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0" r:id="rId3"/>
    <p:sldId id="267" r:id="rId4"/>
    <p:sldId id="257" r:id="rId5"/>
    <p:sldId id="258" r:id="rId6"/>
    <p:sldId id="261" r:id="rId7"/>
    <p:sldId id="259" r:id="rId8"/>
    <p:sldId id="268" r:id="rId9"/>
    <p:sldId id="262" r:id="rId10"/>
    <p:sldId id="266" r:id="rId11"/>
    <p:sldId id="263" r:id="rId12"/>
    <p:sldId id="264" r:id="rId13"/>
    <p:sldId id="265" r:id="rId14"/>
  </p:sldIdLst>
  <p:sldSz cx="9144000" cy="6858000" type="screen4x3"/>
  <p:notesSz cx="6858000" cy="9144000"/>
  <p:defaultTextStyle>
    <a:defPPr>
      <a:defRPr lang="es-S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Triángulo rectángulo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8 Título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7" name="16 Subtítulo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grpSp>
        <p:nvGrpSpPr>
          <p:cNvPr id="2" name="1 Grupo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6 Forma libre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 dirty="0"/>
            </a:p>
          </p:txBody>
        </p:sp>
        <p:sp>
          <p:nvSpPr>
            <p:cNvPr id="8" name="7 Forma libre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 dirty="0"/>
            </a:p>
          </p:txBody>
        </p:sp>
        <p:sp>
          <p:nvSpPr>
            <p:cNvPr id="11" name="10 Forma libre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 dirty="0"/>
            </a:p>
          </p:txBody>
        </p:sp>
        <p:cxnSp>
          <p:nvCxnSpPr>
            <p:cNvPr id="12" name="11 Conector recto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2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3F68BE70-E308-4129-950C-C136B69EE398}" type="datetimeFigureOut">
              <a:rPr lang="es-SV" smtClean="0"/>
              <a:t>01/11/2009</a:t>
            </a:fld>
            <a:endParaRPr lang="es-SV" dirty="0"/>
          </a:p>
        </p:txBody>
      </p:sp>
      <p:sp>
        <p:nvSpPr>
          <p:cNvPr id="19" name="1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s-SV" dirty="0"/>
          </a:p>
        </p:txBody>
      </p:sp>
      <p:sp>
        <p:nvSpPr>
          <p:cNvPr id="27" name="2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5D7D1CCF-A3FF-48C3-A9DE-ECE6037FC6C7}" type="slidenum">
              <a:rPr lang="es-SV" smtClean="0"/>
              <a:t>‹Nº›</a:t>
            </a:fld>
            <a:endParaRPr lang="es-SV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F68BE70-E308-4129-950C-C136B69EE398}" type="datetimeFigureOut">
              <a:rPr lang="es-SV" smtClean="0"/>
              <a:t>01/11/2009</a:t>
            </a:fld>
            <a:endParaRPr lang="es-SV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SV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D7D1CCF-A3FF-48C3-A9DE-ECE6037FC6C7}" type="slidenum">
              <a:rPr lang="es-SV" smtClean="0"/>
              <a:t>‹Nº›</a:t>
            </a:fld>
            <a:endParaRPr lang="es-SV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F68BE70-E308-4129-950C-C136B69EE398}" type="datetimeFigureOut">
              <a:rPr lang="es-SV" smtClean="0"/>
              <a:t>01/11/2009</a:t>
            </a:fld>
            <a:endParaRPr lang="es-SV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SV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D7D1CCF-A3FF-48C3-A9DE-ECE6037FC6C7}" type="slidenum">
              <a:rPr lang="es-SV" smtClean="0"/>
              <a:t>‹Nº›</a:t>
            </a:fld>
            <a:endParaRPr lang="es-SV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F68BE70-E308-4129-950C-C136B69EE398}" type="datetimeFigureOut">
              <a:rPr lang="es-SV" smtClean="0"/>
              <a:t>01/11/2009</a:t>
            </a:fld>
            <a:endParaRPr lang="es-SV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SV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D7D1CCF-A3FF-48C3-A9DE-ECE6037FC6C7}" type="slidenum">
              <a:rPr lang="es-SV" smtClean="0"/>
              <a:t>‹Nº›</a:t>
            </a:fld>
            <a:endParaRPr lang="es-SV" dirty="0"/>
          </a:p>
        </p:txBody>
      </p:sp>
      <p:sp>
        <p:nvSpPr>
          <p:cNvPr id="7" name="6 Título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F68BE70-E308-4129-950C-C136B69EE398}" type="datetimeFigureOut">
              <a:rPr lang="es-SV" smtClean="0"/>
              <a:t>01/11/2009</a:t>
            </a:fld>
            <a:endParaRPr lang="es-SV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SV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D7D1CCF-A3FF-48C3-A9DE-ECE6037FC6C7}" type="slidenum">
              <a:rPr lang="es-SV" smtClean="0"/>
              <a:t>‹Nº›</a:t>
            </a:fld>
            <a:endParaRPr lang="es-SV" dirty="0"/>
          </a:p>
        </p:txBody>
      </p:sp>
      <p:sp>
        <p:nvSpPr>
          <p:cNvPr id="7" name="6 Cheurón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 dirty="0"/>
          </a:p>
        </p:txBody>
      </p:sp>
      <p:sp>
        <p:nvSpPr>
          <p:cNvPr id="8" name="7 Cheurón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F68BE70-E308-4129-950C-C136B69EE398}" type="datetimeFigureOut">
              <a:rPr lang="es-SV" smtClean="0"/>
              <a:t>01/11/2009</a:t>
            </a:fld>
            <a:endParaRPr lang="es-SV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SV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D7D1CCF-A3FF-48C3-A9DE-ECE6037FC6C7}" type="slidenum">
              <a:rPr lang="es-SV" smtClean="0"/>
              <a:t>‹Nº›</a:t>
            </a:fld>
            <a:endParaRPr lang="es-SV" dirty="0"/>
          </a:p>
        </p:txBody>
      </p:sp>
      <p:sp>
        <p:nvSpPr>
          <p:cNvPr id="8" name="7 Título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F68BE70-E308-4129-950C-C136B69EE398}" type="datetimeFigureOut">
              <a:rPr lang="es-SV" smtClean="0"/>
              <a:t>01/11/2009</a:t>
            </a:fld>
            <a:endParaRPr lang="es-SV" dirty="0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SV" dirty="0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D7D1CCF-A3FF-48C3-A9DE-ECE6037FC6C7}" type="slidenum">
              <a:rPr lang="es-SV" smtClean="0"/>
              <a:t>‹Nº›</a:t>
            </a:fld>
            <a:endParaRPr lang="es-SV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F68BE70-E308-4129-950C-C136B69EE398}" type="datetimeFigureOut">
              <a:rPr lang="es-SV" smtClean="0"/>
              <a:t>01/11/2009</a:t>
            </a:fld>
            <a:endParaRPr lang="es-SV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SV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D7D1CCF-A3FF-48C3-A9DE-ECE6037FC6C7}" type="slidenum">
              <a:rPr lang="es-SV" smtClean="0"/>
              <a:t>‹Nº›</a:t>
            </a:fld>
            <a:endParaRPr lang="es-SV" dirty="0"/>
          </a:p>
        </p:txBody>
      </p:sp>
      <p:sp>
        <p:nvSpPr>
          <p:cNvPr id="6" name="5 Título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F68BE70-E308-4129-950C-C136B69EE398}" type="datetimeFigureOut">
              <a:rPr lang="es-SV" smtClean="0"/>
              <a:t>01/11/2009</a:t>
            </a:fld>
            <a:endParaRPr lang="es-SV" dirty="0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SV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D7D1CCF-A3FF-48C3-A9DE-ECE6037FC6C7}" type="slidenum">
              <a:rPr lang="es-SV" smtClean="0"/>
              <a:t>‹Nº›</a:t>
            </a:fld>
            <a:endParaRPr lang="es-SV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3F68BE70-E308-4129-950C-C136B69EE398}" type="datetimeFigureOut">
              <a:rPr lang="es-SV" smtClean="0"/>
              <a:t>01/11/2009</a:t>
            </a:fld>
            <a:endParaRPr lang="es-SV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SV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D7D1CCF-A3FF-48C3-A9DE-ECE6037FC6C7}" type="slidenum">
              <a:rPr lang="es-SV" smtClean="0"/>
              <a:t>‹Nº›</a:t>
            </a:fld>
            <a:endParaRPr lang="es-SV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s-ES" dirty="0" smtClean="0"/>
              <a:t>Haga clic en el icono para agregar una imagen</a:t>
            </a:r>
            <a:endParaRPr kumimoji="0" lang="en-US" dirty="0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3F68BE70-E308-4129-950C-C136B69EE398}" type="datetimeFigureOut">
              <a:rPr lang="es-SV" smtClean="0"/>
              <a:t>01/11/2009</a:t>
            </a:fld>
            <a:endParaRPr lang="es-SV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s-SV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D7D1CCF-A3FF-48C3-A9DE-ECE6037FC6C7}" type="slidenum">
              <a:rPr lang="es-SV" smtClean="0"/>
              <a:t>‹Nº›</a:t>
            </a:fld>
            <a:endParaRPr lang="es-SV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8" name="7 Forma libre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9" name="8 Forma libre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10" name="9 Triángulo rectángulo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cxnSp>
        <p:nvCxnSpPr>
          <p:cNvPr id="11" name="10 Conector recto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11 Cheurón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 dirty="0"/>
          </a:p>
        </p:txBody>
      </p:sp>
      <p:sp>
        <p:nvSpPr>
          <p:cNvPr id="13" name="12 Cheurón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12 Forma libre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12" name="11 Forma libre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14" name="13 Triángulo rectángulo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cxnSp>
        <p:nvCxnSpPr>
          <p:cNvPr id="15" name="14 Conector recto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8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0" name="29 Marcador de texto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3F68BE70-E308-4129-950C-C136B69EE398}" type="datetimeFigureOut">
              <a:rPr lang="es-SV" smtClean="0"/>
              <a:t>01/11/2009</a:t>
            </a:fld>
            <a:endParaRPr lang="es-SV" dirty="0"/>
          </a:p>
        </p:txBody>
      </p:sp>
      <p:sp>
        <p:nvSpPr>
          <p:cNvPr id="22" name="21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s-SV" dirty="0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5D7D1CCF-A3FF-48C3-A9DE-ECE6037FC6C7}" type="slidenum">
              <a:rPr lang="es-SV" smtClean="0"/>
              <a:t>‹Nº›</a:t>
            </a:fld>
            <a:endParaRPr lang="es-SV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297634"/>
          </a:xfrm>
        </p:spPr>
        <p:txBody>
          <a:bodyPr/>
          <a:lstStyle/>
          <a:p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285984" y="571480"/>
            <a:ext cx="4286280" cy="132343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8000" b="1" cap="none" spc="0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bg2">
                    <a:lumMod val="50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LIPIDOS</a:t>
            </a:r>
            <a:endParaRPr lang="es-SV" sz="8000" b="1" cap="none" spc="0" dirty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solidFill>
                <a:schemeClr val="bg2">
                  <a:lumMod val="50000"/>
                </a:schemeClr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</a:endParaRPr>
          </a:p>
        </p:txBody>
      </p:sp>
      <p:pic>
        <p:nvPicPr>
          <p:cNvPr id="1026" name="Picture 2" descr="C:\Documents and Settings\Terminal\Mis documentos\Mis imágenes\Image4973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28662" y="2571744"/>
            <a:ext cx="6994633" cy="4000528"/>
          </a:xfrm>
          <a:prstGeom prst="rect">
            <a:avLst/>
          </a:prstGeom>
          <a:noFill/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2" descr="http://1.bp.blogspot.com/_DGmCimiA5Fc/Sf9fa5fgAmI/AAAAAAAAADo/JYBBz-KyBVU/s400/LIPIDOS+(25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136525"/>
            <a:ext cx="9286908" cy="6937392"/>
          </a:xfrm>
          <a:prstGeom prst="rect">
            <a:avLst/>
          </a:prstGeom>
          <a:noFill/>
        </p:spPr>
      </p:pic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>
          <a:xfrm>
            <a:off x="457200" y="1785926"/>
            <a:ext cx="8229600" cy="4500594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v"/>
            </a:pPr>
            <a:r>
              <a:rPr lang="es-SV" u="sng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Solubilidad</a:t>
            </a:r>
            <a:r>
              <a:rPr lang="es-SV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. Los ácidos grasos poseen una zona hidrófila, el grupo carboxilo (-COOH) y una zona lipófila, la cadena hidrocarbonada que presenta grupos metileno (-CH2-) y grupos metilo (-CH3) terminales. </a:t>
            </a:r>
            <a:br>
              <a:rPr lang="es-SV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</a:br>
            <a:r>
              <a:rPr lang="es-SV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Por eso las moléculas de los ácidos grasos son </a:t>
            </a:r>
            <a:r>
              <a:rPr lang="es-SV" i="1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anfipáticas, pues por una parte, la cadena alifática es apolar y por tanto, soluble en disolventes orgánicos (lipófila), y por otra, el grupo carboxilo es polar y soluble en agua (hidrófilo).</a:t>
            </a:r>
            <a:endParaRPr lang="es-SV" dirty="0">
              <a:solidFill>
                <a:schemeClr val="bg2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SV" dirty="0" smtClean="0"/>
              <a:t/>
            </a:r>
            <a:br>
              <a:rPr lang="es-SV" dirty="0" smtClean="0"/>
            </a:br>
            <a:endParaRPr lang="es-SV" dirty="0"/>
          </a:p>
        </p:txBody>
      </p:sp>
      <p:sp>
        <p:nvSpPr>
          <p:cNvPr id="4" name="3 Rectángulo"/>
          <p:cNvSpPr/>
          <p:nvPr/>
        </p:nvSpPr>
        <p:spPr>
          <a:xfrm>
            <a:off x="357158" y="214290"/>
            <a:ext cx="8289735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SV" sz="5400" b="1" cap="none" spc="0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Propiedades de los ácidos grasos </a:t>
            </a:r>
            <a:endParaRPr lang="es-SV" sz="5400" b="1" cap="none" spc="0" dirty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solidFill>
                <a:schemeClr val="accent1">
                  <a:satMod val="200000"/>
                  <a:tint val="3000"/>
                </a:schemeClr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</a:endParaRPr>
          </a:p>
        </p:txBody>
      </p:sp>
    </p:spTree>
  </p:cSld>
  <p:clrMapOvr>
    <a:masterClrMapping/>
  </p:clrMapOvr>
  <p:transition>
    <p:push dir="d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>
          <a:xfrm>
            <a:off x="457200" y="428604"/>
            <a:ext cx="8229600" cy="6000792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v"/>
            </a:pPr>
            <a:r>
              <a:rPr lang="es-SV" sz="3200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Desde el </a:t>
            </a:r>
            <a:r>
              <a:rPr lang="es-SV" sz="3200" u="sng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punto de vista químico </a:t>
            </a:r>
            <a:r>
              <a:rPr lang="es-SV" sz="3200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, los ácidos grasos son capaces de formar enlaces éster con los grupos alcohol de otras moléculas. </a:t>
            </a:r>
            <a:br>
              <a:rPr lang="es-SV" sz="3200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</a:br>
            <a:r>
              <a:rPr lang="es-SV" sz="3200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Cuando estos enlaces se </a:t>
            </a:r>
            <a:r>
              <a:rPr lang="es-SV" sz="3200" i="1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hidrolizan</a:t>
            </a:r>
            <a:r>
              <a:rPr lang="es-SV" sz="3200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con un </a:t>
            </a:r>
            <a:r>
              <a:rPr lang="es-SV" sz="3200" i="1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álcali</a:t>
            </a:r>
            <a:r>
              <a:rPr lang="es-SV" sz="3200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, se rompen y se obtienen las sales de los ácidos grasos correspondientes, denominados jabones, mediante un proceso denominado saponificación.</a:t>
            </a:r>
            <a:endParaRPr lang="es-SV" sz="3200" dirty="0">
              <a:solidFill>
                <a:schemeClr val="bg2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split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2" descr="http://www.profesorenlinea.cl/imagenciencias/lipidos006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285776"/>
            <a:ext cx="9144000" cy="7143776"/>
          </a:xfrm>
          <a:prstGeom prst="rect">
            <a:avLst/>
          </a:prstGeom>
          <a:noFill/>
        </p:spPr>
      </p:pic>
    </p:spTree>
  </p:cSld>
  <p:clrMapOvr>
    <a:masterClrMapping/>
  </p:clrMapOvr>
  <p:transition>
    <p:plus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571472" y="500043"/>
            <a:ext cx="7772400" cy="1143008"/>
          </a:xfrm>
        </p:spPr>
        <p:txBody>
          <a:bodyPr/>
          <a:lstStyle/>
          <a:p>
            <a:endParaRPr lang="es-SV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642910" y="1571612"/>
            <a:ext cx="7858180" cy="4786346"/>
          </a:xfrm>
        </p:spPr>
        <p:txBody>
          <a:bodyPr>
            <a:normAutofit/>
          </a:bodyPr>
          <a:lstStyle/>
          <a:p>
            <a:pPr algn="l"/>
            <a:r>
              <a:rPr lang="es-SV" sz="3200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Los lípidos son biomoléculas orgánicas formadas básicamente por </a:t>
            </a:r>
            <a:r>
              <a:rPr lang="es-SV" sz="3200" u="sng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carbono e hidrógeno</a:t>
            </a:r>
            <a:r>
              <a:rPr lang="es-SV" sz="3200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y generalmente también</a:t>
            </a:r>
            <a:r>
              <a:rPr lang="es-SV" sz="3200" u="sng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oxígeno</a:t>
            </a:r>
            <a:r>
              <a:rPr lang="es-SV" sz="3200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; pero en porcentajes mucho más bajos. Además pueden contener también f</a:t>
            </a:r>
            <a:r>
              <a:rPr lang="es-SV" sz="3200" i="1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ósforo</a:t>
            </a:r>
            <a:r>
              <a:rPr lang="es-SV" sz="3200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s-SV" sz="3200" i="1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nitrógeno</a:t>
            </a:r>
            <a:r>
              <a:rPr lang="es-SV" sz="3200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y </a:t>
            </a:r>
            <a:r>
              <a:rPr lang="es-SV" sz="3200" i="1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azufre</a:t>
            </a:r>
            <a:r>
              <a:rPr lang="es-SV" sz="3200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s-SV" sz="3800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. </a:t>
            </a:r>
          </a:p>
          <a:p>
            <a:endParaRPr lang="es-SV" dirty="0"/>
          </a:p>
        </p:txBody>
      </p:sp>
      <p:sp>
        <p:nvSpPr>
          <p:cNvPr id="5" name="4 Rectángulo"/>
          <p:cNvSpPr/>
          <p:nvPr/>
        </p:nvSpPr>
        <p:spPr>
          <a:xfrm>
            <a:off x="2928926" y="642918"/>
            <a:ext cx="2786082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5400" b="1" cap="none" spc="0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bg2">
                    <a:lumMod val="50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LIPIDOS</a:t>
            </a:r>
            <a:endParaRPr lang="es-SV" sz="5400" b="1" cap="none" spc="0" dirty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solidFill>
                <a:schemeClr val="bg2">
                  <a:lumMod val="50000"/>
                </a:schemeClr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6" name="Picture 4" descr="http://www.um.es/molecula/gralipi/lip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85852" y="571480"/>
            <a:ext cx="6437326" cy="5727700"/>
          </a:xfrm>
          <a:prstGeom prst="rect">
            <a:avLst/>
          </a:prstGeom>
          <a:noFill/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357167"/>
            <a:ext cx="7772400" cy="1214445"/>
          </a:xfrm>
        </p:spPr>
        <p:txBody>
          <a:bodyPr/>
          <a:lstStyle/>
          <a:p>
            <a:endParaRPr lang="es-SV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714348" y="2000240"/>
            <a:ext cx="7715304" cy="4357718"/>
          </a:xfrm>
        </p:spPr>
        <p:txBody>
          <a:bodyPr>
            <a:normAutofit/>
          </a:bodyPr>
          <a:lstStyle/>
          <a:p>
            <a:pPr algn="l">
              <a:buFont typeface="Wingdings" pitchFamily="2" charset="2"/>
              <a:buChar char="v"/>
            </a:pPr>
            <a:r>
              <a:rPr lang="es-SV" sz="2400" u="sng" dirty="0" smtClean="0">
                <a:solidFill>
                  <a:schemeClr val="bg2">
                    <a:lumMod val="50000"/>
                  </a:schemeClr>
                </a:solidFill>
              </a:rPr>
              <a:t>Función de reserva</a:t>
            </a:r>
            <a:r>
              <a:rPr lang="es-SV" sz="2400" dirty="0" smtClean="0">
                <a:solidFill>
                  <a:schemeClr val="bg2">
                    <a:lumMod val="50000"/>
                  </a:schemeClr>
                </a:solidFill>
              </a:rPr>
              <a:t>. Son la principal </a:t>
            </a:r>
            <a:r>
              <a:rPr lang="es-SV" sz="2400" i="1" dirty="0" smtClean="0">
                <a:solidFill>
                  <a:schemeClr val="bg2">
                    <a:lumMod val="50000"/>
                  </a:schemeClr>
                </a:solidFill>
              </a:rPr>
              <a:t>reserva energética</a:t>
            </a:r>
            <a:r>
              <a:rPr lang="es-SV" sz="2400" dirty="0" smtClean="0">
                <a:solidFill>
                  <a:schemeClr val="bg2">
                    <a:lumMod val="50000"/>
                  </a:schemeClr>
                </a:solidFill>
              </a:rPr>
              <a:t> del organismo. Un gramo de grasa produce 9'4 kilocalorías en las reacciones metabólicas de oxidación, mientras que proteínas y glúcidos sólo producen 4'1 kilocaloría/gr. </a:t>
            </a:r>
            <a:endParaRPr lang="es-SV" sz="2400" dirty="0" smtClean="0">
              <a:solidFill>
                <a:schemeClr val="bg2">
                  <a:lumMod val="50000"/>
                </a:schemeClr>
              </a:solidFill>
            </a:endParaRPr>
          </a:p>
          <a:p>
            <a:pPr algn="l"/>
            <a:endParaRPr lang="es-SV" sz="2400" u="sng" dirty="0" smtClean="0">
              <a:solidFill>
                <a:schemeClr val="bg2">
                  <a:lumMod val="50000"/>
                </a:schemeClr>
              </a:solidFill>
            </a:endParaRPr>
          </a:p>
          <a:p>
            <a:pPr algn="l">
              <a:buFont typeface="Wingdings" pitchFamily="2" charset="2"/>
              <a:buChar char="v"/>
            </a:pPr>
            <a:r>
              <a:rPr lang="es-SV" sz="2400" u="sng" dirty="0" smtClean="0">
                <a:solidFill>
                  <a:schemeClr val="bg2">
                    <a:lumMod val="50000"/>
                  </a:schemeClr>
                </a:solidFill>
              </a:rPr>
              <a:t>Función </a:t>
            </a:r>
            <a:r>
              <a:rPr lang="es-SV" sz="2400" u="sng" dirty="0" smtClean="0">
                <a:solidFill>
                  <a:schemeClr val="bg2">
                    <a:lumMod val="50000"/>
                  </a:schemeClr>
                </a:solidFill>
              </a:rPr>
              <a:t>estructural</a:t>
            </a:r>
            <a:r>
              <a:rPr lang="es-SV" sz="2400" dirty="0" smtClean="0">
                <a:solidFill>
                  <a:schemeClr val="bg2">
                    <a:lumMod val="50000"/>
                  </a:schemeClr>
                </a:solidFill>
              </a:rPr>
              <a:t>. Forman las </a:t>
            </a:r>
            <a:r>
              <a:rPr lang="es-SV" sz="2400" i="1" dirty="0" smtClean="0">
                <a:solidFill>
                  <a:schemeClr val="bg2">
                    <a:lumMod val="50000"/>
                  </a:schemeClr>
                </a:solidFill>
              </a:rPr>
              <a:t>bicapas lipídicas</a:t>
            </a:r>
            <a:r>
              <a:rPr lang="es-SV" sz="2400" dirty="0" smtClean="0">
                <a:solidFill>
                  <a:schemeClr val="bg2">
                    <a:lumMod val="50000"/>
                  </a:schemeClr>
                </a:solidFill>
              </a:rPr>
              <a:t> de las membranas. Recubren órganos y le dan consistencia, o protegen mecánicamente como el tejido adiposo de piés y manos. </a:t>
            </a:r>
            <a:endParaRPr lang="es-SV" sz="2400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4" name="3 Rectángulo"/>
          <p:cNvSpPr/>
          <p:nvPr/>
        </p:nvSpPr>
        <p:spPr>
          <a:xfrm>
            <a:off x="285720" y="428604"/>
            <a:ext cx="8419292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SV" sz="4800" b="1" cap="none" spc="0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bg2">
                    <a:lumMod val="50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FUNCIONES DE LOS LÍPIDOS</a:t>
            </a:r>
            <a:endParaRPr lang="es-SV" sz="4800" b="1" cap="none" spc="0" dirty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solidFill>
                <a:schemeClr val="bg2">
                  <a:lumMod val="50000"/>
                </a:schemeClr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</a:endParaRP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Marcador de contenido"/>
          <p:cNvSpPr>
            <a:spLocks noGrp="1"/>
          </p:cNvSpPr>
          <p:nvPr>
            <p:ph idx="1"/>
          </p:nvPr>
        </p:nvSpPr>
        <p:spPr>
          <a:xfrm>
            <a:off x="457200" y="357166"/>
            <a:ext cx="8229600" cy="6143668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v"/>
            </a:pPr>
            <a:r>
              <a:rPr lang="es-SV" sz="3200" u="sng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Función biocatalizadora</a:t>
            </a:r>
            <a:r>
              <a:rPr lang="es-SV" sz="3200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. En este papel los lípidos favorecen o facilitan las reacciones químicas que se producen en los seres vivos. Cumplen esta función las </a:t>
            </a:r>
            <a:r>
              <a:rPr lang="es-SV" sz="3200" i="1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vitaminas lipídicas</a:t>
            </a:r>
            <a:r>
              <a:rPr lang="es-SV" sz="3200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, las </a:t>
            </a:r>
            <a:r>
              <a:rPr lang="es-SV" sz="3200" i="1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hormonas esteroideas</a:t>
            </a:r>
            <a:r>
              <a:rPr lang="es-SV" sz="3200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y las </a:t>
            </a:r>
            <a:r>
              <a:rPr lang="es-SV" sz="3200" i="1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prostaglandinas</a:t>
            </a:r>
            <a:r>
              <a:rPr lang="es-SV" sz="3200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pPr>
              <a:buFont typeface="Wingdings" pitchFamily="2" charset="2"/>
              <a:buChar char="v"/>
            </a:pPr>
            <a:r>
              <a:rPr lang="es-SV" sz="3200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s-SV" sz="3200" u="sng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Función transportadora</a:t>
            </a:r>
            <a:r>
              <a:rPr lang="es-SV" sz="3200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. El tranporte de lípidos desde el intestino hasta su lugar de destino se raliza mediante su emulsión gracias a los ácidos biliares y a los proteolípidos.</a:t>
            </a:r>
            <a:endParaRPr lang="es-SV" sz="3200" dirty="0">
              <a:solidFill>
                <a:schemeClr val="bg2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>
          <a:xfrm>
            <a:off x="457200" y="1857364"/>
            <a:ext cx="8229600" cy="4149927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v"/>
            </a:pPr>
            <a:r>
              <a:rPr lang="es-SV" sz="3200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Los lípidos se clasifican en dos grupos, atendiendo a que posean en su composición ácidos grasos (Lípidos saponificables) o no lo posean ( Lípidos insaponificables ).</a:t>
            </a:r>
            <a:endParaRPr lang="es-SV" sz="3200" dirty="0">
              <a:solidFill>
                <a:schemeClr val="bg2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5" name="4 Rectángulo"/>
          <p:cNvSpPr/>
          <p:nvPr/>
        </p:nvSpPr>
        <p:spPr>
          <a:xfrm>
            <a:off x="428596" y="285728"/>
            <a:ext cx="8715404" cy="144655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SV" sz="4400" b="1" cap="none" spc="0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bg2">
                    <a:lumMod val="50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CLASIFICACIÓN DE LOS LÍPIDOS</a:t>
            </a:r>
            <a:endParaRPr lang="es-SV" sz="4400" b="1" cap="none" spc="0" dirty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solidFill>
                <a:schemeClr val="bg2">
                  <a:lumMod val="50000"/>
                </a:schemeClr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</a:endParaRPr>
          </a:p>
        </p:txBody>
      </p:sp>
    </p:spTree>
  </p:cSld>
  <p:clrMapOvr>
    <a:masterClrMapping/>
  </p:clrMapOvr>
  <p:transition>
    <p:wipe dir="u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Marcador de contenido"/>
          <p:cNvSpPr>
            <a:spLocks noGrp="1"/>
          </p:cNvSpPr>
          <p:nvPr>
            <p:ph idx="1"/>
          </p:nvPr>
        </p:nvSpPr>
        <p:spPr>
          <a:xfrm>
            <a:off x="457200" y="285728"/>
            <a:ext cx="8229600" cy="6143668"/>
          </a:xfrm>
        </p:spPr>
        <p:txBody>
          <a:bodyPr/>
          <a:lstStyle/>
          <a:p>
            <a:pPr>
              <a:buFont typeface="Wingdings" pitchFamily="2" charset="2"/>
              <a:buChar char="v"/>
            </a:pPr>
            <a:r>
              <a:rPr lang="es-SV" dirty="0" smtClean="0">
                <a:solidFill>
                  <a:schemeClr val="bg2">
                    <a:lumMod val="50000"/>
                  </a:schemeClr>
                </a:solidFill>
              </a:rPr>
              <a:t>1. Lípidos saponificables </a:t>
            </a:r>
          </a:p>
          <a:p>
            <a:r>
              <a:rPr lang="es-SV" dirty="0" smtClean="0">
                <a:solidFill>
                  <a:schemeClr val="bg2">
                    <a:lumMod val="50000"/>
                  </a:schemeClr>
                </a:solidFill>
              </a:rPr>
              <a:t>A. Simples </a:t>
            </a:r>
          </a:p>
          <a:p>
            <a:pPr lvl="1"/>
            <a:r>
              <a:rPr lang="es-SV" dirty="0" smtClean="0">
                <a:solidFill>
                  <a:schemeClr val="bg2">
                    <a:lumMod val="50000"/>
                  </a:schemeClr>
                </a:solidFill>
              </a:rPr>
              <a:t>Acilglicéridos </a:t>
            </a:r>
          </a:p>
          <a:p>
            <a:pPr lvl="1"/>
            <a:r>
              <a:rPr lang="es-SV" dirty="0" smtClean="0">
                <a:solidFill>
                  <a:schemeClr val="bg2">
                    <a:lumMod val="50000"/>
                  </a:schemeClr>
                </a:solidFill>
              </a:rPr>
              <a:t>Céridos </a:t>
            </a:r>
            <a:endParaRPr lang="es-SV" dirty="0" smtClean="0">
              <a:solidFill>
                <a:schemeClr val="bg2">
                  <a:lumMod val="50000"/>
                </a:schemeClr>
              </a:solidFill>
            </a:endParaRPr>
          </a:p>
          <a:p>
            <a:pPr lvl="1"/>
            <a:endParaRPr lang="es-SV" dirty="0" smtClean="0">
              <a:solidFill>
                <a:schemeClr val="bg2">
                  <a:lumMod val="50000"/>
                </a:schemeClr>
              </a:solidFill>
            </a:endParaRPr>
          </a:p>
          <a:p>
            <a:r>
              <a:rPr lang="es-SV" dirty="0" smtClean="0">
                <a:solidFill>
                  <a:schemeClr val="bg2">
                    <a:lumMod val="50000"/>
                  </a:schemeClr>
                </a:solidFill>
              </a:rPr>
              <a:t>B. Complejos </a:t>
            </a:r>
          </a:p>
          <a:p>
            <a:pPr lvl="1"/>
            <a:r>
              <a:rPr lang="es-SV" dirty="0" smtClean="0">
                <a:solidFill>
                  <a:schemeClr val="bg2">
                    <a:lumMod val="50000"/>
                  </a:schemeClr>
                </a:solidFill>
              </a:rPr>
              <a:t>Fosfolípidos </a:t>
            </a:r>
          </a:p>
          <a:p>
            <a:pPr lvl="1"/>
            <a:r>
              <a:rPr lang="es-SV" dirty="0" smtClean="0">
                <a:solidFill>
                  <a:schemeClr val="bg2">
                    <a:lumMod val="50000"/>
                  </a:schemeClr>
                </a:solidFill>
              </a:rPr>
              <a:t>Glucolípidos </a:t>
            </a:r>
            <a:endParaRPr lang="es-SV" dirty="0" smtClean="0">
              <a:solidFill>
                <a:schemeClr val="bg2">
                  <a:lumMod val="50000"/>
                </a:schemeClr>
              </a:solidFill>
            </a:endParaRPr>
          </a:p>
          <a:p>
            <a:pPr lvl="1"/>
            <a:endParaRPr lang="es-SV" dirty="0" smtClean="0">
              <a:solidFill>
                <a:schemeClr val="bg2">
                  <a:lumMod val="50000"/>
                </a:schemeClr>
              </a:solidFill>
            </a:endParaRPr>
          </a:p>
          <a:p>
            <a:pPr>
              <a:buFont typeface="Wingdings" pitchFamily="2" charset="2"/>
              <a:buChar char="v"/>
            </a:pPr>
            <a:r>
              <a:rPr lang="es-SV" dirty="0" smtClean="0">
                <a:solidFill>
                  <a:schemeClr val="bg2">
                    <a:lumMod val="50000"/>
                  </a:schemeClr>
                </a:solidFill>
              </a:rPr>
              <a:t>2. Lípidos insaponificables </a:t>
            </a:r>
          </a:p>
          <a:p>
            <a:r>
              <a:rPr lang="es-SV" dirty="0" smtClean="0">
                <a:solidFill>
                  <a:schemeClr val="bg2">
                    <a:lumMod val="50000"/>
                  </a:schemeClr>
                </a:solidFill>
              </a:rPr>
              <a:t>A. Terpenos </a:t>
            </a:r>
          </a:p>
          <a:p>
            <a:r>
              <a:rPr lang="es-SV" dirty="0" smtClean="0">
                <a:solidFill>
                  <a:schemeClr val="bg2">
                    <a:lumMod val="50000"/>
                  </a:schemeClr>
                </a:solidFill>
              </a:rPr>
              <a:t>B. Esteroides </a:t>
            </a:r>
          </a:p>
          <a:p>
            <a:r>
              <a:rPr lang="es-SV" dirty="0" smtClean="0">
                <a:solidFill>
                  <a:schemeClr val="bg2">
                    <a:lumMod val="50000"/>
                  </a:schemeClr>
                </a:solidFill>
              </a:rPr>
              <a:t>C. Prostaglandinas </a:t>
            </a:r>
          </a:p>
          <a:p>
            <a:endParaRPr lang="es-SV" dirty="0"/>
          </a:p>
        </p:txBody>
      </p:sp>
    </p:spTree>
  </p:cSld>
  <p:clrMapOvr>
    <a:masterClrMapping/>
  </p:clrMapOvr>
  <p:transition>
    <p:zoom dir="in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2" name="Picture 2" descr="http://2.bp.blogspot.com/_npSGvz68J-I/ShYaMeR4w_I/AAAAAAAAABw/KU9xhj3BjTo/s400/lipidos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136525"/>
            <a:ext cx="9364970" cy="6994525"/>
          </a:xfrm>
          <a:prstGeom prst="rect">
            <a:avLst/>
          </a:prstGeom>
          <a:noFill/>
        </p:spPr>
      </p:pic>
    </p:spTree>
  </p:cSld>
  <p:clrMapOvr>
    <a:masterClrMapping/>
  </p:clrMapOvr>
  <p:transition>
    <p:strips dir="rd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s-SV" sz="3200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 ÁCIDOS </a:t>
            </a:r>
            <a:r>
              <a:rPr lang="es-SV" sz="3200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GRASOS Los ácidos grasos son moléculas formadas por una larga cadena hidrocarbonada de tipo lineal, y con un número par de átomos de carbono. Tienen en un extremo de la cadena un grupo carboxilo (-COOH).</a:t>
            </a:r>
            <a:endParaRPr lang="es-SV" sz="3200" dirty="0">
              <a:solidFill>
                <a:schemeClr val="bg2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4" name="3 Rectángulo"/>
          <p:cNvSpPr/>
          <p:nvPr/>
        </p:nvSpPr>
        <p:spPr>
          <a:xfrm>
            <a:off x="1643042" y="357166"/>
            <a:ext cx="569418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SV" sz="5400" b="1" cap="none" spc="0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bg2">
                    <a:lumMod val="50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ÁCIDOS GRASOS</a:t>
            </a:r>
            <a:endParaRPr lang="es-SV" sz="5400" b="1" cap="none" spc="0" dirty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solidFill>
                <a:schemeClr val="bg2">
                  <a:lumMod val="50000"/>
                </a:schemeClr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</a:endParaRPr>
          </a:p>
        </p:txBody>
      </p:sp>
    </p:spTree>
  </p:cSld>
  <p:clrMapOvr>
    <a:masterClrMapping/>
  </p:clrMapOvr>
  <p:transition>
    <p:circl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urrencia">
  <a:themeElements>
    <a:clrScheme name="Concurrencia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urrencia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urrencia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39</TotalTime>
  <Words>343</Words>
  <Application>Microsoft Office PowerPoint</Application>
  <PresentationFormat>Presentación en pantalla (4:3)</PresentationFormat>
  <Paragraphs>30</Paragraphs>
  <Slides>13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13</vt:i4>
      </vt:variant>
    </vt:vector>
  </HeadingPairs>
  <TitlesOfParts>
    <vt:vector size="14" baseType="lpstr">
      <vt:lpstr>Concurrencia</vt:lpstr>
      <vt:lpstr>Diapositiva 1</vt:lpstr>
      <vt:lpstr>Diapositiva 2</vt:lpstr>
      <vt:lpstr>Diapositiva 3</vt:lpstr>
      <vt:lpstr>Diapositiva 4</vt:lpstr>
      <vt:lpstr>Diapositiva 5</vt:lpstr>
      <vt:lpstr>Diapositiva 6</vt:lpstr>
      <vt:lpstr>Diapositiva 7</vt:lpstr>
      <vt:lpstr>Diapositiva 8</vt:lpstr>
      <vt:lpstr>Diapositiva 9</vt:lpstr>
      <vt:lpstr>Diapositiva 10</vt:lpstr>
      <vt:lpstr> </vt:lpstr>
      <vt:lpstr>Diapositiva 12</vt:lpstr>
      <vt:lpstr>Diapositiva 13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 </dc:creator>
  <cp:lastModifiedBy> </cp:lastModifiedBy>
  <cp:revision>4</cp:revision>
  <dcterms:created xsi:type="dcterms:W3CDTF">2009-11-01T21:28:06Z</dcterms:created>
  <dcterms:modified xsi:type="dcterms:W3CDTF">2009-11-01T22:07:24Z</dcterms:modified>
</cp:coreProperties>
</file>