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0" r:id="rId3"/>
    <p:sldId id="257" r:id="rId4"/>
    <p:sldId id="258" r:id="rId5"/>
    <p:sldId id="271" r:id="rId6"/>
    <p:sldId id="275" r:id="rId7"/>
    <p:sldId id="273" r:id="rId8"/>
    <p:sldId id="274" r:id="rId9"/>
    <p:sldId id="266" r:id="rId10"/>
    <p:sldId id="267" r:id="rId11"/>
    <p:sldId id="268" r:id="rId12"/>
    <p:sldId id="269" r:id="rId13"/>
    <p:sldId id="259" r:id="rId14"/>
    <p:sldId id="260" r:id="rId15"/>
    <p:sldId id="265" r:id="rId16"/>
    <p:sldId id="276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79BEE1-095E-41A6-A5AE-A84EAE3F20A2}" type="datetimeFigureOut">
              <a:rPr lang="es-ES" smtClean="0"/>
              <a:pPr/>
              <a:t>06/11/2009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BB805BC-2A43-403A-9283-4B98C352FD0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00034" y="2357430"/>
            <a:ext cx="807249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HORMONA</a:t>
            </a:r>
            <a:endParaRPr lang="es-E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571480"/>
            <a:ext cx="83582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Cada célula es capaz de producir una gran cantidad de moléculas reguladoras.las glándulas endócrinas y sus productos hormonales están especializados en la regulación general del organismo así como también en la autorregulación de un órgano o tejido.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1643050"/>
            <a:ext cx="81439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chemeClr val="accent1"/>
                </a:solidFill>
                <a:cs typeface="Andalus" pitchFamily="2" charset="-78"/>
              </a:rPr>
              <a:t>                                                                                  </a:t>
            </a:r>
            <a:endParaRPr lang="es-ES" sz="2800" dirty="0">
              <a:solidFill>
                <a:schemeClr val="accent1"/>
              </a:solidFill>
              <a:cs typeface="Andalus" pitchFamily="2" charset="-78"/>
            </a:endParaRPr>
          </a:p>
          <a:p>
            <a:pPr>
              <a:buFont typeface="Wingdings" pitchFamily="2" charset="2"/>
              <a:buChar char="v"/>
            </a:pPr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Otras hormonas.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solidFill>
                  <a:schemeClr val="accent1"/>
                </a:solidFill>
                <a:cs typeface="Andalus" pitchFamily="2" charset="-78"/>
              </a:rPr>
              <a:t>Concentración </a:t>
            </a:r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plasmática de iones </a:t>
            </a:r>
            <a:r>
              <a:rPr lang="es-ES" sz="2800" dirty="0" smtClean="0">
                <a:solidFill>
                  <a:schemeClr val="accent1"/>
                </a:solidFill>
                <a:cs typeface="Andalus" pitchFamily="2" charset="-78"/>
              </a:rPr>
              <a:t>o                nutrientes</a:t>
            </a:r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Neuronas y actividad mental.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Cambios ambientales, por ejemplo luz, temperatura, presión atmosférica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785786" y="500042"/>
            <a:ext cx="686117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  <a:cs typeface="Andalus" pitchFamily="2" charset="-78"/>
              </a:rPr>
              <a:t>Las hormonas pueden ser </a:t>
            </a:r>
            <a:endParaRPr lang="es-ES" sz="28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reflection blurRad="12700" stA="28000" endPos="45000" dist="1000" dir="5400000" sy="-100000" algn="bl" rotWithShape="0"/>
              </a:effectLst>
              <a:cs typeface="Andalus" pitchFamily="2" charset="-78"/>
            </a:endParaRPr>
          </a:p>
          <a:p>
            <a:pPr algn="ctr"/>
            <a:r>
              <a:rPr lang="es-E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  <a:cs typeface="Andalus" pitchFamily="2" charset="-78"/>
              </a:rPr>
              <a:t>estimuladas </a:t>
            </a:r>
            <a:r>
              <a:rPr lang="es-ES" sz="2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  <a:cs typeface="Andalus" pitchFamily="2" charset="-78"/>
              </a:rPr>
              <a:t>o inhibidas por: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2.bp.blogspot.com/_BK84AhqiHpg/SrlXo1nfmHI/AAAAAAAAADs/9ZlnRVWHcBA/s320/est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428596" y="1785926"/>
            <a:ext cx="8194277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TIPOS DE HORMONAS</a:t>
            </a:r>
            <a:endParaRPr lang="es-ES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5720" y="785795"/>
            <a:ext cx="821537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800" dirty="0">
              <a:solidFill>
                <a:schemeClr val="accent1"/>
              </a:solidFill>
              <a:cs typeface="Andalus" pitchFamily="2" charset="-78"/>
            </a:endParaRPr>
          </a:p>
          <a:p>
            <a:r>
              <a:rPr lang="es-ES" sz="2800" dirty="0" smtClean="0">
                <a:solidFill>
                  <a:schemeClr val="accent1"/>
                </a:solidFill>
                <a:cs typeface="Andalus" pitchFamily="2" charset="-78"/>
              </a:rPr>
              <a:t> </a:t>
            </a:r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Son derivados de aminoácidos (como las hormonas tiroideas), o bienoligopéptidos (como la vasopresina) o polipéptidos (como la hormona del crecimiento). </a:t>
            </a:r>
            <a:r>
              <a:rPr lang="es-ES" sz="2800" dirty="0" smtClean="0">
                <a:solidFill>
                  <a:schemeClr val="accent1"/>
                </a:solidFill>
                <a:cs typeface="Andalus" pitchFamily="2" charset="-78"/>
              </a:rPr>
              <a:t>Las </a:t>
            </a:r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hormonas tiroideas son una excepción, ya que se unen a receptores específicos que se hallan en el núcleo.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1928794" y="357166"/>
            <a:ext cx="52405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  <a:cs typeface="Andalus" pitchFamily="2" charset="-78"/>
              </a:rPr>
              <a:t>HORMONAS PEPTÍDICAS: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1428736"/>
            <a:ext cx="82868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800" dirty="0" smtClean="0">
              <a:solidFill>
                <a:schemeClr val="accent1"/>
              </a:solidFill>
              <a:cs typeface="Andalus" pitchFamily="2" charset="-78"/>
            </a:endParaRPr>
          </a:p>
          <a:p>
            <a:r>
              <a:rPr lang="es-ES" sz="2800" dirty="0" smtClean="0">
                <a:solidFill>
                  <a:schemeClr val="accent1"/>
                </a:solidFill>
                <a:cs typeface="Andalus" pitchFamily="2" charset="-78"/>
              </a:rPr>
              <a:t>Son</a:t>
            </a:r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 esteroides (como la testosterona) o eicosanoides (como lasprostaglandinas). Dado su carácter lipófilo, atraviesan sin problemas la bicapa lipídica de las membranas celulares y sus receptores específicos se hallan en el interior de la célula diana.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643042" y="571480"/>
            <a:ext cx="49568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  <a:cs typeface="Andalus" pitchFamily="2" charset="-78"/>
              </a:rPr>
              <a:t>Hormonas </a:t>
            </a:r>
            <a:r>
              <a:rPr lang="es-E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  <a:cs typeface="Andalus" pitchFamily="2" charset="-78"/>
              </a:rPr>
              <a:t>lipídicas: 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www.enutrition.cl/images/sec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reiki-terapia.com/wp-content/uploads/2008/11/chakra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1071546"/>
            <a:ext cx="82296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es-ES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HORMONA</a:t>
            </a:r>
            <a:r>
              <a:rPr lang="es-E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es-E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2285992"/>
            <a:ext cx="7467600" cy="4187960"/>
          </a:xfrm>
        </p:spPr>
        <p:txBody>
          <a:bodyPr>
            <a:normAutofit/>
          </a:bodyPr>
          <a:lstStyle/>
          <a:p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Las </a:t>
            </a:r>
            <a:r>
              <a:rPr lang="es-ES" sz="2800" b="1" dirty="0">
                <a:solidFill>
                  <a:schemeClr val="accent1"/>
                </a:solidFill>
                <a:cs typeface="Andalus" pitchFamily="2" charset="-78"/>
              </a:rPr>
              <a:t>hormonas</a:t>
            </a:r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 son sustancias segregadas por </a:t>
            </a:r>
            <a:r>
              <a:rPr lang="es-ES" sz="2800" dirty="0" smtClean="0">
                <a:solidFill>
                  <a:schemeClr val="accent1"/>
                </a:solidFill>
                <a:cs typeface="Andalus" pitchFamily="2" charset="-78"/>
              </a:rPr>
              <a:t>células especializadas</a:t>
            </a:r>
            <a:r>
              <a:rPr lang="es-ES" sz="2800" dirty="0">
                <a:solidFill>
                  <a:schemeClr val="accent1"/>
                </a:solidFill>
                <a:cs typeface="Andalus" pitchFamily="2" charset="-78"/>
              </a:rPr>
              <a:t>, localizadas en glándulas de secreción interna o glándulas endócrinas (carentes de conductos), o también por células epiteliales e intersticiales con el fin de afectar la función de otras células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214282" y="1214422"/>
            <a:ext cx="828680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>
                <a:solidFill>
                  <a:schemeClr val="accent1"/>
                </a:solidFill>
                <a:cs typeface="Andalus" pitchFamily="2" charset="-78"/>
              </a:rPr>
              <a:t>Hay hormonas animales y hormonas vegetales como las auxinas, ácido abscísico,citoquinina, giberelina y el etileno.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3.bp.blogspot.com/_BK84AhqiHpg/SrlD8qCxZBI/AAAAAAAAADk/2XVIlZb7gcI/s320/230px-Human-insulin-hexamer-3D-ribbon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kidshealth.org/kid/cancer_center/cancer_center_esp/headers_73322/K_htbw_glands1SP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Documents and Settings\Administrador.XP_SP3_ES_FUL\Mis documentos\Mis imágenes\Illu_endocrine_syste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429124" y="214290"/>
            <a:ext cx="4286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rgbClr val="92D050"/>
                </a:solidFill>
              </a:rPr>
              <a:t>Glándulas endocrinas importantes. (</a:t>
            </a:r>
            <a:r>
              <a:rPr lang="es-ES" sz="2800" u="sng" dirty="0">
                <a:solidFill>
                  <a:srgbClr val="92D050"/>
                </a:solidFill>
              </a:rPr>
              <a:t>masculino</a:t>
            </a:r>
            <a:r>
              <a:rPr lang="es-ES" sz="2800" dirty="0">
                <a:solidFill>
                  <a:srgbClr val="92D050"/>
                </a:solidFill>
              </a:rPr>
              <a:t> a la izquierda, femenino a la derecha).</a:t>
            </a:r>
            <a:br>
              <a:rPr lang="es-ES" sz="2800" dirty="0">
                <a:solidFill>
                  <a:srgbClr val="92D050"/>
                </a:solidFill>
              </a:rPr>
            </a:br>
            <a:r>
              <a:rPr lang="es-ES" sz="2800" dirty="0">
                <a:solidFill>
                  <a:srgbClr val="92D050"/>
                </a:solidFill>
              </a:rPr>
              <a:t>1. Glándula pineal</a:t>
            </a:r>
            <a:br>
              <a:rPr lang="es-ES" sz="2800" dirty="0">
                <a:solidFill>
                  <a:srgbClr val="92D050"/>
                </a:solidFill>
              </a:rPr>
            </a:br>
            <a:r>
              <a:rPr lang="es-ES" sz="2800" dirty="0">
                <a:solidFill>
                  <a:srgbClr val="92D050"/>
                </a:solidFill>
              </a:rPr>
              <a:t>2. Glándula pituitaria</a:t>
            </a:r>
            <a:br>
              <a:rPr lang="es-ES" sz="2800" dirty="0">
                <a:solidFill>
                  <a:srgbClr val="92D050"/>
                </a:solidFill>
              </a:rPr>
            </a:br>
            <a:r>
              <a:rPr lang="es-ES" sz="2800" dirty="0">
                <a:solidFill>
                  <a:srgbClr val="92D050"/>
                </a:solidFill>
              </a:rPr>
              <a:t>3. Glándula tiroides</a:t>
            </a:r>
            <a:br>
              <a:rPr lang="es-ES" sz="2800" dirty="0">
                <a:solidFill>
                  <a:srgbClr val="92D050"/>
                </a:solidFill>
              </a:rPr>
            </a:br>
            <a:r>
              <a:rPr lang="es-ES" sz="2800" dirty="0">
                <a:solidFill>
                  <a:srgbClr val="92D050"/>
                </a:solidFill>
              </a:rPr>
              <a:t>4. Timo</a:t>
            </a:r>
            <a:br>
              <a:rPr lang="es-ES" sz="2800" dirty="0">
                <a:solidFill>
                  <a:srgbClr val="92D050"/>
                </a:solidFill>
              </a:rPr>
            </a:br>
            <a:r>
              <a:rPr lang="es-ES" sz="2800" dirty="0">
                <a:solidFill>
                  <a:srgbClr val="92D050"/>
                </a:solidFill>
              </a:rPr>
              <a:t>5. Glándula adrenal</a:t>
            </a:r>
            <a:br>
              <a:rPr lang="es-ES" sz="2800" dirty="0">
                <a:solidFill>
                  <a:srgbClr val="92D050"/>
                </a:solidFill>
              </a:rPr>
            </a:br>
            <a:r>
              <a:rPr lang="es-ES" sz="2800" dirty="0">
                <a:solidFill>
                  <a:srgbClr val="92D050"/>
                </a:solidFill>
              </a:rPr>
              <a:t>6. Páncreas</a:t>
            </a:r>
            <a:br>
              <a:rPr lang="es-ES" sz="2800" dirty="0">
                <a:solidFill>
                  <a:srgbClr val="92D050"/>
                </a:solidFill>
              </a:rPr>
            </a:br>
            <a:r>
              <a:rPr lang="es-ES" sz="2800" dirty="0">
                <a:solidFill>
                  <a:srgbClr val="92D050"/>
                </a:solidFill>
              </a:rPr>
              <a:t>7. Ovario</a:t>
            </a:r>
            <a:br>
              <a:rPr lang="es-ES" sz="2800" dirty="0">
                <a:solidFill>
                  <a:srgbClr val="92D050"/>
                </a:solidFill>
              </a:rPr>
            </a:br>
            <a:r>
              <a:rPr lang="es-ES" sz="2800" dirty="0">
                <a:solidFill>
                  <a:srgbClr val="92D050"/>
                </a:solidFill>
              </a:rPr>
              <a:t>8. Testículo</a:t>
            </a:r>
          </a:p>
        </p:txBody>
      </p:sp>
      <p:pic>
        <p:nvPicPr>
          <p:cNvPr id="30722" name="Picture 2" descr="C:\Documents and Settings\Administrador.XP_SP3_ES_FUL\Mis documentos\Mis imágenes\Illu_endocrine_syste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286248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71472" y="2500306"/>
            <a:ext cx="774122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FISIOLOGÍA</a:t>
            </a:r>
            <a:endParaRPr lang="es-ES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</TotalTime>
  <Words>82</Words>
  <Application>Microsoft Office PowerPoint</Application>
  <PresentationFormat>Presentación en pantalla (4:3)</PresentationFormat>
  <Paragraphs>21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Mirador</vt:lpstr>
      <vt:lpstr>Diapositiva 1</vt:lpstr>
      <vt:lpstr>Diapositiva 2</vt:lpstr>
      <vt:lpstr>HORMONA 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XP SP3 ES FUL EL CHUCKY</dc:creator>
  <cp:lastModifiedBy>XP SP3 ES FUL EL CHUCKY</cp:lastModifiedBy>
  <cp:revision>5</cp:revision>
  <dcterms:created xsi:type="dcterms:W3CDTF">2009-11-06T12:02:01Z</dcterms:created>
  <dcterms:modified xsi:type="dcterms:W3CDTF">2009-11-06T12:53:38Z</dcterms:modified>
</cp:coreProperties>
</file>