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94D2D7-9C75-4A26-A25D-9CD6DB5C1898}" type="datetimeFigureOut">
              <a:rPr lang="es-ES" smtClean="0"/>
              <a:pPr/>
              <a:t>06/11/2009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1046D49-BFB7-46EE-8512-D54BF84E7273}"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4D2D7-9C75-4A26-A25D-9CD6DB5C1898}" type="datetimeFigureOut">
              <a:rPr lang="es-ES" smtClean="0"/>
              <a:pPr/>
              <a:t>06/11/2009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46D49-BFB7-46EE-8512-D54BF84E7273}"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4" name="Picture 6" descr="http://www.juntadeandalucia.es/averroes/~29701428/salud/cerebro.gif"/>
          <p:cNvPicPr>
            <a:picLocks noChangeAspect="1" noChangeArrowheads="1"/>
          </p:cNvPicPr>
          <p:nvPr/>
        </p:nvPicPr>
        <p:blipFill>
          <a:blip r:embed="rId2"/>
          <a:srcRect/>
          <a:stretch>
            <a:fillRect/>
          </a:stretch>
        </p:blipFill>
        <p:spPr bwMode="auto">
          <a:xfrm>
            <a:off x="4786314" y="0"/>
            <a:ext cx="4357685" cy="6858000"/>
          </a:xfrm>
          <a:prstGeom prst="rect">
            <a:avLst/>
          </a:prstGeom>
          <a:noFill/>
        </p:spPr>
      </p:pic>
      <p:pic>
        <p:nvPicPr>
          <p:cNvPr id="17412" name="Picture 4" descr="http://www.kalipedia.com/kalipediamedia/cienciasnaturales/media/200704/17/delavida/20070417klpcnavid_124.Ees.SCO.png"/>
          <p:cNvPicPr>
            <a:picLocks noChangeAspect="1" noChangeArrowheads="1"/>
          </p:cNvPicPr>
          <p:nvPr/>
        </p:nvPicPr>
        <p:blipFill>
          <a:blip r:embed="rId3"/>
          <a:srcRect/>
          <a:stretch>
            <a:fillRect/>
          </a:stretch>
        </p:blipFill>
        <p:spPr bwMode="auto">
          <a:xfrm>
            <a:off x="1" y="0"/>
            <a:ext cx="4786314" cy="6858000"/>
          </a:xfrm>
          <a:prstGeom prst="rect">
            <a:avLst/>
          </a:prstGeom>
          <a:noFill/>
        </p:spPr>
      </p:pic>
      <p:sp>
        <p:nvSpPr>
          <p:cNvPr id="5" name="4 Título"/>
          <p:cNvSpPr>
            <a:spLocks noGrp="1"/>
          </p:cNvSpPr>
          <p:nvPr>
            <p:ph type="ctrTitle"/>
          </p:nvPr>
        </p:nvSpPr>
        <p:spPr/>
        <p:txBody>
          <a:bodyPr>
            <a:normAutofit/>
          </a:bodyPr>
          <a:lstStyle/>
          <a:p>
            <a:r>
              <a:rPr lang="es-ES" sz="6600" dirty="0" smtClean="0">
                <a:solidFill>
                  <a:srgbClr val="FF0000"/>
                </a:solidFill>
                <a:latin typeface="Algerian" pitchFamily="82" charset="0"/>
              </a:rPr>
              <a:t>hormona</a:t>
            </a:r>
            <a:endParaRPr lang="es-ES" sz="6600" dirty="0">
              <a:solidFill>
                <a:srgbClr val="FF0000"/>
              </a:solidFill>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4186238" cy="1143000"/>
          </a:xfrm>
          <a:ln>
            <a:noFill/>
          </a:ln>
        </p:spPr>
        <p:style>
          <a:lnRef idx="1">
            <a:schemeClr val="accent2"/>
          </a:lnRef>
          <a:fillRef idx="2">
            <a:schemeClr val="accent2"/>
          </a:fillRef>
          <a:effectRef idx="1">
            <a:schemeClr val="accent2"/>
          </a:effectRef>
          <a:fontRef idx="minor">
            <a:schemeClr val="dk1"/>
          </a:fontRef>
        </p:style>
        <p:txBody>
          <a:bodyPr/>
          <a:lstStyle/>
          <a:p>
            <a:r>
              <a:rPr lang="es-ES" dirty="0" smtClean="0">
                <a:solidFill>
                  <a:srgbClr val="FF0000"/>
                </a:solidFill>
                <a:latin typeface="Algerian" pitchFamily="82" charset="0"/>
              </a:rPr>
              <a:t>Hormonas</a:t>
            </a:r>
            <a:endParaRPr lang="es-ES" dirty="0">
              <a:solidFill>
                <a:srgbClr val="FF0000"/>
              </a:solidFill>
              <a:latin typeface="Algerian" pitchFamily="82" charset="0"/>
            </a:endParaRPr>
          </a:p>
        </p:txBody>
      </p:sp>
      <p:sp>
        <p:nvSpPr>
          <p:cNvPr id="3" name="2 Marcador de contenido"/>
          <p:cNvSpPr>
            <a:spLocks noGrp="1"/>
          </p:cNvSpPr>
          <p:nvPr>
            <p:ph idx="1"/>
          </p:nvPr>
        </p:nvSpPr>
        <p:spPr>
          <a:ln>
            <a:solidFill>
              <a:srgbClr val="92D050"/>
            </a:solidFill>
          </a:ln>
        </p:spPr>
        <p:style>
          <a:lnRef idx="1">
            <a:schemeClr val="accent6"/>
          </a:lnRef>
          <a:fillRef idx="2">
            <a:schemeClr val="accent6"/>
          </a:fillRef>
          <a:effectRef idx="1">
            <a:schemeClr val="accent6"/>
          </a:effectRef>
          <a:fontRef idx="minor">
            <a:schemeClr val="dk1"/>
          </a:fontRef>
        </p:style>
        <p:txBody>
          <a:bodyPr/>
          <a:lstStyle/>
          <a:p>
            <a:pPr>
              <a:buNone/>
            </a:pPr>
            <a:r>
              <a:rPr lang="es-ES" dirty="0" smtClean="0"/>
              <a:t>    </a:t>
            </a:r>
            <a:r>
              <a:rPr lang="es-ES" dirty="0" smtClean="0">
                <a:latin typeface="Agency FB" pitchFamily="34" charset="0"/>
              </a:rPr>
              <a:t>Las hormonas son sustancias segregadas por células especializadas, localizadas en glándulas de secreción interna o glándulas endócrinas (carentes de conductos), o también por células epiteliales e intersticiales con el fin de afectar la función de otras células. Hay hormonas animales y hormonas vegetales como las auxinas, ácido abscísico, citoquinina, giberelina y el etileno.</a:t>
            </a:r>
          </a:p>
          <a:p>
            <a:pPr>
              <a:buNone/>
            </a:pP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85728"/>
            <a:ext cx="7115196" cy="1143000"/>
          </a:xfrm>
          <a:ln>
            <a:noFill/>
          </a:ln>
        </p:spPr>
        <p:style>
          <a:lnRef idx="1">
            <a:schemeClr val="accent2"/>
          </a:lnRef>
          <a:fillRef idx="2">
            <a:schemeClr val="accent2"/>
          </a:fillRef>
          <a:effectRef idx="1">
            <a:schemeClr val="accent2"/>
          </a:effectRef>
          <a:fontRef idx="minor">
            <a:schemeClr val="dk1"/>
          </a:fontRef>
        </p:style>
        <p:txBody>
          <a:bodyPr/>
          <a:lstStyle/>
          <a:p>
            <a:r>
              <a:rPr lang="es-ES" dirty="0" smtClean="0">
                <a:solidFill>
                  <a:srgbClr val="FF0000"/>
                </a:solidFill>
                <a:latin typeface="Algerian" pitchFamily="82" charset="0"/>
              </a:rPr>
              <a:t>Tipos de hormonas</a:t>
            </a:r>
            <a:endParaRPr lang="es-ES" dirty="0">
              <a:solidFill>
                <a:srgbClr val="FF0000"/>
              </a:solidFill>
              <a:latin typeface="Algerian" pitchFamily="82" charset="0"/>
            </a:endParaRPr>
          </a:p>
        </p:txBody>
      </p:sp>
      <p:sp>
        <p:nvSpPr>
          <p:cNvPr id="3" name="2 Marcador de contenido"/>
          <p:cNvSpPr>
            <a:spLocks noGrp="1"/>
          </p:cNvSpPr>
          <p:nvPr>
            <p:ph idx="1"/>
          </p:nvPr>
        </p:nvSpPr>
        <p:spPr>
          <a:ln>
            <a:solidFill>
              <a:srgbClr val="92D050"/>
            </a:solidFill>
          </a:ln>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buNone/>
            </a:pPr>
            <a:r>
              <a:rPr lang="es-ES" dirty="0" smtClean="0">
                <a:solidFill>
                  <a:srgbClr val="FF0000"/>
                </a:solidFill>
              </a:rPr>
              <a:t>     </a:t>
            </a:r>
            <a:r>
              <a:rPr lang="es-ES" sz="3100" dirty="0" smtClean="0">
                <a:solidFill>
                  <a:srgbClr val="FF0000"/>
                </a:solidFill>
                <a:latin typeface="Algerian" pitchFamily="82" charset="0"/>
              </a:rPr>
              <a:t>Hormonas peptídicas</a:t>
            </a:r>
            <a:r>
              <a:rPr lang="es-ES" dirty="0" smtClean="0"/>
              <a:t>. </a:t>
            </a:r>
            <a:r>
              <a:rPr lang="es-ES" dirty="0" smtClean="0">
                <a:latin typeface="Agency FB" pitchFamily="34" charset="0"/>
              </a:rPr>
              <a:t>Son derivados de aminoácidos (como las hormonas tiroideas), o bien oligopéptidos (como la vasopresina) o polipéptidos (como la hormona del crecimiento). En general, este tipo de hormonas no pueden atravesar la membrana plasmática de la célula diana, por lo cual los receptores para estas hormonas se hallan en la superficie celular. Las hormonas tiroideas son una excepción, ya que se unen a receptores específicos que se hallan en el núcleo. </a:t>
            </a:r>
          </a:p>
          <a:p>
            <a:pPr>
              <a:buNone/>
            </a:pPr>
            <a:r>
              <a:rPr lang="es-ES" dirty="0" smtClean="0">
                <a:solidFill>
                  <a:srgbClr val="FF0000"/>
                </a:solidFill>
              </a:rPr>
              <a:t>     </a:t>
            </a:r>
            <a:r>
              <a:rPr lang="es-ES" sz="3100" dirty="0" smtClean="0">
                <a:solidFill>
                  <a:srgbClr val="FF0000"/>
                </a:solidFill>
                <a:latin typeface="Algerian" pitchFamily="82" charset="0"/>
              </a:rPr>
              <a:t>Hormonas lipídicas</a:t>
            </a:r>
            <a:r>
              <a:rPr lang="es-ES" dirty="0" smtClean="0"/>
              <a:t>. </a:t>
            </a:r>
            <a:r>
              <a:rPr lang="es-ES" dirty="0" smtClean="0">
                <a:latin typeface="Agency FB" pitchFamily="34" charset="0"/>
              </a:rPr>
              <a:t>Son esteroides (como la testosterona) o eicosanoides (como las prostaglandinas). Dado su carácter lipófilo, atraviesan sin problemas la bicapa lipídica de las membranas celulares y sus receptores específicos se hallan en el interior de la célula diana.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4900618" cy="1143000"/>
          </a:xfrm>
          <a:ln>
            <a:noFill/>
          </a:ln>
        </p:spPr>
        <p:style>
          <a:lnRef idx="1">
            <a:schemeClr val="accent2"/>
          </a:lnRef>
          <a:fillRef idx="2">
            <a:schemeClr val="accent2"/>
          </a:fillRef>
          <a:effectRef idx="1">
            <a:schemeClr val="accent2"/>
          </a:effectRef>
          <a:fontRef idx="minor">
            <a:schemeClr val="dk1"/>
          </a:fontRef>
        </p:style>
        <p:txBody>
          <a:bodyPr/>
          <a:lstStyle/>
          <a:p>
            <a:r>
              <a:rPr lang="es-ES" b="1" dirty="0" smtClean="0">
                <a:solidFill>
                  <a:srgbClr val="FF0000"/>
                </a:solidFill>
                <a:latin typeface="Algerian" pitchFamily="82" charset="0"/>
              </a:rPr>
              <a:t>esteroides</a:t>
            </a:r>
            <a:endParaRPr lang="es-ES" dirty="0">
              <a:solidFill>
                <a:srgbClr val="FF0000"/>
              </a:solidFill>
              <a:latin typeface="Algerian" pitchFamily="82" charset="0"/>
            </a:endParaRPr>
          </a:p>
        </p:txBody>
      </p:sp>
      <p:sp>
        <p:nvSpPr>
          <p:cNvPr id="3" name="2 Marcador de contenido"/>
          <p:cNvSpPr>
            <a:spLocks noGrp="1"/>
          </p:cNvSpPr>
          <p:nvPr>
            <p:ph idx="1"/>
          </p:nvPr>
        </p:nvSpPr>
        <p:spPr>
          <a:xfrm>
            <a:off x="428596" y="1643050"/>
            <a:ext cx="8229600" cy="4525963"/>
          </a:xfrm>
          <a:ln>
            <a:solidFill>
              <a:srgbClr val="92D050"/>
            </a:solidFill>
          </a:ln>
        </p:spPr>
        <p:style>
          <a:lnRef idx="1">
            <a:schemeClr val="accent6"/>
          </a:lnRef>
          <a:fillRef idx="2">
            <a:schemeClr val="accent6"/>
          </a:fillRef>
          <a:effectRef idx="1">
            <a:schemeClr val="accent6"/>
          </a:effectRef>
          <a:fontRef idx="minor">
            <a:schemeClr val="dk1"/>
          </a:fontRef>
        </p:style>
        <p:txBody>
          <a:bodyPr/>
          <a:lstStyle/>
          <a:p>
            <a:pPr>
              <a:buNone/>
            </a:pPr>
            <a:r>
              <a:rPr lang="es-ES" dirty="0" smtClean="0"/>
              <a:t>    </a:t>
            </a:r>
            <a:r>
              <a:rPr lang="es-ES" dirty="0" smtClean="0">
                <a:latin typeface="Agency FB" pitchFamily="34" charset="0"/>
              </a:rPr>
              <a:t>Los esteroides son derivados del núcleo del ciclopentanoperhidrofenantreno que se compone de carbono, hidrógeno, oxígeno y nitrógeno, también de 4 anillos fusionados de carbono que poseen diversos grupos funcionales y tienen partes hidrofílicas e hidrofóbicas</a:t>
            </a:r>
            <a:endParaRPr lang="es-ES" dirty="0">
              <a:latin typeface="Agency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5186370" cy="1143000"/>
          </a:xfrm>
          <a:ln>
            <a:noFill/>
          </a:ln>
        </p:spPr>
        <p:style>
          <a:lnRef idx="1">
            <a:schemeClr val="accent2"/>
          </a:lnRef>
          <a:fillRef idx="2">
            <a:schemeClr val="accent2"/>
          </a:fillRef>
          <a:effectRef idx="1">
            <a:schemeClr val="accent2"/>
          </a:effectRef>
          <a:fontRef idx="minor">
            <a:schemeClr val="dk1"/>
          </a:fontRef>
        </p:style>
        <p:txBody>
          <a:bodyPr/>
          <a:lstStyle/>
          <a:p>
            <a:r>
              <a:rPr lang="es-ES" b="1" dirty="0" smtClean="0">
                <a:solidFill>
                  <a:srgbClr val="FF0000"/>
                </a:solidFill>
                <a:latin typeface="Algerian" pitchFamily="82" charset="0"/>
              </a:rPr>
              <a:t>Eicosanoide</a:t>
            </a:r>
            <a:endParaRPr lang="es-ES" dirty="0">
              <a:solidFill>
                <a:srgbClr val="FF0000"/>
              </a:solidFill>
              <a:latin typeface="Algerian" pitchFamily="82" charset="0"/>
            </a:endParaRPr>
          </a:p>
        </p:txBody>
      </p:sp>
      <p:sp>
        <p:nvSpPr>
          <p:cNvPr id="3" name="2 Marcador de contenido"/>
          <p:cNvSpPr>
            <a:spLocks noGrp="1"/>
          </p:cNvSpPr>
          <p:nvPr>
            <p:ph idx="1"/>
          </p:nvPr>
        </p:nvSpPr>
        <p:spPr>
          <a:ln>
            <a:solidFill>
              <a:srgbClr val="92D050"/>
            </a:solidFill>
          </a:ln>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s-ES" dirty="0" smtClean="0"/>
              <a:t>    </a:t>
            </a:r>
            <a:r>
              <a:rPr lang="es-ES" dirty="0" smtClean="0">
                <a:latin typeface="Agency FB" pitchFamily="34" charset="0"/>
              </a:rPr>
              <a:t>En bioquímica, eicosanoides o icosanoides es el nombre general que se le da a un grupo de moléculas de constitución lipídica obtenidas de la oxigenación de los ácidos grasos esenciales de 20 carbonos tipo omega-3 y omega-6. Cumplen amplias funciones como mediadores para el sistema nervioso central, los eventos de la inflamación y de la respuesta inmune tanto en vertebrados como en invertebrados</a:t>
            </a:r>
            <a:r>
              <a:rPr lang="es-ES" dirty="0" smtClean="0"/>
              <a:t>.</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a:noFill/>
          </a:ln>
        </p:spPr>
        <p:style>
          <a:lnRef idx="1">
            <a:schemeClr val="accent2"/>
          </a:lnRef>
          <a:fillRef idx="2">
            <a:schemeClr val="accent2"/>
          </a:fillRef>
          <a:effectRef idx="1">
            <a:schemeClr val="accent2"/>
          </a:effectRef>
          <a:fontRef idx="minor">
            <a:schemeClr val="dk1"/>
          </a:fontRef>
        </p:style>
        <p:txBody>
          <a:bodyPr>
            <a:normAutofit fontScale="90000"/>
          </a:bodyPr>
          <a:lstStyle/>
          <a:p>
            <a:r>
              <a:rPr lang="es-ES" b="1" dirty="0" smtClean="0">
                <a:solidFill>
                  <a:srgbClr val="FF0000"/>
                </a:solidFill>
                <a:latin typeface="Algerian" pitchFamily="82" charset="0"/>
              </a:rPr>
              <a:t>Mecanismos de acción hormonal</a:t>
            </a:r>
            <a:endParaRPr lang="es-ES" dirty="0">
              <a:solidFill>
                <a:srgbClr val="FF0000"/>
              </a:solidFill>
              <a:latin typeface="Algerian" pitchFamily="82" charset="0"/>
            </a:endParaRPr>
          </a:p>
        </p:txBody>
      </p:sp>
      <p:sp>
        <p:nvSpPr>
          <p:cNvPr id="3" name="2 Marcador de contenido"/>
          <p:cNvSpPr>
            <a:spLocks noGrp="1"/>
          </p:cNvSpPr>
          <p:nvPr>
            <p:ph idx="1"/>
          </p:nvPr>
        </p:nvSpPr>
        <p:spPr>
          <a:ln>
            <a:solidFill>
              <a:srgbClr val="92D050"/>
            </a:solidFill>
          </a:ln>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buNone/>
            </a:pPr>
            <a:r>
              <a:rPr lang="es-ES" dirty="0" smtClean="0">
                <a:latin typeface="Agency FB" pitchFamily="34" charset="0"/>
              </a:rPr>
              <a:t>     Las hormonas tienen la característica de actuar sobre las células diana, que deben disponer de una serie de receptores específicos. Hay dos tipos de receptores celulares:</a:t>
            </a:r>
          </a:p>
          <a:p>
            <a:pPr>
              <a:buNone/>
            </a:pPr>
            <a:r>
              <a:rPr lang="es-ES" dirty="0" smtClean="0">
                <a:latin typeface="Agency FB" pitchFamily="34" charset="0"/>
              </a:rPr>
              <a:t>     </a:t>
            </a:r>
            <a:r>
              <a:rPr lang="es-ES" dirty="0" smtClean="0">
                <a:solidFill>
                  <a:srgbClr val="FF0000"/>
                </a:solidFill>
                <a:latin typeface="Algerian" pitchFamily="82" charset="0"/>
              </a:rPr>
              <a:t>Receptores de membrana</a:t>
            </a:r>
            <a:r>
              <a:rPr lang="es-ES" dirty="0" smtClean="0">
                <a:latin typeface="Agency FB" pitchFamily="34" charset="0"/>
              </a:rPr>
              <a:t>: los usan las hormonas peptídicas. Las hormonas peptídicas (1</a:t>
            </a:r>
            <a:r>
              <a:rPr lang="es-ES" baseline="30000" dirty="0" smtClean="0">
                <a:latin typeface="Agency FB" pitchFamily="34" charset="0"/>
              </a:rPr>
              <a:t>er</a:t>
            </a:r>
            <a:r>
              <a:rPr lang="es-ES" dirty="0" smtClean="0">
                <a:latin typeface="Agency FB" pitchFamily="34" charset="0"/>
              </a:rPr>
              <a:t> mensajero) se fija a un receptor proteico que hay en la membrana de la célula, y estimula la actividad de otra proteína (unidad catalítica), que hace pasar el ATP</a:t>
            </a:r>
            <a:r>
              <a:rPr lang="es-ES" dirty="0">
                <a:latin typeface="Agency FB" pitchFamily="34" charset="0"/>
              </a:rPr>
              <a:t> </a:t>
            </a:r>
            <a:r>
              <a:rPr lang="es-ES" dirty="0" smtClean="0">
                <a:latin typeface="Agency FB" pitchFamily="34" charset="0"/>
              </a:rPr>
              <a:t>(intracelular) a AMP (2º mensajero), que junto con el calcio intracelular, activa la enzima proteína quinasa (responsable de producir la fosforilación de las proteínas de la célula, que produce una acción biológica determinada). Esta es la teoría o hipótesis de 2º mensajero o de Sutherland.</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6400816" cy="1143000"/>
          </a:xfrm>
          <a:ln>
            <a:noFill/>
          </a:ln>
        </p:spPr>
        <p:style>
          <a:lnRef idx="1">
            <a:schemeClr val="accent2"/>
          </a:lnRef>
          <a:fillRef idx="2">
            <a:schemeClr val="accent2"/>
          </a:fillRef>
          <a:effectRef idx="1">
            <a:schemeClr val="accent2"/>
          </a:effectRef>
          <a:fontRef idx="minor">
            <a:schemeClr val="dk1"/>
          </a:fontRef>
        </p:style>
        <p:txBody>
          <a:bodyPr/>
          <a:lstStyle/>
          <a:p>
            <a:r>
              <a:rPr lang="es-ES" dirty="0" smtClean="0">
                <a:solidFill>
                  <a:srgbClr val="FF0000"/>
                </a:solidFill>
                <a:latin typeface="Algerian" pitchFamily="82" charset="0"/>
              </a:rPr>
              <a:t>Sistema hormonal</a:t>
            </a:r>
            <a:endParaRPr lang="es-ES" dirty="0">
              <a:solidFill>
                <a:srgbClr val="FF0000"/>
              </a:solidFill>
              <a:latin typeface="Algerian" pitchFamily="82" charset="0"/>
            </a:endParaRPr>
          </a:p>
        </p:txBody>
      </p:sp>
      <p:sp>
        <p:nvSpPr>
          <p:cNvPr id="3" name="2 Marcador de contenido"/>
          <p:cNvSpPr>
            <a:spLocks noGrp="1"/>
          </p:cNvSpPr>
          <p:nvPr>
            <p:ph idx="1"/>
          </p:nvPr>
        </p:nvSpPr>
        <p:spPr>
          <a:ln>
            <a:solidFill>
              <a:srgbClr val="92D050"/>
            </a:solidFill>
          </a:ln>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buNone/>
            </a:pPr>
            <a:r>
              <a:rPr lang="es-ES" dirty="0"/>
              <a:t> </a:t>
            </a:r>
            <a:r>
              <a:rPr lang="es-ES" dirty="0" smtClean="0"/>
              <a:t>   </a:t>
            </a:r>
            <a:r>
              <a:rPr lang="es-ES" dirty="0" smtClean="0">
                <a:latin typeface="Agency FB" pitchFamily="34" charset="0"/>
              </a:rPr>
              <a:t>El sistema hormonal esta basado </a:t>
            </a:r>
            <a:r>
              <a:rPr lang="es-ES" dirty="0">
                <a:latin typeface="Agency FB" pitchFamily="34" charset="0"/>
              </a:rPr>
              <a:t>en órganos </a:t>
            </a:r>
            <a:r>
              <a:rPr lang="es-ES" dirty="0" smtClean="0">
                <a:latin typeface="Agency FB" pitchFamily="34" charset="0"/>
              </a:rPr>
              <a:t>llamados glándulas </a:t>
            </a:r>
            <a:r>
              <a:rPr lang="es-ES" dirty="0">
                <a:latin typeface="Agency FB" pitchFamily="34" charset="0"/>
              </a:rPr>
              <a:t>que contienen las hormonas(sust. Qcas)</a:t>
            </a:r>
          </a:p>
          <a:p>
            <a:pPr>
              <a:buNone/>
            </a:pPr>
            <a:r>
              <a:rPr lang="es-ES" dirty="0" smtClean="0">
                <a:latin typeface="Agency FB" pitchFamily="34" charset="0"/>
              </a:rPr>
              <a:t>     La </a:t>
            </a:r>
            <a:r>
              <a:rPr lang="es-ES" dirty="0">
                <a:latin typeface="Agency FB" pitchFamily="34" charset="0"/>
              </a:rPr>
              <a:t>señal del s. Nervioso son los neutrasmisores, en este caso la señal son las hormonas. Las hormonas pasan por lo general por la sangre; hay algunos que atraviesan por difusión entre órganos y tejidos y no tienen contacto con la sangre, pero son la minoría. Hay hormonas proteicas, lipidicas y aminoacidicas es decir formadas por moléculas basadas en estos nutrientes. Las glándulas secretan las hormonas</a:t>
            </a:r>
            <a:r>
              <a:rPr lang="es-ES" b="1" dirty="0">
                <a:latin typeface="Agency FB" pitchFamily="34" charset="0"/>
              </a:rPr>
              <a:t>: </a:t>
            </a:r>
            <a:r>
              <a:rPr lang="es-ES" dirty="0">
                <a:latin typeface="Agency FB" pitchFamily="34" charset="0"/>
              </a:rPr>
              <a:t>secreción: liberación de elementos útiles. Excreción: liberación de elementos ya utilizados.</a:t>
            </a:r>
          </a:p>
          <a:p>
            <a:endParaRPr lang="es-ES" dirty="0">
              <a:latin typeface="Agency FB"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555</Words>
  <Application>Microsoft Office PowerPoint</Application>
  <PresentationFormat>Presentación en pantalla (4:3)</PresentationFormat>
  <Paragraphs>16</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hormona</vt:lpstr>
      <vt:lpstr>Hormonas</vt:lpstr>
      <vt:lpstr>Tipos de hormonas</vt:lpstr>
      <vt:lpstr>esteroides</vt:lpstr>
      <vt:lpstr>Eicosanoide</vt:lpstr>
      <vt:lpstr>Mecanismos de acción hormonal</vt:lpstr>
      <vt:lpstr>Sistema hormonal</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4</cp:revision>
  <dcterms:created xsi:type="dcterms:W3CDTF">2009-11-06T22:00:52Z</dcterms:created>
  <dcterms:modified xsi:type="dcterms:W3CDTF">2009-11-06T22:55:56Z</dcterms:modified>
</cp:coreProperties>
</file>