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AF084CA-623A-4372-81B4-ED52198D8662}" type="datetimeFigureOut">
              <a:rPr lang="es-ES" smtClean="0"/>
              <a:t>01/11/2009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2BD5168-E3CA-47E7-8EDD-2A9D879D2CE2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zufre" TargetMode="External"/><Relationship Id="rId13" Type="http://schemas.openxmlformats.org/officeDocument/2006/relationships/hyperlink" Target="http://es.wikipedia.org/wiki/Bencina" TargetMode="External"/><Relationship Id="rId3" Type="http://schemas.openxmlformats.org/officeDocument/2006/relationships/hyperlink" Target="http://es.wikipedia.org/wiki/Biomol%C3%A9cula" TargetMode="External"/><Relationship Id="rId7" Type="http://schemas.openxmlformats.org/officeDocument/2006/relationships/hyperlink" Target="http://es.wikipedia.org/wiki/F%C3%B3sforo_(elemento)" TargetMode="External"/><Relationship Id="rId12" Type="http://schemas.openxmlformats.org/officeDocument/2006/relationships/hyperlink" Target="http://es.wikipedia.org/wiki/Disolvente" TargetMode="External"/><Relationship Id="rId17" Type="http://schemas.openxmlformats.org/officeDocument/2006/relationships/hyperlink" Target="http://es.wikipedia.org/wiki/Seres_vivos" TargetMode="External"/><Relationship Id="rId2" Type="http://schemas.openxmlformats.org/officeDocument/2006/relationships/hyperlink" Target="http://es.wikipedia.org/wiki/Mol%C3%A9cula_org%C3%A1nica" TargetMode="External"/><Relationship Id="rId16" Type="http://schemas.openxmlformats.org/officeDocument/2006/relationships/hyperlink" Target="http://es.wikipedia.org/wiki/Cloroform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Ox%C3%ADgeno" TargetMode="External"/><Relationship Id="rId11" Type="http://schemas.openxmlformats.org/officeDocument/2006/relationships/hyperlink" Target="http://es.wikipedia.org/wiki/Agua" TargetMode="External"/><Relationship Id="rId5" Type="http://schemas.openxmlformats.org/officeDocument/2006/relationships/hyperlink" Target="http://es.wikipedia.org/wiki/Hidr%C3%B3geno" TargetMode="External"/><Relationship Id="rId15" Type="http://schemas.openxmlformats.org/officeDocument/2006/relationships/hyperlink" Target="http://es.wikipedia.org/wiki/Benceno" TargetMode="External"/><Relationship Id="rId10" Type="http://schemas.openxmlformats.org/officeDocument/2006/relationships/hyperlink" Target="http://es.wikipedia.org/wiki/Hidr%C3%B3fobo" TargetMode="External"/><Relationship Id="rId4" Type="http://schemas.openxmlformats.org/officeDocument/2006/relationships/hyperlink" Target="http://es.wikipedia.org/wiki/Carbono" TargetMode="External"/><Relationship Id="rId9" Type="http://schemas.openxmlformats.org/officeDocument/2006/relationships/hyperlink" Target="http://es.wikipedia.org/wiki/Nitr%C3%B3geno" TargetMode="External"/><Relationship Id="rId14" Type="http://schemas.openxmlformats.org/officeDocument/2006/relationships/hyperlink" Target="http://es.wikipedia.org/wiki/Alcoho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nografias.com/trabajos11/grupo/grupo.shtm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Hidrof%C3%B3bico" TargetMode="External"/><Relationship Id="rId3" Type="http://schemas.openxmlformats.org/officeDocument/2006/relationships/hyperlink" Target="http://es.wikipedia.org/wiki/Compuesto_arom%C3%A1tico" TargetMode="External"/><Relationship Id="rId7" Type="http://schemas.openxmlformats.org/officeDocument/2006/relationships/hyperlink" Target="http://es.wikipedia.org/wiki/Apolar" TargetMode="External"/><Relationship Id="rId2" Type="http://schemas.openxmlformats.org/officeDocument/2006/relationships/hyperlink" Target="http://es.wikipedia.org/wiki/Compuesto_alif%C3%A1tic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Mol%C3%A9cula_polar" TargetMode="External"/><Relationship Id="rId11" Type="http://schemas.openxmlformats.org/officeDocument/2006/relationships/hyperlink" Target="http://es.wikipedia.org/wiki/Anfip%C3%A1tico" TargetMode="External"/><Relationship Id="rId5" Type="http://schemas.openxmlformats.org/officeDocument/2006/relationships/hyperlink" Target="http://es.wikipedia.org/wiki/Puente_de_hidr%C3%B3geno" TargetMode="External"/><Relationship Id="rId10" Type="http://schemas.openxmlformats.org/officeDocument/2006/relationships/hyperlink" Target="http://es.wikipedia.org/wiki/Hidr%C3%B3filo" TargetMode="External"/><Relationship Id="rId4" Type="http://schemas.openxmlformats.org/officeDocument/2006/relationships/hyperlink" Target="http://es.wikipedia.org/wiki/Flexibilidad" TargetMode="External"/><Relationship Id="rId9" Type="http://schemas.openxmlformats.org/officeDocument/2006/relationships/hyperlink" Target="http://es.wikipedia.org/wiki/Agu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10/compo/compo.shtml" TargetMode="External"/><Relationship Id="rId2" Type="http://schemas.openxmlformats.org/officeDocument/2006/relationships/hyperlink" Target="http://www.monografias.com/trabajos7/mafu/mafu.s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onografias.com/trabajos11/tdequim/tdequim.shtml#REAC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428759"/>
          </a:xfrm>
        </p:spPr>
        <p:txBody>
          <a:bodyPr/>
          <a:lstStyle/>
          <a:p>
            <a:r>
              <a:rPr lang="es-ES" dirty="0" smtClean="0"/>
              <a:t>LOS LIPIDOS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2357430"/>
            <a:ext cx="7429552" cy="3714776"/>
          </a:xfrm>
        </p:spPr>
        <p:txBody>
          <a:bodyPr>
            <a:normAutofit/>
          </a:bodyPr>
          <a:lstStyle/>
          <a:p>
            <a:r>
              <a:rPr lang="es-ES" dirty="0" smtClean="0"/>
              <a:t>PRESENTADO POR: YULIETH PAOLA  </a:t>
            </a:r>
          </a:p>
          <a:p>
            <a:r>
              <a:rPr lang="es-ES" dirty="0" smtClean="0"/>
              <a:t>PARRA GONZALES</a:t>
            </a:r>
          </a:p>
          <a:p>
            <a:endParaRPr lang="es-ES" dirty="0" smtClean="0"/>
          </a:p>
          <a:p>
            <a:r>
              <a:rPr lang="es-ES" dirty="0" smtClean="0"/>
              <a:t>INSTITUCION EDUCATIVA N 2</a:t>
            </a:r>
          </a:p>
          <a:p>
            <a:r>
              <a:rPr lang="es-ES" dirty="0" smtClean="0"/>
              <a:t>SEDE INMACULADA </a:t>
            </a:r>
          </a:p>
          <a:p>
            <a:endParaRPr lang="es-ES" dirty="0" smtClean="0"/>
          </a:p>
          <a:p>
            <a:r>
              <a:rPr lang="es-ES" dirty="0" smtClean="0"/>
              <a:t>GRADO 11C 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071569"/>
          </a:xfrm>
        </p:spPr>
        <p:txBody>
          <a:bodyPr/>
          <a:lstStyle/>
          <a:p>
            <a:r>
              <a:rPr lang="es-ES" dirty="0" smtClean="0"/>
              <a:t>LIPIDOS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715436" cy="3929090"/>
          </a:xfrm>
        </p:spPr>
        <p:txBody>
          <a:bodyPr>
            <a:normAutofit lnSpcReduction="10000"/>
          </a:bodyPr>
          <a:lstStyle/>
          <a:p>
            <a:r>
              <a:rPr lang="es-ES" sz="2400" dirty="0" smtClean="0"/>
              <a:t>Los </a:t>
            </a:r>
            <a:r>
              <a:rPr lang="es-ES" sz="2400" b="1" dirty="0" smtClean="0"/>
              <a:t>lípidos</a:t>
            </a:r>
            <a:r>
              <a:rPr lang="es-ES" sz="2400" dirty="0" smtClean="0"/>
              <a:t> son un conjunto de </a:t>
            </a:r>
            <a:r>
              <a:rPr lang="es-ES" sz="2400" dirty="0" smtClean="0">
                <a:hlinkClick r:id="rId2" tooltip="Molécula orgánica"/>
              </a:rPr>
              <a:t>moléculas orgánicas</a:t>
            </a:r>
            <a:r>
              <a:rPr lang="es-ES" sz="2400" dirty="0" smtClean="0"/>
              <a:t>, la mayoría </a:t>
            </a:r>
            <a:r>
              <a:rPr lang="es-ES" sz="2400" dirty="0" smtClean="0">
                <a:hlinkClick r:id="rId3" tooltip="Biomolécula"/>
              </a:rPr>
              <a:t>biomoléculas</a:t>
            </a:r>
            <a:r>
              <a:rPr lang="es-ES" sz="2400" dirty="0" smtClean="0"/>
              <a:t>, compuestas principalmente por </a:t>
            </a:r>
            <a:r>
              <a:rPr lang="es-ES" sz="2400" dirty="0" smtClean="0">
                <a:hlinkClick r:id="rId4" tooltip="Carbono"/>
              </a:rPr>
              <a:t>carbono</a:t>
            </a:r>
            <a:r>
              <a:rPr lang="es-ES" sz="2400" dirty="0" smtClean="0"/>
              <a:t> e </a:t>
            </a:r>
            <a:r>
              <a:rPr lang="es-ES" sz="2400" dirty="0" smtClean="0">
                <a:hlinkClick r:id="rId5" tooltip="Hidrógeno"/>
              </a:rPr>
              <a:t>hidrógeno</a:t>
            </a:r>
            <a:r>
              <a:rPr lang="es-ES" sz="2400" dirty="0" smtClean="0"/>
              <a:t> y en menor medida </a:t>
            </a:r>
            <a:r>
              <a:rPr lang="es-ES" sz="2400" dirty="0" smtClean="0">
                <a:hlinkClick r:id="rId6" tooltip="Oxígeno"/>
              </a:rPr>
              <a:t>oxígeno</a:t>
            </a:r>
            <a:r>
              <a:rPr lang="es-ES" sz="2400" dirty="0" smtClean="0"/>
              <a:t>, aunque también pueden contener </a:t>
            </a:r>
            <a:r>
              <a:rPr lang="es-ES" sz="2400" dirty="0" smtClean="0">
                <a:hlinkClick r:id="rId7" tooltip="Fósforo (elemento)"/>
              </a:rPr>
              <a:t>fósforo</a:t>
            </a:r>
            <a:r>
              <a:rPr lang="es-ES" sz="2400" dirty="0" smtClean="0"/>
              <a:t>, </a:t>
            </a:r>
            <a:r>
              <a:rPr lang="es-ES" sz="2400" dirty="0" smtClean="0">
                <a:hlinkClick r:id="rId8" tooltip="Azufre"/>
              </a:rPr>
              <a:t>azufre</a:t>
            </a:r>
            <a:r>
              <a:rPr lang="es-ES" sz="2400" dirty="0" smtClean="0"/>
              <a:t> y </a:t>
            </a:r>
            <a:r>
              <a:rPr lang="es-ES" sz="2400" dirty="0" smtClean="0">
                <a:hlinkClick r:id="rId9" tooltip="Nitrógeno"/>
              </a:rPr>
              <a:t>nitrógeno</a:t>
            </a:r>
            <a:r>
              <a:rPr lang="es-ES" sz="2400" dirty="0" smtClean="0"/>
              <a:t>, que tienen como característica principal el ser </a:t>
            </a:r>
            <a:r>
              <a:rPr lang="es-ES" sz="2400" dirty="0" err="1" smtClean="0">
                <a:hlinkClick r:id="rId10" tooltip="Hidrófobo"/>
              </a:rPr>
              <a:t>hidrofóbicas</a:t>
            </a:r>
            <a:r>
              <a:rPr lang="es-ES" sz="2400" dirty="0" smtClean="0"/>
              <a:t> o insolubles en </a:t>
            </a:r>
            <a:r>
              <a:rPr lang="es-ES" sz="2400" dirty="0" smtClean="0">
                <a:hlinkClick r:id="rId11" tooltip="Agua"/>
              </a:rPr>
              <a:t>agua</a:t>
            </a:r>
            <a:r>
              <a:rPr lang="es-ES" sz="2400" dirty="0" smtClean="0"/>
              <a:t> y sí en </a:t>
            </a:r>
            <a:r>
              <a:rPr lang="es-ES" sz="2400" dirty="0" smtClean="0">
                <a:hlinkClick r:id="rId12" tooltip="Disolvente"/>
              </a:rPr>
              <a:t>disolventes</a:t>
            </a:r>
            <a:r>
              <a:rPr lang="es-ES" sz="2400" dirty="0" smtClean="0"/>
              <a:t> orgánicos como la </a:t>
            </a:r>
            <a:r>
              <a:rPr lang="es-ES" sz="2400" dirty="0" smtClean="0">
                <a:hlinkClick r:id="rId13" tooltip="Bencina"/>
              </a:rPr>
              <a:t>bencina</a:t>
            </a:r>
            <a:r>
              <a:rPr lang="es-ES" sz="2400" dirty="0" smtClean="0"/>
              <a:t>, el </a:t>
            </a:r>
            <a:r>
              <a:rPr lang="es-ES" sz="2400" dirty="0" smtClean="0">
                <a:hlinkClick r:id="rId14" tooltip="Alcohol"/>
              </a:rPr>
              <a:t>alcohol</a:t>
            </a:r>
            <a:r>
              <a:rPr lang="es-ES" sz="2400" dirty="0" smtClean="0"/>
              <a:t>, el </a:t>
            </a:r>
            <a:r>
              <a:rPr lang="es-ES" sz="2400" dirty="0" smtClean="0">
                <a:hlinkClick r:id="rId15" tooltip="Benceno"/>
              </a:rPr>
              <a:t>benceno</a:t>
            </a:r>
            <a:r>
              <a:rPr lang="es-ES" sz="2400" dirty="0" smtClean="0"/>
              <a:t> y el </a:t>
            </a:r>
            <a:r>
              <a:rPr lang="es-ES" sz="2400" dirty="0" smtClean="0">
                <a:hlinkClick r:id="rId16" tooltip="Cloroformo"/>
              </a:rPr>
              <a:t>cloroformo</a:t>
            </a:r>
            <a:r>
              <a:rPr lang="es-ES" sz="2400" dirty="0" smtClean="0"/>
              <a:t>. En el uso coloquial, a los lípidos se les llama incorrectamente </a:t>
            </a:r>
            <a:r>
              <a:rPr lang="es-ES" sz="2400" b="1" dirty="0" smtClean="0"/>
              <a:t>grasas</a:t>
            </a:r>
            <a:r>
              <a:rPr lang="es-ES" sz="2400" dirty="0" smtClean="0"/>
              <a:t>, ya que las grasas son sólo un tipo de lípidos procedentes de animales. Los lípidos cumplen funciones diversas en los </a:t>
            </a:r>
            <a:r>
              <a:rPr lang="es-ES" sz="2400" dirty="0" smtClean="0">
                <a:hlinkClick r:id="rId17" tooltip="Seres vivos"/>
              </a:rPr>
              <a:t>organismos vivientes</a:t>
            </a:r>
            <a:endParaRPr lang="es-E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357297"/>
          </a:xfrm>
        </p:spPr>
        <p:txBody>
          <a:bodyPr/>
          <a:lstStyle/>
          <a:p>
            <a:r>
              <a:rPr lang="es-ES" dirty="0" smtClean="0"/>
              <a:t>CLASIFICASION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857784"/>
          </a:xfrm>
        </p:spPr>
        <p:txBody>
          <a:bodyPr>
            <a:normAutofit/>
          </a:bodyPr>
          <a:lstStyle/>
          <a:p>
            <a:r>
              <a:rPr lang="es-ES" sz="2600" dirty="0" smtClean="0"/>
              <a:t>Los lípidos se clasifican en dos </a:t>
            </a:r>
            <a:r>
              <a:rPr lang="es-ES" sz="2600" dirty="0" smtClean="0">
                <a:hlinkClick r:id="rId2"/>
              </a:rPr>
              <a:t>grupos</a:t>
            </a:r>
            <a:r>
              <a:rPr lang="es-ES" sz="2600" dirty="0" smtClean="0"/>
              <a:t>, atendiendo a que posean en su composición ácidos grasos (Lípidos saponificables) o no lo posean ( Lípidos insaponificables ). </a:t>
            </a:r>
          </a:p>
          <a:p>
            <a:r>
              <a:rPr lang="es-ES" sz="2600" dirty="0" smtClean="0"/>
              <a:t>1. Lípidos saponificables </a:t>
            </a:r>
          </a:p>
          <a:p>
            <a:r>
              <a:rPr lang="es-ES" sz="2600" dirty="0" smtClean="0"/>
              <a:t>A. Simples </a:t>
            </a:r>
          </a:p>
          <a:p>
            <a:r>
              <a:rPr lang="es-ES" sz="2600" dirty="0" smtClean="0"/>
              <a:t>      B. Complejos  </a:t>
            </a:r>
          </a:p>
          <a:p>
            <a:r>
              <a:rPr lang="es-ES" sz="2600" dirty="0" smtClean="0"/>
              <a:t>    2. Lípidos insaponificables </a:t>
            </a:r>
          </a:p>
          <a:p>
            <a:r>
              <a:rPr lang="es-ES" sz="2600" dirty="0" smtClean="0"/>
              <a:t>A. Terpenos </a:t>
            </a:r>
          </a:p>
          <a:p>
            <a:r>
              <a:rPr lang="es-ES" sz="2600" dirty="0" smtClean="0"/>
              <a:t> B. Esteroides </a:t>
            </a:r>
          </a:p>
          <a:p>
            <a:r>
              <a:rPr lang="es-ES" sz="2600" dirty="0" smtClean="0"/>
              <a:t>           C. Prostaglandinas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7772400" cy="1214445"/>
          </a:xfrm>
        </p:spPr>
        <p:txBody>
          <a:bodyPr/>
          <a:lstStyle/>
          <a:p>
            <a:r>
              <a:rPr lang="es-ES" dirty="0" smtClean="0"/>
              <a:t>CARACTERISTICAS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201060" cy="5000660"/>
          </a:xfrm>
        </p:spPr>
        <p:txBody>
          <a:bodyPr>
            <a:normAutofit fontScale="62500" lnSpcReduction="20000"/>
          </a:bodyPr>
          <a:lstStyle/>
          <a:p>
            <a:r>
              <a:rPr lang="es-ES" sz="3400" dirty="0" smtClean="0"/>
              <a:t>Los lípidos son biomoléculas muy diversas; unos están formados por cadenas </a:t>
            </a:r>
            <a:r>
              <a:rPr lang="es-ES" sz="3400" dirty="0" smtClean="0">
                <a:hlinkClick r:id="rId2" tooltip="Compuesto alifático"/>
              </a:rPr>
              <a:t>alifáticas</a:t>
            </a:r>
            <a:r>
              <a:rPr lang="es-ES" sz="3400" dirty="0" smtClean="0"/>
              <a:t> saturadas o insaturadas, en general lineales, pero algunos tienen anillos (</a:t>
            </a:r>
            <a:r>
              <a:rPr lang="es-ES" sz="3400" dirty="0" smtClean="0">
                <a:hlinkClick r:id="rId3" tooltip="Compuesto aromático"/>
              </a:rPr>
              <a:t>aromáticos</a:t>
            </a:r>
            <a:r>
              <a:rPr lang="es-ES" sz="3400" dirty="0" smtClean="0"/>
              <a:t>). Algunos son flexibles, mientras que otros son rígidos o semiflexibles hasta alcanzar casi una total </a:t>
            </a:r>
            <a:r>
              <a:rPr lang="es-ES" sz="3400" dirty="0" smtClean="0">
                <a:hlinkClick r:id="rId4" tooltip="Flexibilidad"/>
              </a:rPr>
              <a:t>flexibilidad</a:t>
            </a:r>
            <a:r>
              <a:rPr lang="es-ES" sz="3400" dirty="0" smtClean="0"/>
              <a:t> molecular; algunos comparten carbonos libres y otros forman </a:t>
            </a:r>
            <a:r>
              <a:rPr lang="es-ES" sz="3400" dirty="0" smtClean="0">
                <a:hlinkClick r:id="rId5" tooltip="Puente de hidrógeno"/>
              </a:rPr>
              <a:t>puentes de hidrógeno</a:t>
            </a:r>
            <a:r>
              <a:rPr lang="es-ES" sz="3400" dirty="0" smtClean="0"/>
              <a:t>.</a:t>
            </a:r>
          </a:p>
          <a:p>
            <a:r>
              <a:rPr lang="es-ES" sz="3400" dirty="0" smtClean="0"/>
              <a:t>La mayoría de los lípidos tiene algún tipo de carácter </a:t>
            </a:r>
            <a:r>
              <a:rPr lang="es-ES" sz="3400" dirty="0" smtClean="0">
                <a:hlinkClick r:id="rId6" tooltip="Molécula polar"/>
              </a:rPr>
              <a:t>polar</a:t>
            </a:r>
            <a:r>
              <a:rPr lang="es-ES" sz="3400" dirty="0" smtClean="0"/>
              <a:t>, además de poseer una gran parte </a:t>
            </a:r>
            <a:r>
              <a:rPr lang="es-ES" sz="3400" dirty="0" smtClean="0">
                <a:hlinkClick r:id="rId7" tooltip="Apolar"/>
              </a:rPr>
              <a:t>apolar</a:t>
            </a:r>
            <a:r>
              <a:rPr lang="es-ES" sz="3400" dirty="0" smtClean="0"/>
              <a:t> o </a:t>
            </a:r>
            <a:r>
              <a:rPr lang="es-ES" sz="3400" dirty="0" smtClean="0">
                <a:hlinkClick r:id="rId8" tooltip="Hidrofóbico"/>
              </a:rPr>
              <a:t>hidrológico</a:t>
            </a:r>
            <a:r>
              <a:rPr lang="es-ES" sz="3400" dirty="0" smtClean="0"/>
              <a:t> ("que le teme al agua" o "rechaza al agua"), lo que significa que no interactúa bien con solventes polares como el </a:t>
            </a:r>
            <a:r>
              <a:rPr lang="es-ES" sz="3400" dirty="0" smtClean="0">
                <a:hlinkClick r:id="rId9" tooltip="Agua"/>
              </a:rPr>
              <a:t>agua</a:t>
            </a:r>
            <a:r>
              <a:rPr lang="es-ES" sz="3400" dirty="0" smtClean="0"/>
              <a:t>. Otra parte de su estructura es polar o </a:t>
            </a:r>
            <a:r>
              <a:rPr lang="es-ES" sz="3400" dirty="0" smtClean="0">
                <a:hlinkClick r:id="rId10" tooltip="Hidrófilo"/>
              </a:rPr>
              <a:t>hidrofilia</a:t>
            </a:r>
            <a:r>
              <a:rPr lang="es-ES" sz="3400" dirty="0" smtClean="0"/>
              <a:t> ("que ama el agua" o "que tiene afinidad por el agua") y tenderá a asociarse con solventes polares como el agua; cuando una molécula tiene una región hidrófoba y otra hidrófila se dice que tiene carácter </a:t>
            </a:r>
            <a:r>
              <a:rPr lang="es-ES" sz="3400" dirty="0" smtClean="0">
                <a:hlinkClick r:id="rId11" tooltip="Anfipático"/>
              </a:rPr>
              <a:t>antipático</a:t>
            </a:r>
            <a:r>
              <a:rPr lang="es-ES" sz="3400" dirty="0" smtClean="0"/>
              <a:t>. 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85883"/>
          </a:xfrm>
        </p:spPr>
        <p:txBody>
          <a:bodyPr/>
          <a:lstStyle/>
          <a:p>
            <a:r>
              <a:rPr lang="es-ES" dirty="0" smtClean="0"/>
              <a:t>FUNCION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358246" cy="4857784"/>
          </a:xfrm>
        </p:spPr>
        <p:txBody>
          <a:bodyPr>
            <a:normAutofit fontScale="70000" lnSpcReduction="20000"/>
          </a:bodyPr>
          <a:lstStyle/>
          <a:p>
            <a:r>
              <a:rPr lang="es-ES" b="1" dirty="0" smtClean="0"/>
              <a:t>Los lípidos desempeñan cuatro tipos de </a:t>
            </a:r>
            <a:r>
              <a:rPr lang="es-ES" b="1" dirty="0" smtClean="0">
                <a:hlinkClick r:id="rId2"/>
              </a:rPr>
              <a:t>funciones</a:t>
            </a:r>
            <a:r>
              <a:rPr lang="es-ES" b="1" dirty="0" smtClean="0"/>
              <a:t>: </a:t>
            </a:r>
          </a:p>
          <a:p>
            <a:r>
              <a:rPr lang="es-ES" b="1" u="sng" dirty="0" smtClean="0"/>
              <a:t>Función de reserva</a:t>
            </a:r>
            <a:r>
              <a:rPr lang="es-ES" b="1" dirty="0" smtClean="0"/>
              <a:t>. Son la principal </a:t>
            </a:r>
            <a:r>
              <a:rPr lang="es-ES" b="1" i="1" dirty="0" smtClean="0"/>
              <a:t>reserva energética</a:t>
            </a:r>
            <a:r>
              <a:rPr lang="es-ES" b="1" dirty="0" smtClean="0"/>
              <a:t> del organismo. Un gramo de grasa produce 9'4 kilocalorías en las reacciones metabólicas de oxidación, mientras que </a:t>
            </a:r>
            <a:r>
              <a:rPr lang="es-ES" b="1" dirty="0" smtClean="0">
                <a:hlinkClick r:id="rId3"/>
              </a:rPr>
              <a:t>proteínas</a:t>
            </a:r>
            <a:r>
              <a:rPr lang="es-ES" b="1" dirty="0" smtClean="0"/>
              <a:t> y glúcidos sólo producen 4'1 kilocaloría/gr.</a:t>
            </a:r>
          </a:p>
          <a:p>
            <a:r>
              <a:rPr lang="es-ES" b="1" dirty="0" smtClean="0"/>
              <a:t> </a:t>
            </a:r>
            <a:r>
              <a:rPr lang="es-ES" b="1" u="sng" dirty="0" smtClean="0"/>
              <a:t>Función estructural</a:t>
            </a:r>
            <a:r>
              <a:rPr lang="es-ES" b="1" dirty="0" smtClean="0"/>
              <a:t>. Forman las </a:t>
            </a:r>
            <a:r>
              <a:rPr lang="es-ES" b="1" i="1" dirty="0" smtClean="0"/>
              <a:t>bicapas lipídicas</a:t>
            </a:r>
            <a:r>
              <a:rPr lang="es-ES" b="1" dirty="0" smtClean="0"/>
              <a:t> de las membranas. Recubren órganos y le dan consistencia, o protegen mecánicamente como el tejido adiposo de pies y manos. </a:t>
            </a:r>
          </a:p>
          <a:p>
            <a:r>
              <a:rPr lang="es-ES" b="1" u="sng" dirty="0" smtClean="0"/>
              <a:t>Función biocatalizadora</a:t>
            </a:r>
            <a:r>
              <a:rPr lang="es-ES" b="1" dirty="0" smtClean="0"/>
              <a:t>. En este papel los lípidos favorecen o facilitan las </a:t>
            </a:r>
            <a:r>
              <a:rPr lang="es-ES" b="1" dirty="0" smtClean="0">
                <a:hlinkClick r:id="rId4"/>
              </a:rPr>
              <a:t>reacciones químicas</a:t>
            </a:r>
            <a:r>
              <a:rPr lang="es-ES" b="1" dirty="0" smtClean="0"/>
              <a:t> que se producen en los seres vivos. Cumplen esta </a:t>
            </a:r>
            <a:r>
              <a:rPr lang="es-ES" b="1" dirty="0" smtClean="0">
                <a:hlinkClick r:id="rId2"/>
              </a:rPr>
              <a:t>función</a:t>
            </a:r>
            <a:r>
              <a:rPr lang="es-ES" b="1" dirty="0" smtClean="0"/>
              <a:t> las </a:t>
            </a:r>
            <a:r>
              <a:rPr lang="es-ES" b="1" i="1" dirty="0" smtClean="0"/>
              <a:t>vitaminas lipídicas</a:t>
            </a:r>
            <a:r>
              <a:rPr lang="es-ES" b="1" dirty="0" smtClean="0"/>
              <a:t>, las </a:t>
            </a:r>
            <a:r>
              <a:rPr lang="es-ES" b="1" i="1" dirty="0" smtClean="0"/>
              <a:t>hormonas esteroideas</a:t>
            </a:r>
            <a:r>
              <a:rPr lang="es-ES" b="1" dirty="0" smtClean="0"/>
              <a:t> y las </a:t>
            </a:r>
            <a:r>
              <a:rPr lang="es-ES" b="1" i="1" dirty="0" smtClean="0"/>
              <a:t>prostaglandinas</a:t>
            </a:r>
            <a:r>
              <a:rPr lang="es-ES" b="1" dirty="0" smtClean="0"/>
              <a:t>.</a:t>
            </a:r>
          </a:p>
          <a:p>
            <a:r>
              <a:rPr lang="es-ES" b="1" dirty="0" smtClean="0"/>
              <a:t> </a:t>
            </a:r>
            <a:r>
              <a:rPr lang="es-ES" b="1" u="sng" dirty="0" smtClean="0"/>
              <a:t>Función transportadora</a:t>
            </a:r>
            <a:r>
              <a:rPr lang="es-ES" b="1" dirty="0" smtClean="0"/>
              <a:t>. El transporte de lípidos desde el intestino hasta su lugar de destino se raliza mediante su emulsión gracias a los ácidos biliares y a los proteolípidos.</a:t>
            </a:r>
            <a:endParaRPr lang="es-E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</TotalTime>
  <Words>479</Words>
  <Application>Microsoft Office PowerPoint</Application>
  <PresentationFormat>Presentación en pantalla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LOS LIPIDOS</vt:lpstr>
      <vt:lpstr>LIPIDOS</vt:lpstr>
      <vt:lpstr>CLASIFICASION</vt:lpstr>
      <vt:lpstr>CARACTERISTICAS</vt:lpstr>
      <vt:lpstr>FUNCION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LIPIDOS</dc:title>
  <dc:creator>jhon</dc:creator>
  <cp:lastModifiedBy>jhon</cp:lastModifiedBy>
  <cp:revision>3</cp:revision>
  <dcterms:created xsi:type="dcterms:W3CDTF">2009-11-01T11:47:56Z</dcterms:created>
  <dcterms:modified xsi:type="dcterms:W3CDTF">2009-11-01T12:17:48Z</dcterms:modified>
</cp:coreProperties>
</file>