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9" r:id="rId2"/>
    <p:sldId id="256" r:id="rId3"/>
    <p:sldId id="257" r:id="rId4"/>
    <p:sldId id="260" r:id="rId5"/>
    <p:sldId id="258" r:id="rId6"/>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74" d="100"/>
          <a:sy n="74" d="100"/>
        </p:scale>
        <p:origin x="-104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Ref idx="1002">
        <a:schemeClr val="bg2"/>
      </p:bgRef>
    </p:bg>
    <p:spTree>
      <p:nvGrpSpPr>
        <p:cNvPr id="1" name=""/>
        <p:cNvGrpSpPr/>
        <p:nvPr/>
      </p:nvGrpSpPr>
      <p:grpSpPr>
        <a:xfrm>
          <a:off x="0" y="0"/>
          <a:ext cx="0" cy="0"/>
          <a:chOff x="0" y="0"/>
          <a:chExt cx="0" cy="0"/>
        </a:xfrm>
      </p:grpSpPr>
      <p:sp>
        <p:nvSpPr>
          <p:cNvPr id="9" name="8 Título"/>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30" name="29 Marcador de fecha"/>
          <p:cNvSpPr>
            <a:spLocks noGrp="1"/>
          </p:cNvSpPr>
          <p:nvPr>
            <p:ph type="dt" sz="half" idx="10"/>
          </p:nvPr>
        </p:nvSpPr>
        <p:spPr/>
        <p:txBody>
          <a:bodyPr/>
          <a:lstStyle/>
          <a:p>
            <a:fld id="{520F2E55-85AE-4CB9-9B5F-AB326EC1B16C}" type="datetimeFigureOut">
              <a:rPr lang="es-ES" smtClean="0"/>
              <a:t>02/11/2009</a:t>
            </a:fld>
            <a:endParaRPr lang="es-ES"/>
          </a:p>
        </p:txBody>
      </p:sp>
      <p:sp>
        <p:nvSpPr>
          <p:cNvPr id="19" name="18 Marcador de pie de página"/>
          <p:cNvSpPr>
            <a:spLocks noGrp="1"/>
          </p:cNvSpPr>
          <p:nvPr>
            <p:ph type="ftr" sz="quarter" idx="11"/>
          </p:nvPr>
        </p:nvSpPr>
        <p:spPr/>
        <p:txBody>
          <a:bodyPr/>
          <a:lstStyle/>
          <a:p>
            <a:endParaRPr lang="es-ES"/>
          </a:p>
        </p:txBody>
      </p:sp>
      <p:sp>
        <p:nvSpPr>
          <p:cNvPr id="27" name="26 Marcador de número de diapositiva"/>
          <p:cNvSpPr>
            <a:spLocks noGrp="1"/>
          </p:cNvSpPr>
          <p:nvPr>
            <p:ph type="sldNum" sz="quarter" idx="12"/>
          </p:nvPr>
        </p:nvSpPr>
        <p:spPr/>
        <p:txBody>
          <a:bodyPr/>
          <a:lstStyle/>
          <a:p>
            <a:fld id="{2052AB2D-9103-48AB-98E0-8366CE1AF8FD}" type="slidenum">
              <a:rPr lang="es-ES" smtClean="0"/>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520F2E55-85AE-4CB9-9B5F-AB326EC1B16C}" type="datetimeFigureOut">
              <a:rPr lang="es-ES" smtClean="0"/>
              <a:t>02/11/2009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2052AB2D-9103-48AB-98E0-8366CE1AF8FD}"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914401"/>
            <a:ext cx="2057400" cy="5211763"/>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914401"/>
            <a:ext cx="6019800" cy="5211763"/>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520F2E55-85AE-4CB9-9B5F-AB326EC1B16C}" type="datetimeFigureOut">
              <a:rPr lang="es-ES" smtClean="0"/>
              <a:t>02/11/2009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2052AB2D-9103-48AB-98E0-8366CE1AF8FD}"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520F2E55-85AE-4CB9-9B5F-AB326EC1B16C}" type="datetimeFigureOut">
              <a:rPr lang="es-ES" smtClean="0"/>
              <a:t>02/11/2009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2052AB2D-9103-48AB-98E0-8366CE1AF8FD}"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520F2E55-85AE-4CB9-9B5F-AB326EC1B16C}" type="datetimeFigureOut">
              <a:rPr lang="es-ES" smtClean="0"/>
              <a:t>02/11/2009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2052AB2D-9103-48AB-98E0-8366CE1AF8FD}" type="slidenum">
              <a:rPr lang="es-ES" smtClean="0"/>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520F2E55-85AE-4CB9-9B5F-AB326EC1B16C}" type="datetimeFigureOut">
              <a:rPr lang="es-ES" smtClean="0"/>
              <a:t>02/11/2009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2052AB2D-9103-48AB-98E0-8366CE1AF8FD}" type="slidenum">
              <a:rPr lang="es-ES" smtClean="0"/>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tIns="45720" anchor="b"/>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520F2E55-85AE-4CB9-9B5F-AB326EC1B16C}" type="datetimeFigureOut">
              <a:rPr lang="es-ES" smtClean="0"/>
              <a:t>02/11/2009</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2052AB2D-9103-48AB-98E0-8366CE1AF8FD}" type="slidenum">
              <a:rPr lang="es-ES" smtClean="0"/>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520F2E55-85AE-4CB9-9B5F-AB326EC1B16C}" type="datetimeFigureOut">
              <a:rPr lang="es-ES" smtClean="0"/>
              <a:t>02/11/2009</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2052AB2D-9103-48AB-98E0-8366CE1AF8FD}"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520F2E55-85AE-4CB9-9B5F-AB326EC1B16C}" type="datetimeFigureOut">
              <a:rPr lang="es-ES" smtClean="0"/>
              <a:t>02/11/2009</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2052AB2D-9103-48AB-98E0-8366CE1AF8FD}"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520F2E55-85AE-4CB9-9B5F-AB326EC1B16C}" type="datetimeFigureOut">
              <a:rPr lang="es-ES" smtClean="0"/>
              <a:t>02/11/2009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2052AB2D-9103-48AB-98E0-8366CE1AF8FD}" type="slidenum">
              <a:rPr lang="es-ES" smtClean="0"/>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Recortar y redondear rectángulo de esquina sencilla"/>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Triángulo rectángulo"/>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Título"/>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520F2E55-85AE-4CB9-9B5F-AB326EC1B16C}" type="datetimeFigureOut">
              <a:rPr lang="es-ES" smtClean="0"/>
              <a:t>02/11/2009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a:xfrm>
            <a:off x="8077200" y="6356350"/>
            <a:ext cx="609600" cy="365125"/>
          </a:xfrm>
        </p:spPr>
        <p:txBody>
          <a:bodyPr/>
          <a:lstStyle/>
          <a:p>
            <a:fld id="{2052AB2D-9103-48AB-98E0-8366CE1AF8FD}" type="slidenum">
              <a:rPr lang="es-ES" smtClean="0"/>
              <a:t>‹Nº›</a:t>
            </a:fld>
            <a:endParaRPr lang="es-ES"/>
          </a:p>
        </p:txBody>
      </p:sp>
      <p:sp>
        <p:nvSpPr>
          <p:cNvPr id="3" name="2 Marcador de posición de imagen"/>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s-ES" smtClean="0"/>
              <a:t>Haga clic en el icono para agregar una imagen</a:t>
            </a:r>
            <a:endParaRPr kumimoji="0" lang="en-US" dirty="0"/>
          </a:p>
        </p:txBody>
      </p:sp>
      <p:sp>
        <p:nvSpPr>
          <p:cNvPr id="10" name="9 Forma libre"/>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Forma libre"/>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Forma libre"/>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Forma libre"/>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Marcador de título"/>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20F2E55-85AE-4CB9-9B5F-AB326EC1B16C}" type="datetimeFigureOut">
              <a:rPr lang="es-ES" smtClean="0"/>
              <a:t>02/11/2009</a:t>
            </a:fld>
            <a:endParaRPr lang="es-ES"/>
          </a:p>
        </p:txBody>
      </p:sp>
      <p:sp>
        <p:nvSpPr>
          <p:cNvPr id="22" name="21 Marcador de pie de página"/>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s-ES"/>
          </a:p>
        </p:txBody>
      </p:sp>
      <p:sp>
        <p:nvSpPr>
          <p:cNvPr id="18" name="17 Marcador de número de diapositiva"/>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052AB2D-9103-48AB-98E0-8366CE1AF8FD}" type="slidenum">
              <a:rPr lang="es-ES" smtClean="0"/>
              <a:t>‹Nº›</a:t>
            </a:fld>
            <a:endParaRPr lang="es-ES"/>
          </a:p>
        </p:txBody>
      </p:sp>
      <p:grpSp>
        <p:nvGrpSpPr>
          <p:cNvPr id="2" name="1 Grupo"/>
          <p:cNvGrpSpPr/>
          <p:nvPr/>
        </p:nvGrpSpPr>
        <p:grpSpPr>
          <a:xfrm>
            <a:off x="-19017" y="202408"/>
            <a:ext cx="9180548" cy="649224"/>
            <a:chOff x="-19045" y="216550"/>
            <a:chExt cx="9180548" cy="649224"/>
          </a:xfrm>
        </p:grpSpPr>
        <p:sp>
          <p:nvSpPr>
            <p:cNvPr id="12" name="11 Forma libre"/>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Forma libre"/>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685800" y="214291"/>
            <a:ext cx="7772400" cy="1428759"/>
          </a:xfrm>
        </p:spPr>
        <p:txBody>
          <a:bodyPr/>
          <a:lstStyle/>
          <a:p>
            <a:r>
              <a:rPr lang="es-ES" dirty="0" smtClean="0"/>
              <a:t>LAS HORMONAS </a:t>
            </a:r>
            <a:endParaRPr lang="es-ES" dirty="0"/>
          </a:p>
        </p:txBody>
      </p:sp>
      <p:sp>
        <p:nvSpPr>
          <p:cNvPr id="5" name="4 Subtítulo"/>
          <p:cNvSpPr>
            <a:spLocks noGrp="1"/>
          </p:cNvSpPr>
          <p:nvPr>
            <p:ph type="subTitle" idx="1"/>
          </p:nvPr>
        </p:nvSpPr>
        <p:spPr>
          <a:xfrm>
            <a:off x="1371600" y="1928802"/>
            <a:ext cx="6400800" cy="3709998"/>
          </a:xfrm>
        </p:spPr>
        <p:txBody>
          <a:bodyPr>
            <a:normAutofit/>
          </a:bodyPr>
          <a:lstStyle/>
          <a:p>
            <a:r>
              <a:rPr lang="es-ES" dirty="0" smtClean="0"/>
              <a:t>PRESENTADO POR: YULIETH PAOLA</a:t>
            </a:r>
          </a:p>
          <a:p>
            <a:r>
              <a:rPr lang="es-ES" dirty="0" smtClean="0"/>
              <a:t>                                   PARRA GONZALES</a:t>
            </a:r>
          </a:p>
          <a:p>
            <a:endParaRPr lang="es-ES" dirty="0" smtClean="0"/>
          </a:p>
          <a:p>
            <a:r>
              <a:rPr lang="es-ES" dirty="0" smtClean="0"/>
              <a:t>INSTITUCION EDUCATIVA N 2</a:t>
            </a:r>
          </a:p>
          <a:p>
            <a:r>
              <a:rPr lang="es-ES" dirty="0" smtClean="0"/>
              <a:t>SEDE INMACULADA</a:t>
            </a:r>
          </a:p>
          <a:p>
            <a:r>
              <a:rPr lang="es-ES" dirty="0" smtClean="0"/>
              <a:t>GRADO 11C</a:t>
            </a:r>
          </a:p>
          <a:p>
            <a:r>
              <a:rPr lang="es-ES" dirty="0" smtClean="0"/>
              <a:t>AÑO 2009</a:t>
            </a:r>
            <a:endParaRPr lang="es-ES" dirty="0"/>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4291"/>
            <a:ext cx="7772400" cy="1214445"/>
          </a:xfrm>
        </p:spPr>
        <p:txBody>
          <a:bodyPr/>
          <a:lstStyle/>
          <a:p>
            <a:r>
              <a:rPr lang="es-ES" dirty="0" smtClean="0"/>
              <a:t>HORMONAS</a:t>
            </a:r>
            <a:endParaRPr lang="es-ES" dirty="0"/>
          </a:p>
        </p:txBody>
      </p:sp>
      <p:sp>
        <p:nvSpPr>
          <p:cNvPr id="3" name="2 Subtítulo"/>
          <p:cNvSpPr>
            <a:spLocks noGrp="1"/>
          </p:cNvSpPr>
          <p:nvPr>
            <p:ph type="subTitle" idx="1"/>
          </p:nvPr>
        </p:nvSpPr>
        <p:spPr>
          <a:xfrm>
            <a:off x="214282" y="1357298"/>
            <a:ext cx="8643998" cy="5143536"/>
          </a:xfrm>
        </p:spPr>
        <p:txBody>
          <a:bodyPr>
            <a:noAutofit/>
          </a:bodyPr>
          <a:lstStyle/>
          <a:p>
            <a:r>
              <a:rPr lang="es-ES" sz="2000" dirty="0" smtClean="0"/>
              <a:t>Una hormona es una sustancia química secretada en los lípidos corporales, por una célula o un grupo de células que ejerce un efecto fisiológico sobre otras células del organismo Para facilitar la comprensión, las hormonas son sustancias fabricadas por las glándulas endocrinas, que al verterse en el torrente sanguíneo activan diversos mecanismos y ponen en funcionamientos diversos órganos del cuerpo.</a:t>
            </a:r>
            <a:br>
              <a:rPr lang="es-ES" sz="2000" dirty="0" smtClean="0"/>
            </a:br>
            <a:r>
              <a:rPr lang="es-ES" sz="2000" dirty="0" smtClean="0"/>
              <a:t/>
            </a:r>
            <a:br>
              <a:rPr lang="es-ES" sz="2000" dirty="0" smtClean="0"/>
            </a:br>
            <a:r>
              <a:rPr lang="es-ES" sz="2000" dirty="0" smtClean="0"/>
              <a:t>"Las hormonas son sustancias químicas producidas por el cuerpo que controlan numerosas funciones corporales  Lo esencial en Sistema endocrino y aparato reproductor.  Las hormonas actúan como "mensajeros" para coordinar las funciones de varias partes del cuerpo. La mayoría de las hormonas son proteínas que consisten de cadenas de aminoácidos. Algunas hormonas son esteroides, sustancias grasas producidas a base de colesterol.</a:t>
            </a:r>
            <a:br>
              <a:rPr lang="es-ES" sz="2000" dirty="0" smtClean="0"/>
            </a:br>
            <a:r>
              <a:rPr lang="es-ES" sz="2000" dirty="0" smtClean="0"/>
              <a:t> </a:t>
            </a:r>
            <a:br>
              <a:rPr lang="es-ES" sz="2000" dirty="0" smtClean="0"/>
            </a:br>
            <a:endParaRPr lang="es-ES" sz="2000" dirty="0"/>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4291"/>
            <a:ext cx="7772400" cy="1500197"/>
          </a:xfrm>
        </p:spPr>
        <p:txBody>
          <a:bodyPr/>
          <a:lstStyle/>
          <a:p>
            <a:r>
              <a:rPr lang="es-ES" dirty="0" smtClean="0"/>
              <a:t>FUNCIONES</a:t>
            </a:r>
            <a:endParaRPr lang="es-ES" dirty="0"/>
          </a:p>
        </p:txBody>
      </p:sp>
      <p:sp>
        <p:nvSpPr>
          <p:cNvPr id="3" name="2 Subtítulo"/>
          <p:cNvSpPr>
            <a:spLocks noGrp="1"/>
          </p:cNvSpPr>
          <p:nvPr>
            <p:ph type="subTitle" idx="1"/>
          </p:nvPr>
        </p:nvSpPr>
        <p:spPr>
          <a:xfrm>
            <a:off x="285720" y="1857364"/>
            <a:ext cx="8358246" cy="4572032"/>
          </a:xfrm>
        </p:spPr>
        <p:txBody>
          <a:bodyPr>
            <a:normAutofit/>
          </a:bodyPr>
          <a:lstStyle/>
          <a:p>
            <a:r>
              <a:rPr lang="es-ES" sz="2000" dirty="0" smtClean="0"/>
              <a:t>Entre las funciones que controlan las hormonas se incluyen:</a:t>
            </a:r>
          </a:p>
          <a:p>
            <a:r>
              <a:rPr lang="es-ES" sz="2000" dirty="0" smtClean="0"/>
              <a:t>                     Las actividades de órganos completos. </a:t>
            </a:r>
          </a:p>
          <a:p>
            <a:r>
              <a:rPr lang="es-ES" sz="2000" dirty="0" smtClean="0"/>
              <a:t>El crecimiento y desarrollo. </a:t>
            </a:r>
          </a:p>
          <a:p>
            <a:r>
              <a:rPr lang="es-ES" sz="2000" dirty="0" smtClean="0"/>
              <a:t>Reproducción </a:t>
            </a:r>
          </a:p>
          <a:p>
            <a:r>
              <a:rPr lang="es-ES" sz="2000" dirty="0" smtClean="0"/>
              <a:t>Las características sexuales. </a:t>
            </a:r>
          </a:p>
          <a:p>
            <a:r>
              <a:rPr lang="es-ES" sz="2000" dirty="0" smtClean="0"/>
              <a:t>               El uso y almacenamiento de energía </a:t>
            </a:r>
          </a:p>
          <a:p>
            <a:r>
              <a:rPr lang="es-ES" sz="2000" dirty="0" smtClean="0"/>
              <a:t>                                   Los niveles en la sangre de líquidos, sal y azúcar. </a:t>
            </a:r>
          </a:p>
          <a:p>
            <a:endParaRPr lang="es-ES" dirty="0"/>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685800" y="214291"/>
            <a:ext cx="7772400" cy="1643073"/>
          </a:xfrm>
        </p:spPr>
        <p:txBody>
          <a:bodyPr>
            <a:normAutofit fontScale="90000"/>
          </a:bodyPr>
          <a:lstStyle/>
          <a:p>
            <a:r>
              <a:rPr lang="es-ES" dirty="0" smtClean="0"/>
              <a:t>RECEPTORES HORMONALES</a:t>
            </a:r>
            <a:endParaRPr lang="es-ES" dirty="0"/>
          </a:p>
        </p:txBody>
      </p:sp>
      <p:sp>
        <p:nvSpPr>
          <p:cNvPr id="5" name="4 Subtítulo"/>
          <p:cNvSpPr>
            <a:spLocks noGrp="1"/>
          </p:cNvSpPr>
          <p:nvPr>
            <p:ph type="subTitle" idx="1"/>
          </p:nvPr>
        </p:nvSpPr>
        <p:spPr>
          <a:xfrm>
            <a:off x="428596" y="1714488"/>
            <a:ext cx="8358246" cy="4929222"/>
          </a:xfrm>
        </p:spPr>
        <p:txBody>
          <a:bodyPr>
            <a:normAutofit fontScale="25000" lnSpcReduction="20000"/>
          </a:bodyPr>
          <a:lstStyle/>
          <a:p>
            <a:r>
              <a:rPr lang="es-ES" dirty="0" smtClean="0"/>
              <a:t> </a:t>
            </a:r>
            <a:r>
              <a:rPr lang="es-ES" sz="8000" dirty="0" smtClean="0"/>
              <a:t>son selectivos tejidos formados por células que reaccionan a ciertas sustancias como las hormonas y se aceleran o cambian en alguna forma según la instrucción y el trabajo que desempeñan</a:t>
            </a:r>
            <a:br>
              <a:rPr lang="es-ES" sz="8000" dirty="0" smtClean="0"/>
            </a:br>
            <a:r>
              <a:rPr lang="es-ES" sz="8000" dirty="0" smtClean="0"/>
              <a:t/>
            </a:r>
            <a:br>
              <a:rPr lang="es-ES" sz="8000" dirty="0" smtClean="0"/>
            </a:br>
            <a:r>
              <a:rPr lang="es-ES" sz="8000" dirty="0" smtClean="0"/>
              <a:t>La acción selectiva de las hormonas en tejidos específicos depende de la distribución entre los tejidos de los receptores específicos y varias proteínas efectoras que median las respuestas celulares inducidas por hormonas. </a:t>
            </a:r>
            <a:br>
              <a:rPr lang="es-ES" sz="8000" dirty="0" smtClean="0"/>
            </a:br>
            <a:r>
              <a:rPr lang="es-ES" sz="8000" dirty="0" smtClean="0"/>
              <a:t/>
            </a:r>
            <a:br>
              <a:rPr lang="es-ES" sz="8000" dirty="0" smtClean="0"/>
            </a:br>
            <a:r>
              <a:rPr lang="es-ES" sz="8000" dirty="0" smtClean="0"/>
              <a:t>Los receptores tienen dos componentes clave:</a:t>
            </a:r>
            <a:br>
              <a:rPr lang="es-ES" sz="8000" dirty="0" smtClean="0"/>
            </a:br>
            <a:r>
              <a:rPr lang="es-ES" sz="8000" dirty="0" smtClean="0"/>
              <a:t/>
            </a:r>
            <a:br>
              <a:rPr lang="es-ES" sz="8000" dirty="0" smtClean="0"/>
            </a:br>
            <a:r>
              <a:rPr lang="es-ES" sz="8000" dirty="0" smtClean="0"/>
              <a:t>a) Dominio específico de unión a ligando donde se une estereoespecíficamente la hormona correcta para ese receptor.</a:t>
            </a:r>
            <a:br>
              <a:rPr lang="es-ES" sz="8000" dirty="0" smtClean="0"/>
            </a:br>
            <a:r>
              <a:rPr lang="es-ES" sz="8000" dirty="0" smtClean="0"/>
              <a:t/>
            </a:r>
            <a:br>
              <a:rPr lang="es-ES" sz="8000" dirty="0" smtClean="0"/>
            </a:br>
            <a:r>
              <a:rPr lang="es-ES" sz="8000" dirty="0" smtClean="0"/>
              <a:t>b) Dominio efector que reconoce la presencia de la hormona unida al domino del ligando y que inicia la generación de la respuesta biológica</a:t>
            </a:r>
            <a:br>
              <a:rPr lang="es-ES" sz="8000" dirty="0" smtClean="0"/>
            </a:br>
            <a:r>
              <a:rPr lang="es-ES" sz="8000" dirty="0" smtClean="0"/>
              <a:t/>
            </a:r>
            <a:br>
              <a:rPr lang="es-ES" sz="8000" dirty="0" smtClean="0"/>
            </a:br>
            <a:r>
              <a:rPr lang="es-ES" sz="8000" dirty="0" smtClean="0"/>
              <a:t/>
            </a:r>
            <a:br>
              <a:rPr lang="es-ES" sz="8000" dirty="0" smtClean="0"/>
            </a:br>
            <a:r>
              <a:rPr lang="es-ES" dirty="0" smtClean="0"/>
              <a:t/>
            </a:r>
            <a:br>
              <a:rPr lang="es-ES" dirty="0" smtClean="0"/>
            </a:br>
            <a:endParaRPr lang="es-ES" dirty="0"/>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685800" y="142853"/>
            <a:ext cx="7772400" cy="1500197"/>
          </a:xfrm>
        </p:spPr>
        <p:txBody>
          <a:bodyPr>
            <a:normAutofit fontScale="90000"/>
          </a:bodyPr>
          <a:lstStyle/>
          <a:p>
            <a:r>
              <a:rPr lang="es-ES" dirty="0" smtClean="0"/>
              <a:t>METABOLISMO HORMONAL</a:t>
            </a:r>
            <a:endParaRPr lang="es-ES" dirty="0"/>
          </a:p>
        </p:txBody>
      </p:sp>
      <p:sp>
        <p:nvSpPr>
          <p:cNvPr id="5" name="4 Subtítulo"/>
          <p:cNvSpPr>
            <a:spLocks noGrp="1"/>
          </p:cNvSpPr>
          <p:nvPr>
            <p:ph type="subTitle" idx="1"/>
          </p:nvPr>
        </p:nvSpPr>
        <p:spPr>
          <a:xfrm>
            <a:off x="285720" y="2357430"/>
            <a:ext cx="8286808" cy="3281370"/>
          </a:xfrm>
        </p:spPr>
        <p:txBody>
          <a:bodyPr>
            <a:normAutofit/>
          </a:bodyPr>
          <a:lstStyle/>
          <a:p>
            <a:r>
              <a:rPr lang="es-ES" sz="2000" dirty="0" smtClean="0"/>
              <a:t>El hígado y los riñones desempeñan un papel fundamental en la depuración y excreción de estas hormonas, pero poco se sabe acerca del proceso detallado de su metabolismo. La vida media de la prolactina es de 12 minutos; la de la LH y FSH es cercana a la hora, mientras que la HCG tiene una vida media de varias horas. Si el contenido de ácido siálico es mayor, más prolongada es la supervivencia de la hormona en la circulación.</a:t>
            </a:r>
            <a:endParaRPr lang="es-ES" sz="20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jo">
  <a:themeElements>
    <a:clrScheme name="Brío">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Fluj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j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21</TotalTime>
  <Words>254</Words>
  <Application>Microsoft Office PowerPoint</Application>
  <PresentationFormat>Presentación en pantalla (4:3)</PresentationFormat>
  <Paragraphs>22</Paragraphs>
  <Slides>5</Slides>
  <Notes>0</Notes>
  <HiddenSlides>0</HiddenSlides>
  <MMClips>0</MMClips>
  <ScaleCrop>false</ScaleCrop>
  <HeadingPairs>
    <vt:vector size="4" baseType="variant">
      <vt:variant>
        <vt:lpstr>Tema</vt:lpstr>
      </vt:variant>
      <vt:variant>
        <vt:i4>1</vt:i4>
      </vt:variant>
      <vt:variant>
        <vt:lpstr>Títulos de diapositiva</vt:lpstr>
      </vt:variant>
      <vt:variant>
        <vt:i4>5</vt:i4>
      </vt:variant>
    </vt:vector>
  </HeadingPairs>
  <TitlesOfParts>
    <vt:vector size="6" baseType="lpstr">
      <vt:lpstr>Flujo</vt:lpstr>
      <vt:lpstr>LAS HORMONAS </vt:lpstr>
      <vt:lpstr>HORMONAS</vt:lpstr>
      <vt:lpstr>FUNCIONES</vt:lpstr>
      <vt:lpstr>RECEPTORES HORMONALES</vt:lpstr>
      <vt:lpstr>METABOLISMO HORMONAL</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HORMONAS</dc:title>
  <dc:creator>jhon</dc:creator>
  <cp:lastModifiedBy>jhon</cp:lastModifiedBy>
  <cp:revision>3</cp:revision>
  <dcterms:created xsi:type="dcterms:W3CDTF">2009-11-02T18:13:54Z</dcterms:created>
  <dcterms:modified xsi:type="dcterms:W3CDTF">2009-11-02T18:35:17Z</dcterms:modified>
</cp:coreProperties>
</file>