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6" r:id="rId3"/>
    <p:sldId id="257" r:id="rId4"/>
    <p:sldId id="259" r:id="rId5"/>
    <p:sldId id="260" r:id="rId6"/>
    <p:sldId id="261"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autoAdjust="0"/>
    <p:restoredTop sz="94684" autoAdjust="0"/>
  </p:normalViewPr>
  <p:slideViewPr>
    <p:cSldViewPr>
      <p:cViewPr varScale="1">
        <p:scale>
          <a:sx n="75" d="100"/>
          <a:sy n="75" d="100"/>
        </p:scale>
        <p:origin x="-101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121B37D0-B80B-402C-BBAB-821D2B72CE44}" type="datetimeFigureOut">
              <a:rPr lang="es-ES" smtClean="0"/>
              <a:t>01/11/2009</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1C56693B-A6AB-4652-BC9D-B1D304C6F67F}"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21B37D0-B80B-402C-BBAB-821D2B72CE44}" type="datetimeFigureOut">
              <a:rPr lang="es-ES" smtClean="0"/>
              <a:t>01/11/2009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C56693B-A6AB-4652-BC9D-B1D304C6F67F}"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21B37D0-B80B-402C-BBAB-821D2B72CE44}" type="datetimeFigureOut">
              <a:rPr lang="es-ES" smtClean="0"/>
              <a:t>01/11/2009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C56693B-A6AB-4652-BC9D-B1D304C6F67F}"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21B37D0-B80B-402C-BBAB-821D2B72CE44}" type="datetimeFigureOut">
              <a:rPr lang="es-ES" smtClean="0"/>
              <a:t>01/11/2009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C56693B-A6AB-4652-BC9D-B1D304C6F67F}"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121B37D0-B80B-402C-BBAB-821D2B72CE44}" type="datetimeFigureOut">
              <a:rPr lang="es-ES" smtClean="0"/>
              <a:t>01/11/2009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C56693B-A6AB-4652-BC9D-B1D304C6F67F}"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21B37D0-B80B-402C-BBAB-821D2B72CE44}" type="datetimeFigureOut">
              <a:rPr lang="es-ES" smtClean="0"/>
              <a:t>01/11/2009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C56693B-A6AB-4652-BC9D-B1D304C6F67F}"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121B37D0-B80B-402C-BBAB-821D2B72CE44}" type="datetimeFigureOut">
              <a:rPr lang="es-ES" smtClean="0"/>
              <a:t>01/11/2009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C56693B-A6AB-4652-BC9D-B1D304C6F67F}"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121B37D0-B80B-402C-BBAB-821D2B72CE44}" type="datetimeFigureOut">
              <a:rPr lang="es-ES" smtClean="0"/>
              <a:t>01/11/2009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C56693B-A6AB-4652-BC9D-B1D304C6F67F}"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21B37D0-B80B-402C-BBAB-821D2B72CE44}" type="datetimeFigureOut">
              <a:rPr lang="es-ES" smtClean="0"/>
              <a:t>01/11/2009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C56693B-A6AB-4652-BC9D-B1D304C6F67F}"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21B37D0-B80B-402C-BBAB-821D2B72CE44}" type="datetimeFigureOut">
              <a:rPr lang="es-ES" smtClean="0"/>
              <a:t>01/11/2009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C56693B-A6AB-4652-BC9D-B1D304C6F67F}"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121B37D0-B80B-402C-BBAB-821D2B72CE44}" type="datetimeFigureOut">
              <a:rPr lang="es-ES" smtClean="0"/>
              <a:t>01/11/2009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1C56693B-A6AB-4652-BC9D-B1D304C6F67F}" type="slidenum">
              <a:rPr lang="es-ES" smtClean="0"/>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21B37D0-B80B-402C-BBAB-821D2B72CE44}" type="datetimeFigureOut">
              <a:rPr lang="es-ES" smtClean="0"/>
              <a:t>01/11/2009</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C56693B-A6AB-4652-BC9D-B1D304C6F67F}" type="slidenum">
              <a:rPr lang="es-ES" smtClean="0"/>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www.zonadiet.com/nutricion/hidrosol.htm"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4291"/>
            <a:ext cx="7772400" cy="1285883"/>
          </a:xfrm>
        </p:spPr>
        <p:txBody>
          <a:bodyPr/>
          <a:lstStyle/>
          <a:p>
            <a:r>
              <a:rPr lang="es-ES" dirty="0" smtClean="0"/>
              <a:t>LAS VITAMINAS</a:t>
            </a:r>
            <a:endParaRPr lang="es-ES" dirty="0"/>
          </a:p>
        </p:txBody>
      </p:sp>
      <p:sp>
        <p:nvSpPr>
          <p:cNvPr id="3" name="2 Subtítulo"/>
          <p:cNvSpPr>
            <a:spLocks noGrp="1"/>
          </p:cNvSpPr>
          <p:nvPr>
            <p:ph type="subTitle" idx="1"/>
          </p:nvPr>
        </p:nvSpPr>
        <p:spPr>
          <a:xfrm>
            <a:off x="857224" y="2000240"/>
            <a:ext cx="6400800" cy="3638560"/>
          </a:xfrm>
        </p:spPr>
        <p:txBody>
          <a:bodyPr>
            <a:noAutofit/>
          </a:bodyPr>
          <a:lstStyle/>
          <a:p>
            <a:r>
              <a:rPr lang="es-ES" dirty="0" smtClean="0"/>
              <a:t>Presentado por: Yulieth Paola</a:t>
            </a:r>
          </a:p>
          <a:p>
            <a:r>
              <a:rPr lang="es-ES" dirty="0" smtClean="0"/>
              <a:t>Parra Gonzales</a:t>
            </a:r>
          </a:p>
          <a:p>
            <a:endParaRPr lang="es-ES" dirty="0" smtClean="0"/>
          </a:p>
          <a:p>
            <a:r>
              <a:rPr lang="es-ES" dirty="0" smtClean="0"/>
              <a:t>Institución educativa n 2</a:t>
            </a:r>
          </a:p>
          <a:p>
            <a:r>
              <a:rPr lang="es-ES" dirty="0" smtClean="0"/>
              <a:t>Sede inmaculada</a:t>
            </a:r>
          </a:p>
          <a:p>
            <a:pPr algn="l"/>
            <a:endParaRPr lang="es-ES" dirty="0" smtClean="0"/>
          </a:p>
          <a:p>
            <a:pPr algn="l"/>
            <a:r>
              <a:rPr lang="es-ES" dirty="0" smtClean="0"/>
              <a:t>Grado 11c</a:t>
            </a:r>
            <a:endParaRPr lang="es-ES" dirty="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4348" y="1"/>
            <a:ext cx="7772400" cy="1142983"/>
          </a:xfrm>
        </p:spPr>
        <p:txBody>
          <a:bodyPr/>
          <a:lstStyle/>
          <a:p>
            <a:r>
              <a:rPr lang="es-ES" dirty="0" smtClean="0"/>
              <a:t>LAS VITAMINAS</a:t>
            </a:r>
            <a:endParaRPr lang="es-ES" dirty="0"/>
          </a:p>
        </p:txBody>
      </p:sp>
      <p:sp>
        <p:nvSpPr>
          <p:cNvPr id="3" name="2 Subtítulo"/>
          <p:cNvSpPr>
            <a:spLocks noGrp="1"/>
          </p:cNvSpPr>
          <p:nvPr>
            <p:ph type="subTitle" idx="1"/>
          </p:nvPr>
        </p:nvSpPr>
        <p:spPr>
          <a:xfrm>
            <a:off x="142844" y="928670"/>
            <a:ext cx="8501122" cy="5643602"/>
          </a:xfrm>
        </p:spPr>
        <p:txBody>
          <a:bodyPr>
            <a:noAutofit/>
          </a:bodyPr>
          <a:lstStyle/>
          <a:p>
            <a:r>
              <a:rPr lang="es-ES" sz="2400" dirty="0" smtClean="0"/>
              <a:t>Las vitaminas son substancias químicas no sintetizables por el organismo, presentes en pequeñas cantidades en los alimentos y son indispensables para la vida, la salud, la actividad física y cotidiana. Las vitaminas no producen energía y por tanto no implican calorías. Intervienen como catalizador en las reacciones bioquímicas provocando la liberación de energía. En otras palabras, la función de las vitaminas es la de facilitar la transformación que siguen los sustratos a través de las vías metabólicas. </a:t>
            </a:r>
          </a:p>
          <a:p>
            <a:r>
              <a:rPr lang="es-ES" sz="2400" dirty="0" smtClean="0"/>
              <a:t>Identificar las vitaminas ha llevado a que hoy se reconozca, por ejemplo, que en el caso de los deportistas haya una mayor demanda vitamínica por el incremento en el esfuerzo físico, probándose también que su exceso puede influir negativamente en el rendimiento. </a:t>
            </a:r>
          </a:p>
          <a:p>
            <a:endParaRPr lang="es-E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
            <a:ext cx="7772400" cy="1142983"/>
          </a:xfrm>
        </p:spPr>
        <p:txBody>
          <a:bodyPr/>
          <a:lstStyle/>
          <a:p>
            <a:r>
              <a:rPr lang="es-ES" dirty="0" smtClean="0"/>
              <a:t>DESCUBRIMIENTO</a:t>
            </a:r>
            <a:endParaRPr lang="es-ES" dirty="0"/>
          </a:p>
        </p:txBody>
      </p:sp>
      <p:sp>
        <p:nvSpPr>
          <p:cNvPr id="3" name="2 Subtítulo"/>
          <p:cNvSpPr>
            <a:spLocks noGrp="1"/>
          </p:cNvSpPr>
          <p:nvPr>
            <p:ph type="subTitle" idx="1"/>
          </p:nvPr>
        </p:nvSpPr>
        <p:spPr>
          <a:xfrm>
            <a:off x="285720" y="785794"/>
            <a:ext cx="8358246" cy="5715040"/>
          </a:xfrm>
        </p:spPr>
        <p:txBody>
          <a:bodyPr>
            <a:normAutofit fontScale="70000" lnSpcReduction="20000"/>
          </a:bodyPr>
          <a:lstStyle/>
          <a:p>
            <a:r>
              <a:rPr lang="es-ES" sz="3400" dirty="0" smtClean="0"/>
              <a:t/>
            </a:r>
            <a:br>
              <a:rPr lang="es-ES" sz="3400" dirty="0" smtClean="0"/>
            </a:br>
            <a:r>
              <a:rPr lang="es-ES" sz="3400" dirty="0" smtClean="0"/>
              <a:t>Entre los años 1906 y 1912 el gran bioquímico inglés Sir Frederick Hopkins, fue quien propuso para esas sustancias desconocidas que hoy llamamos vitaminas el nombre de "factores accesorios de la alimentación". </a:t>
            </a:r>
          </a:p>
          <a:p>
            <a:r>
              <a:rPr lang="es-ES" sz="3400" dirty="0" smtClean="0"/>
              <a:t>Todo se inicio cuando comenzaron a estudiar el porque se producían ciertas enfermedades y se llego a la conclusión de que las diferentes dolencias se generaban por la falta de algunas sustancias: carencias. </a:t>
            </a:r>
          </a:p>
          <a:p>
            <a:r>
              <a:rPr lang="es-ES" sz="3400" dirty="0" smtClean="0"/>
              <a:t>En aquellos años no se conocía la estructura química de las vitaminas, pero si se sabia que algunas aparecían asociadas a los componentes grasos de los alimentos (</a:t>
            </a:r>
            <a:r>
              <a:rPr lang="es-ES" sz="3400" dirty="0" smtClean="0">
                <a:hlinkClick r:id="rId2"/>
              </a:rPr>
              <a:t>vitaminas liposolubles</a:t>
            </a:r>
            <a:r>
              <a:rPr lang="es-ES" sz="3400" dirty="0" smtClean="0"/>
              <a:t>), y otras a la parte acuosa (</a:t>
            </a:r>
            <a:r>
              <a:rPr lang="es-ES" sz="3400" dirty="0" smtClean="0">
                <a:hlinkClick r:id="rId2"/>
              </a:rPr>
              <a:t>vitaminas hidrosolubles</a:t>
            </a:r>
            <a:r>
              <a:rPr lang="es-ES" sz="3400" dirty="0" smtClean="0"/>
              <a:t>). </a:t>
            </a:r>
          </a:p>
          <a:p>
            <a:r>
              <a:rPr lang="es-ES" sz="3400" dirty="0" smtClean="0"/>
              <a:t>El descubrimiento de las vitaminas ha escrito una de las páginas más brillantes de la ciencia moderna y ha sido el resultado de la estrecha colaboración entre las distintas disciplinas científicas. </a:t>
            </a:r>
          </a:p>
          <a:p>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ESTRUCTURA DE LA VITAMINA A</a:t>
            </a:r>
            <a:endParaRPr lang="es-ES" dirty="0"/>
          </a:p>
        </p:txBody>
      </p:sp>
      <p:pic>
        <p:nvPicPr>
          <p:cNvPr id="1026" name="Picture 2" descr="http://www.monografias.com/trabajos11/lasvitam/Image644.gif"/>
          <p:cNvPicPr>
            <a:picLocks noChangeAspect="1" noChangeArrowheads="1"/>
          </p:cNvPicPr>
          <p:nvPr/>
        </p:nvPicPr>
        <p:blipFill>
          <a:blip r:embed="rId2"/>
          <a:srcRect/>
          <a:stretch>
            <a:fillRect/>
          </a:stretch>
        </p:blipFill>
        <p:spPr bwMode="auto">
          <a:xfrm>
            <a:off x="642910" y="1857364"/>
            <a:ext cx="7715304" cy="4357718"/>
          </a:xfrm>
          <a:prstGeom prst="rect">
            <a:avLst/>
          </a:prstGeom>
          <a:noFill/>
        </p:spPr>
      </p:pic>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mtClean="0"/>
              <a:t>ESTRUCTURA DE LA VITAMINA D</a:t>
            </a:r>
            <a:endParaRPr lang="es-ES" dirty="0"/>
          </a:p>
        </p:txBody>
      </p:sp>
      <p:pic>
        <p:nvPicPr>
          <p:cNvPr id="19458" name="Picture 2" descr="http://www.monografias.com/trabajos11/lasvitam/Image645.gif"/>
          <p:cNvPicPr>
            <a:picLocks noChangeAspect="1" noChangeArrowheads="1"/>
          </p:cNvPicPr>
          <p:nvPr/>
        </p:nvPicPr>
        <p:blipFill>
          <a:blip r:embed="rId2"/>
          <a:srcRect/>
          <a:stretch>
            <a:fillRect/>
          </a:stretch>
        </p:blipFill>
        <p:spPr bwMode="auto">
          <a:xfrm>
            <a:off x="428596" y="1500174"/>
            <a:ext cx="7572428" cy="4572032"/>
          </a:xfrm>
          <a:prstGeom prst="rect">
            <a:avLst/>
          </a:prstGeom>
          <a:noFill/>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ESTRUCTURA DE LA VITAMINA E</a:t>
            </a:r>
            <a:endParaRPr lang="es-ES" dirty="0"/>
          </a:p>
        </p:txBody>
      </p:sp>
      <p:pic>
        <p:nvPicPr>
          <p:cNvPr id="20482" name="Picture 2" descr="http://www.monografias.com/trabajos11/lasvitam/Image646.gif"/>
          <p:cNvPicPr>
            <a:picLocks noChangeAspect="1" noChangeArrowheads="1"/>
          </p:cNvPicPr>
          <p:nvPr/>
        </p:nvPicPr>
        <p:blipFill>
          <a:blip r:embed="rId2"/>
          <a:srcRect/>
          <a:stretch>
            <a:fillRect/>
          </a:stretch>
        </p:blipFill>
        <p:spPr bwMode="auto">
          <a:xfrm>
            <a:off x="785786" y="1214422"/>
            <a:ext cx="7643866" cy="5143536"/>
          </a:xfrm>
          <a:prstGeom prst="rect">
            <a:avLst/>
          </a:prstGeom>
          <a:noFill/>
        </p:spPr>
      </p:pic>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TotalTime>
  <Words>166</Words>
  <Application>Microsoft Office PowerPoint</Application>
  <PresentationFormat>Presentación en pantalla (4:3)</PresentationFormat>
  <Paragraphs>19</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Flujo</vt:lpstr>
      <vt:lpstr>LAS VITAMINAS</vt:lpstr>
      <vt:lpstr>LAS VITAMINAS</vt:lpstr>
      <vt:lpstr>DESCUBRIMIENTO</vt:lpstr>
      <vt:lpstr>ESTRUCTURA DE LA VITAMINA A</vt:lpstr>
      <vt:lpstr>ESTRUCTURA DE LA VITAMINA D</vt:lpstr>
      <vt:lpstr>ESTRUCTURA DE LA VITAMINA 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VITAMINAS</dc:title>
  <dc:creator>jhon</dc:creator>
  <cp:lastModifiedBy>jhon</cp:lastModifiedBy>
  <cp:revision>3</cp:revision>
  <dcterms:created xsi:type="dcterms:W3CDTF">2009-11-01T09:08:00Z</dcterms:created>
  <dcterms:modified xsi:type="dcterms:W3CDTF">2009-11-01T09:35:42Z</dcterms:modified>
</cp:coreProperties>
</file>