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780151-FBEB-461E-9AC8-6BCDE3396473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FE5FA7-34AD-4C7A-BFC6-32A42E9C52E1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Azufre" TargetMode="External"/><Relationship Id="rId13" Type="http://schemas.openxmlformats.org/officeDocument/2006/relationships/hyperlink" Target="http://es.wikipedia.org/wiki/Bencina" TargetMode="External"/><Relationship Id="rId3" Type="http://schemas.openxmlformats.org/officeDocument/2006/relationships/hyperlink" Target="http://es.wikipedia.org/wiki/Biomol%C3%A9cula" TargetMode="External"/><Relationship Id="rId7" Type="http://schemas.openxmlformats.org/officeDocument/2006/relationships/hyperlink" Target="http://es.wikipedia.org/wiki/F%C3%B3sforo_(elemento)" TargetMode="External"/><Relationship Id="rId12" Type="http://schemas.openxmlformats.org/officeDocument/2006/relationships/hyperlink" Target="http://es.wikipedia.org/wiki/Disolvente" TargetMode="External"/><Relationship Id="rId2" Type="http://schemas.openxmlformats.org/officeDocument/2006/relationships/hyperlink" Target="http://es.wikipedia.org/wiki/Mol%C3%A9cula_org%C3%A1nica" TargetMode="External"/><Relationship Id="rId16" Type="http://schemas.openxmlformats.org/officeDocument/2006/relationships/hyperlink" Target="http://es.wikipedia.org/wiki/Cloroform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Ox%C3%ADgeno" TargetMode="External"/><Relationship Id="rId11" Type="http://schemas.openxmlformats.org/officeDocument/2006/relationships/hyperlink" Target="http://es.wikipedia.org/wiki/Agua" TargetMode="External"/><Relationship Id="rId5" Type="http://schemas.openxmlformats.org/officeDocument/2006/relationships/hyperlink" Target="http://es.wikipedia.org/wiki/Hidr%C3%B3geno" TargetMode="External"/><Relationship Id="rId15" Type="http://schemas.openxmlformats.org/officeDocument/2006/relationships/hyperlink" Target="http://es.wikipedia.org/wiki/Benceno" TargetMode="External"/><Relationship Id="rId10" Type="http://schemas.openxmlformats.org/officeDocument/2006/relationships/hyperlink" Target="http://es.wikipedia.org/wiki/Hidr%C3%B3fobo" TargetMode="External"/><Relationship Id="rId4" Type="http://schemas.openxmlformats.org/officeDocument/2006/relationships/hyperlink" Target="http://es.wikipedia.org/wiki/Carbono" TargetMode="External"/><Relationship Id="rId9" Type="http://schemas.openxmlformats.org/officeDocument/2006/relationships/hyperlink" Target="http://es.wikipedia.org/wiki/Nitr%C3%B3geno" TargetMode="External"/><Relationship Id="rId14" Type="http://schemas.openxmlformats.org/officeDocument/2006/relationships/hyperlink" Target="http://es.wikipedia.org/wiki/Alcoho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ompuesto_arom%C3%A1tico" TargetMode="External"/><Relationship Id="rId2" Type="http://schemas.openxmlformats.org/officeDocument/2006/relationships/hyperlink" Target="http://es.wikipedia.org/wiki/Compuesto_alif%C3%A1tico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es.wikipedia.org/wiki/Puente_de_hidr%C3%B3geno" TargetMode="External"/><Relationship Id="rId4" Type="http://schemas.openxmlformats.org/officeDocument/2006/relationships/hyperlink" Target="http://es.wikipedia.org/wiki/Flexibilidad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%C3%81cidos_grasos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Humano" TargetMode="External"/><Relationship Id="rId2" Type="http://schemas.openxmlformats.org/officeDocument/2006/relationships/hyperlink" Target="http://es.wikipedia.org/wiki/Tejido_adipos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H%C3%ADgado" TargetMode="External"/><Relationship Id="rId5" Type="http://schemas.openxmlformats.org/officeDocument/2006/relationships/hyperlink" Target="http://es.wikipedia.org/wiki/Metabolismo" TargetMode="External"/><Relationship Id="rId4" Type="http://schemas.openxmlformats.org/officeDocument/2006/relationships/hyperlink" Target="http://es.wikipedia.org/wiki/Adipocito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Lípido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3786190"/>
            <a:ext cx="7929618" cy="24288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Los </a:t>
            </a:r>
            <a:r>
              <a:rPr lang="es-ES" b="1" dirty="0" smtClean="0"/>
              <a:t>lípidos</a:t>
            </a:r>
            <a:r>
              <a:rPr lang="es-ES" dirty="0" smtClean="0"/>
              <a:t> son un conjunto de </a:t>
            </a:r>
            <a:r>
              <a:rPr lang="es-ES" dirty="0" smtClean="0">
                <a:hlinkClick r:id="rId2" tooltip="Molécula orgánica"/>
              </a:rPr>
              <a:t>moléculas orgánicas</a:t>
            </a:r>
            <a:r>
              <a:rPr lang="es-ES" dirty="0" smtClean="0"/>
              <a:t>, la mayoría </a:t>
            </a:r>
            <a:r>
              <a:rPr lang="es-ES" dirty="0" smtClean="0">
                <a:hlinkClick r:id="rId3" tooltip="Biomolécula"/>
              </a:rPr>
              <a:t>biomoléculas</a:t>
            </a:r>
            <a:r>
              <a:rPr lang="es-ES" dirty="0" smtClean="0"/>
              <a:t>, compuestas principalmente por </a:t>
            </a:r>
            <a:r>
              <a:rPr lang="es-ES" dirty="0" smtClean="0">
                <a:hlinkClick r:id="rId4" tooltip="Carbono"/>
              </a:rPr>
              <a:t>carbono</a:t>
            </a:r>
            <a:r>
              <a:rPr lang="es-ES" dirty="0" smtClean="0"/>
              <a:t> e </a:t>
            </a:r>
            <a:r>
              <a:rPr lang="es-ES" dirty="0" smtClean="0">
                <a:hlinkClick r:id="rId5" tooltip="Hidrógeno"/>
              </a:rPr>
              <a:t>hidrógeno</a:t>
            </a:r>
            <a:r>
              <a:rPr lang="es-ES" dirty="0" smtClean="0"/>
              <a:t> y en menor medida </a:t>
            </a:r>
            <a:r>
              <a:rPr lang="es-ES" dirty="0" smtClean="0">
                <a:hlinkClick r:id="rId6" tooltip="Oxígeno"/>
              </a:rPr>
              <a:t>oxígeno</a:t>
            </a:r>
            <a:r>
              <a:rPr lang="es-ES" dirty="0" smtClean="0"/>
              <a:t>, aunque también pueden contener </a:t>
            </a:r>
            <a:r>
              <a:rPr lang="es-ES" dirty="0" smtClean="0">
                <a:hlinkClick r:id="rId7" tooltip="Fósforo (elemento)"/>
              </a:rPr>
              <a:t>fósforo</a:t>
            </a:r>
            <a:r>
              <a:rPr lang="es-ES" dirty="0" smtClean="0"/>
              <a:t>, </a:t>
            </a:r>
            <a:r>
              <a:rPr lang="es-ES" dirty="0" smtClean="0">
                <a:hlinkClick r:id="rId8" tooltip="Azufre"/>
              </a:rPr>
              <a:t>azufre</a:t>
            </a:r>
            <a:r>
              <a:rPr lang="es-ES" dirty="0" smtClean="0"/>
              <a:t> y </a:t>
            </a:r>
            <a:r>
              <a:rPr lang="es-ES" dirty="0" smtClean="0">
                <a:hlinkClick r:id="rId9" tooltip="Nitrógeno"/>
              </a:rPr>
              <a:t>nitrógeno</a:t>
            </a:r>
            <a:r>
              <a:rPr lang="es-ES" dirty="0" smtClean="0"/>
              <a:t>, que tienen como característica principal el ser </a:t>
            </a:r>
            <a:r>
              <a:rPr lang="es-ES" dirty="0" err="1" smtClean="0">
                <a:hlinkClick r:id="rId10" tooltip="Hidrófobo"/>
              </a:rPr>
              <a:t>hidrofóbicas</a:t>
            </a:r>
            <a:r>
              <a:rPr lang="es-ES" dirty="0" smtClean="0"/>
              <a:t> o insolubles en </a:t>
            </a:r>
            <a:r>
              <a:rPr lang="es-ES" dirty="0" smtClean="0">
                <a:hlinkClick r:id="rId11" tooltip="Agua"/>
              </a:rPr>
              <a:t>agua</a:t>
            </a:r>
            <a:r>
              <a:rPr lang="es-ES" dirty="0" smtClean="0"/>
              <a:t> y sí en </a:t>
            </a:r>
            <a:r>
              <a:rPr lang="es-ES" dirty="0" smtClean="0">
                <a:hlinkClick r:id="rId12" tooltip="Disolvente"/>
              </a:rPr>
              <a:t>disolventes</a:t>
            </a:r>
            <a:r>
              <a:rPr lang="es-ES" dirty="0" smtClean="0"/>
              <a:t> orgánicos como la </a:t>
            </a:r>
            <a:r>
              <a:rPr lang="es-ES" dirty="0" smtClean="0">
                <a:hlinkClick r:id="rId13" tooltip="Bencina"/>
              </a:rPr>
              <a:t>bencina</a:t>
            </a:r>
            <a:r>
              <a:rPr lang="es-ES" dirty="0" smtClean="0"/>
              <a:t>, el </a:t>
            </a:r>
            <a:r>
              <a:rPr lang="es-ES" dirty="0" smtClean="0">
                <a:hlinkClick r:id="rId14" tooltip="Alcohol"/>
              </a:rPr>
              <a:t>alcohol</a:t>
            </a:r>
            <a:r>
              <a:rPr lang="es-ES" dirty="0" smtClean="0"/>
              <a:t>, el </a:t>
            </a:r>
            <a:r>
              <a:rPr lang="es-ES" dirty="0" smtClean="0">
                <a:hlinkClick r:id="rId15" tooltip="Benceno"/>
              </a:rPr>
              <a:t>benceno</a:t>
            </a:r>
            <a:r>
              <a:rPr lang="es-ES" dirty="0" smtClean="0"/>
              <a:t> y el </a:t>
            </a:r>
            <a:r>
              <a:rPr lang="es-ES" dirty="0" smtClean="0">
                <a:hlinkClick r:id="rId16" tooltip="Cloroformo"/>
              </a:rPr>
              <a:t>cloroformo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Características generales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3571876"/>
            <a:ext cx="8143932" cy="25717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Los lípidos son biomoléculas muy diversas; unos están formados por cadenas </a:t>
            </a:r>
            <a:r>
              <a:rPr lang="es-ES" dirty="0" smtClean="0">
                <a:hlinkClick r:id="rId2" tooltip="Compuesto alifático"/>
              </a:rPr>
              <a:t>alifáticas</a:t>
            </a:r>
            <a:r>
              <a:rPr lang="es-ES" dirty="0" smtClean="0"/>
              <a:t> saturadas o insaturadas, en general lineales, pero algunos tienen anillos (</a:t>
            </a:r>
            <a:r>
              <a:rPr lang="es-ES" dirty="0" smtClean="0">
                <a:hlinkClick r:id="rId3" tooltip="Compuesto aromático"/>
              </a:rPr>
              <a:t>aromáticos</a:t>
            </a:r>
            <a:r>
              <a:rPr lang="es-ES" dirty="0" smtClean="0"/>
              <a:t>). Algunos son flexibles, mientras que otros son rígidos o semiflexibles hasta alcanzar casi una total </a:t>
            </a:r>
            <a:r>
              <a:rPr lang="es-ES" dirty="0" smtClean="0">
                <a:hlinkClick r:id="rId4" tooltip="Flexibilidad"/>
              </a:rPr>
              <a:t>flexibilidad</a:t>
            </a:r>
            <a:r>
              <a:rPr lang="es-ES" dirty="0" smtClean="0"/>
              <a:t> molecular; algunos comparten carbonos libres y otros forman </a:t>
            </a:r>
            <a:r>
              <a:rPr lang="es-ES" dirty="0" smtClean="0">
                <a:hlinkClick r:id="rId5" tooltip="Puente de hidrógeno"/>
              </a:rPr>
              <a:t>puentes de hidrógeno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857232"/>
            <a:ext cx="7851648" cy="1828800"/>
          </a:xfrm>
        </p:spPr>
        <p:txBody>
          <a:bodyPr/>
          <a:lstStyle/>
          <a:p>
            <a:pPr algn="ctr"/>
            <a:r>
              <a:rPr lang="es-ES" b="1" dirty="0" smtClean="0"/>
              <a:t>Clasificación biológica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3286124"/>
            <a:ext cx="7929618" cy="2500330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Los lípidos son un grupo muy heterogéneo que usualmente se clasifican en dos grupos, atendiendo a que posean en su composición </a:t>
            </a:r>
            <a:r>
              <a:rPr lang="es-ES" dirty="0" smtClean="0">
                <a:hlinkClick r:id="rId2" tooltip="Ácidos grasos"/>
              </a:rPr>
              <a:t>ácidos grasos</a:t>
            </a:r>
            <a:r>
              <a:rPr lang="es-ES" dirty="0" smtClean="0"/>
              <a:t> (lípidos saponificables) o no lo posean (lípidos insaponificables).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1828800"/>
          </a:xfrm>
        </p:spPr>
        <p:txBody>
          <a:bodyPr/>
          <a:lstStyle/>
          <a:p>
            <a:pPr algn="ctr"/>
            <a:r>
              <a:rPr lang="es-ES" b="1" dirty="0" smtClean="0"/>
              <a:t>Tejido adiposo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24814" cy="2986546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El </a:t>
            </a:r>
            <a:r>
              <a:rPr lang="es-ES" dirty="0" smtClean="0">
                <a:hlinkClick r:id="rId2" tooltip="Tejido adiposo"/>
              </a:rPr>
              <a:t>tejido adiposo</a:t>
            </a:r>
            <a:r>
              <a:rPr lang="es-ES" dirty="0" smtClean="0"/>
              <a:t> o graso es el medio utilizado por el organismo </a:t>
            </a:r>
            <a:r>
              <a:rPr lang="es-ES" dirty="0" smtClean="0">
                <a:hlinkClick r:id="rId3" tooltip="Humano"/>
              </a:rPr>
              <a:t>humano</a:t>
            </a:r>
            <a:r>
              <a:rPr lang="es-ES" dirty="0" smtClean="0"/>
              <a:t> para almacenar energía a lo largo de extensos períodos de tiempo. Dependiendo de las condiciones fisiológicas actuales, los </a:t>
            </a:r>
            <a:r>
              <a:rPr lang="es-ES" dirty="0" err="1" smtClean="0">
                <a:hlinkClick r:id="rId4" tooltip="Adipocito"/>
              </a:rPr>
              <a:t>adipocitos</a:t>
            </a:r>
            <a:r>
              <a:rPr lang="es-ES" dirty="0" smtClean="0"/>
              <a:t> almacenan triglicéridos derivadas de la dieta y el </a:t>
            </a:r>
            <a:r>
              <a:rPr lang="es-ES" dirty="0" smtClean="0">
                <a:hlinkClick r:id="rId5" tooltip="Metabolismo"/>
              </a:rPr>
              <a:t>metabolismo</a:t>
            </a:r>
            <a:r>
              <a:rPr lang="es-ES" dirty="0" smtClean="0"/>
              <a:t> </a:t>
            </a:r>
            <a:r>
              <a:rPr lang="es-ES" dirty="0" smtClean="0">
                <a:hlinkClick r:id="rId6" tooltip="Hígado"/>
              </a:rPr>
              <a:t>hepático</a:t>
            </a:r>
            <a:r>
              <a:rPr lang="es-ES" dirty="0" smtClean="0"/>
              <a:t> o degrada las grasas almacenadas para proveer ácidos grasos y glicerol a la circulación.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851648" cy="1828800"/>
          </a:xfrm>
        </p:spPr>
        <p:txBody>
          <a:bodyPr/>
          <a:lstStyle/>
          <a:p>
            <a:pPr algn="ctr"/>
            <a:r>
              <a:rPr lang="es-ES" b="1" dirty="0" smtClean="0"/>
              <a:t>Importancia para los organismos vivientes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3357562"/>
            <a:ext cx="8143932" cy="30718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Las vitaminas A, D, E y K son liposolubles, lo que significa que estas solo pueden ser digeridas, absorbidas y transportadas en conjunto con las grasas. Las grasas son fuentes de ácidos grasos esenciales, un requerimiento dietario importante. Las grasas juegan un papel vital en el mantenimiento de una piel y cabellos saludables, en el aislamiento de los órganos corporales contra el shock, en el mantenimiento de la temperatura corporal y promoviendo la función celular saludable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315</Words>
  <Application>Microsoft Office PowerPoint</Application>
  <PresentationFormat>Presentación en pantalla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Lípido</vt:lpstr>
      <vt:lpstr>Características generales</vt:lpstr>
      <vt:lpstr>Clasificación biológica</vt:lpstr>
      <vt:lpstr>Tejido adiposo</vt:lpstr>
      <vt:lpstr>Importancia para los organismos vivientes</vt:lpstr>
    </vt:vector>
  </TitlesOfParts>
  <Company>EL CHUCKY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XP SP3 ES FUL EL CHUCKY</dc:creator>
  <cp:lastModifiedBy>XP SP3 ES FUL EL CHUCKY</cp:lastModifiedBy>
  <cp:revision>3</cp:revision>
  <dcterms:created xsi:type="dcterms:W3CDTF">2009-10-12T07:41:40Z</dcterms:created>
  <dcterms:modified xsi:type="dcterms:W3CDTF">2009-10-12T08:04:33Z</dcterms:modified>
</cp:coreProperties>
</file>