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7"/>
  </p:notes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D8ADF-4542-4126-8442-57BEE92B85CB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EAA6D-72D4-4247-9D39-EE834F7C046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EAA6D-72D4-4247-9D39-EE834F7C046D}" type="slidenum">
              <a:rPr lang="es-ES" smtClean="0"/>
              <a:t>5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B016E-003A-44E6-A92A-7331FC1FEE94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B15DE-3A8B-40ED-B252-314ABDA2F6C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B016E-003A-44E6-A92A-7331FC1FEE94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B15DE-3A8B-40ED-B252-314ABDA2F6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B016E-003A-44E6-A92A-7331FC1FEE94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B15DE-3A8B-40ED-B252-314ABDA2F6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B016E-003A-44E6-A92A-7331FC1FEE94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B15DE-3A8B-40ED-B252-314ABDA2F6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B016E-003A-44E6-A92A-7331FC1FEE94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B15DE-3A8B-40ED-B252-314ABDA2F6C7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B016E-003A-44E6-A92A-7331FC1FEE94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B15DE-3A8B-40ED-B252-314ABDA2F6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B016E-003A-44E6-A92A-7331FC1FEE94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B15DE-3A8B-40ED-B252-314ABDA2F6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B016E-003A-44E6-A92A-7331FC1FEE94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B15DE-3A8B-40ED-B252-314ABDA2F6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B016E-003A-44E6-A92A-7331FC1FEE94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B15DE-3A8B-40ED-B252-314ABDA2F6C7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B016E-003A-44E6-A92A-7331FC1FEE94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B15DE-3A8B-40ED-B252-314ABDA2F6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6B016E-003A-44E6-A92A-7331FC1FEE94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B15DE-3A8B-40ED-B252-314ABDA2F6C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36B016E-003A-44E6-A92A-7331FC1FEE94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F0B15DE-3A8B-40ED-B252-314ABDA2F6C7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Amino%C3%A1cido" TargetMode="External"/><Relationship Id="rId2" Type="http://schemas.openxmlformats.org/officeDocument/2006/relationships/hyperlink" Target="http://es.wikipedia.org/wiki/Macromol%C3%A9cula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s.wikipedia.org/wiki/Idioma_griego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Mon%C3%B3mero" TargetMode="External"/><Relationship Id="rId2" Type="http://schemas.openxmlformats.org/officeDocument/2006/relationships/hyperlink" Target="http://es.wikipedia.org/wiki/Biopol%C3%ADmero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es.wikipedia.org/wiki/Dispersi%C3%B3n_coloidal" TargetMode="External"/><Relationship Id="rId4" Type="http://schemas.openxmlformats.org/officeDocument/2006/relationships/hyperlink" Target="http://es.wikipedia.org/wiki/Disolvent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Biomol%C3%A9cula" TargetMode="External"/><Relationship Id="rId2" Type="http://schemas.openxmlformats.org/officeDocument/2006/relationships/hyperlink" Target="http://es.wikipedia.org/wiki/Mol%C3%A9culas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PH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/index.php?title=Amortiguador_de_pH&amp;action=edit&amp;redlink=1" TargetMode="External"/><Relationship Id="rId3" Type="http://schemas.openxmlformats.org/officeDocument/2006/relationships/hyperlink" Target="http://es.wikipedia.org/wiki/Solubilidad" TargetMode="External"/><Relationship Id="rId7" Type="http://schemas.openxmlformats.org/officeDocument/2006/relationships/hyperlink" Target="http://es.wikipedia.org/wiki/Estructura_primari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Especificidad" TargetMode="External"/><Relationship Id="rId5" Type="http://schemas.openxmlformats.org/officeDocument/2006/relationships/hyperlink" Target="http://es.wikipedia.org/wiki/PH" TargetMode="External"/><Relationship Id="rId4" Type="http://schemas.openxmlformats.org/officeDocument/2006/relationships/hyperlink" Target="http://es.wikipedia.org/wiki/Temperatura" TargetMode="External"/><Relationship Id="rId9" Type="http://schemas.openxmlformats.org/officeDocument/2006/relationships/hyperlink" Target="http://es.wikipedia.org/wiki/Tamp%C3%B3n_qu%C3%ADmi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571480"/>
            <a:ext cx="7772400" cy="1470025"/>
          </a:xfrm>
        </p:spPr>
        <p:txBody>
          <a:bodyPr/>
          <a:lstStyle/>
          <a:p>
            <a:r>
              <a:rPr lang="es-ES" dirty="0" smtClean="0"/>
              <a:t>proteínas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2500306"/>
            <a:ext cx="7429552" cy="3571900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Las </a:t>
            </a:r>
            <a:r>
              <a:rPr lang="es-ES" b="1" dirty="0" smtClean="0"/>
              <a:t>proteínas</a:t>
            </a:r>
            <a:r>
              <a:rPr lang="es-ES" dirty="0" smtClean="0"/>
              <a:t> son </a:t>
            </a:r>
            <a:r>
              <a:rPr lang="es-ES" dirty="0" smtClean="0">
                <a:hlinkClick r:id="rId2" tooltip="Macromolécula"/>
              </a:rPr>
              <a:t>macromoléculas</a:t>
            </a:r>
            <a:r>
              <a:rPr lang="es-ES" dirty="0" smtClean="0"/>
              <a:t> formadas por cadenas lineales de </a:t>
            </a:r>
            <a:r>
              <a:rPr lang="es-ES" dirty="0" smtClean="0">
                <a:hlinkClick r:id="rId3" tooltip="Aminoácido"/>
              </a:rPr>
              <a:t>aminoácidos</a:t>
            </a:r>
            <a:r>
              <a:rPr lang="es-ES" dirty="0" smtClean="0"/>
              <a:t>. El nombre proteína proviene de la palabra </a:t>
            </a:r>
            <a:r>
              <a:rPr lang="es-ES" dirty="0" smtClean="0">
                <a:hlinkClick r:id="rId4" tooltip="Idioma griego"/>
              </a:rPr>
              <a:t>griega</a:t>
            </a:r>
            <a:r>
              <a:rPr lang="es-ES" dirty="0" smtClean="0"/>
              <a:t> </a:t>
            </a:r>
            <a:r>
              <a:rPr lang="es-ES" i="1" dirty="0" smtClean="0"/>
              <a:t>πρώτα</a:t>
            </a:r>
            <a:r>
              <a:rPr lang="es-ES" dirty="0" smtClean="0"/>
              <a:t> ("potra"), que significa "lo primero" o del dios </a:t>
            </a:r>
            <a:r>
              <a:rPr lang="es-ES" i="1" dirty="0" smtClean="0"/>
              <a:t>Proteo</a:t>
            </a:r>
            <a:r>
              <a:rPr lang="es-ES" dirty="0" smtClean="0"/>
              <a:t>, por la cantidad de formas que pueden tomar.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470025"/>
          </a:xfrm>
        </p:spPr>
        <p:txBody>
          <a:bodyPr/>
          <a:lstStyle/>
          <a:p>
            <a:r>
              <a:rPr lang="es-ES" b="1" dirty="0" smtClean="0"/>
              <a:t>Características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00" y="2500306"/>
            <a:ext cx="7215238" cy="3929090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Las proteínas son macromoléculas; son </a:t>
            </a:r>
            <a:r>
              <a:rPr lang="es-ES" dirty="0" smtClean="0">
                <a:hlinkClick r:id="rId2" tooltip="Biopolímero"/>
              </a:rPr>
              <a:t>biopolímeros</a:t>
            </a:r>
            <a:r>
              <a:rPr lang="es-ES" dirty="0" smtClean="0"/>
              <a:t>, es decir, están constituidas por gran número de unidades estructurales simples repetitivas (</a:t>
            </a:r>
            <a:r>
              <a:rPr lang="es-ES" dirty="0" smtClean="0">
                <a:hlinkClick r:id="rId3" tooltip="Monómero"/>
              </a:rPr>
              <a:t>monómeros</a:t>
            </a:r>
            <a:r>
              <a:rPr lang="es-ES" dirty="0" smtClean="0"/>
              <a:t>). Debido a su gran tamaño, cuando estas moléculas se dispersan en un </a:t>
            </a:r>
            <a:r>
              <a:rPr lang="es-ES" dirty="0" smtClean="0">
                <a:hlinkClick r:id="rId4" tooltip="Disolvente"/>
              </a:rPr>
              <a:t>disolvente</a:t>
            </a:r>
            <a:r>
              <a:rPr lang="es-ES" dirty="0" smtClean="0"/>
              <a:t> adecuado, forman siempre </a:t>
            </a:r>
            <a:r>
              <a:rPr lang="es-ES" dirty="0" smtClean="0">
                <a:hlinkClick r:id="rId5" tooltip="Dispersión coloidal"/>
              </a:rPr>
              <a:t>dispersiones coloidales</a:t>
            </a:r>
            <a:r>
              <a:rPr lang="es-ES" dirty="0" smtClean="0"/>
              <a:t>, con características que las diferencian de las disoluciones de moléculas más pequeñas.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357166"/>
            <a:ext cx="7772400" cy="1470025"/>
          </a:xfrm>
        </p:spPr>
        <p:txBody>
          <a:bodyPr/>
          <a:lstStyle/>
          <a:p>
            <a:r>
              <a:rPr lang="es-ES" b="1" dirty="0" smtClean="0"/>
              <a:t>Funciones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1538" y="2143116"/>
            <a:ext cx="7358114" cy="4071966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Las proteínas ocupan un lugar de máxima importancia entre las </a:t>
            </a:r>
            <a:r>
              <a:rPr lang="es-ES" dirty="0" smtClean="0">
                <a:hlinkClick r:id="rId2" tooltip="Moléculas"/>
              </a:rPr>
              <a:t>moléculas</a:t>
            </a:r>
            <a:r>
              <a:rPr lang="es-ES" dirty="0" smtClean="0"/>
              <a:t> constituyentes de los seres vivos (</a:t>
            </a:r>
            <a:r>
              <a:rPr lang="es-ES" dirty="0" smtClean="0">
                <a:hlinkClick r:id="rId3" tooltip="Biomolécula"/>
              </a:rPr>
              <a:t>biomoléculas</a:t>
            </a:r>
            <a:r>
              <a:rPr lang="es-ES" dirty="0" smtClean="0"/>
              <a:t>). Prácticamente todos los procesos biológicos dependen de la presencia o la actividad de este tipo de moléculas. Bastan algunos ejemplos para dar idea de la variedad y trascendencia de las funciones que desempeñan.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571480"/>
            <a:ext cx="7772400" cy="1470025"/>
          </a:xfrm>
        </p:spPr>
        <p:txBody>
          <a:bodyPr/>
          <a:lstStyle/>
          <a:p>
            <a:r>
              <a:rPr lang="es-ES" b="1" dirty="0" smtClean="0"/>
              <a:t>Estructura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14414" y="2071678"/>
            <a:ext cx="7072362" cy="4214842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Es la manera como se organiza una proteína para adquirir cierta forma. Presentan una disposición característica en condiciones fisiológicas, pero si se cambian estas condiciones como temperatura, </a:t>
            </a:r>
            <a:r>
              <a:rPr lang="es-ES" dirty="0" smtClean="0">
                <a:hlinkClick r:id="rId2" tooltip="PH"/>
              </a:rPr>
              <a:t>pH</a:t>
            </a:r>
            <a:r>
              <a:rPr lang="es-ES" dirty="0" smtClean="0"/>
              <a:t>, etc. pierde la conformación y su función, proceso denominado desnaturalización.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</p:spPr>
        <p:txBody>
          <a:bodyPr>
            <a:normAutofit/>
          </a:bodyPr>
          <a:lstStyle/>
          <a:p>
            <a:r>
              <a:rPr lang="es-ES" b="1" dirty="0" smtClean="0"/>
              <a:t>Propiedades de las proteínas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85852" y="2143116"/>
            <a:ext cx="7000924" cy="421484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 smtClean="0">
                <a:hlinkClick r:id="rId3" tooltip="Solubilidad"/>
              </a:rPr>
              <a:t>Solubilidad</a:t>
            </a:r>
            <a:r>
              <a:rPr lang="es-ES" dirty="0" smtClean="0"/>
              <a:t>: Se mantiene siempre y cuando los enlaces fuertes y débiles estén presentes. Si se aumenta la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 y el </a:t>
            </a:r>
            <a:r>
              <a:rPr lang="es-ES" dirty="0" smtClean="0">
                <a:hlinkClick r:id="rId5" tooltip="PH"/>
              </a:rPr>
              <a:t>pH</a:t>
            </a:r>
            <a:r>
              <a:rPr lang="es-ES" dirty="0" smtClean="0"/>
              <a:t>, se pierde la solubilidad. </a:t>
            </a:r>
          </a:p>
          <a:p>
            <a:pPr algn="just"/>
            <a:r>
              <a:rPr lang="es-ES" dirty="0" smtClean="0">
                <a:hlinkClick r:id="rId6" tooltip="Especificidad"/>
              </a:rPr>
              <a:t>Especificidad</a:t>
            </a:r>
            <a:r>
              <a:rPr lang="es-ES" dirty="0" smtClean="0"/>
              <a:t>: Cada proteína tiene una función específica que está determinada por su </a:t>
            </a:r>
            <a:r>
              <a:rPr lang="es-ES" dirty="0" smtClean="0">
                <a:hlinkClick r:id="rId7" tooltip="Estructura primaria"/>
              </a:rPr>
              <a:t>estructura primaria</a:t>
            </a:r>
            <a:r>
              <a:rPr lang="es-ES" dirty="0" smtClean="0"/>
              <a:t>. </a:t>
            </a:r>
          </a:p>
          <a:p>
            <a:pPr algn="just"/>
            <a:r>
              <a:rPr lang="es-ES" dirty="0" smtClean="0">
                <a:hlinkClick r:id="rId8" tooltip="Amortiguador de pH (aún no redactado)"/>
              </a:rPr>
              <a:t>Amortiguador de pH</a:t>
            </a:r>
            <a:r>
              <a:rPr lang="es-ES" dirty="0" smtClean="0"/>
              <a:t> (conocido como </a:t>
            </a:r>
            <a:r>
              <a:rPr lang="es-ES" dirty="0" smtClean="0">
                <a:hlinkClick r:id="rId9" tooltip="Tampón químico"/>
              </a:rPr>
              <a:t>efecto tampón</a:t>
            </a:r>
            <a:r>
              <a:rPr lang="es-ES" dirty="0" smtClean="0"/>
              <a:t>): Actúan como amortiguadores de pH debido a su carácter anfótero, es decir, pueden comportarse como ácidos (aceptando electrones) o como bases (donando electrones).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</TotalTime>
  <Words>292</Words>
  <Application>Microsoft Office PowerPoint</Application>
  <PresentationFormat>Presentación en pantalla (4:3)</PresentationFormat>
  <Paragraphs>13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Solsticio</vt:lpstr>
      <vt:lpstr>proteínas</vt:lpstr>
      <vt:lpstr>Características</vt:lpstr>
      <vt:lpstr>Funciones</vt:lpstr>
      <vt:lpstr>Estructura</vt:lpstr>
      <vt:lpstr>Propiedades de las proteínas</vt:lpstr>
    </vt:vector>
  </TitlesOfParts>
  <Company>EL CHUCKY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proteinas</dc:title>
  <dc:creator>XP SP3 ES FUL EL CHUCKY</dc:creator>
  <cp:lastModifiedBy>XP SP3 ES FUL EL CHUCKY</cp:lastModifiedBy>
  <cp:revision>2</cp:revision>
  <dcterms:created xsi:type="dcterms:W3CDTF">2009-10-12T07:21:30Z</dcterms:created>
  <dcterms:modified xsi:type="dcterms:W3CDTF">2009-10-12T07:34:45Z</dcterms:modified>
</cp:coreProperties>
</file>