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06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7924800" y="6416675"/>
            <a:ext cx="762000" cy="365125"/>
          </a:xfrm>
        </p:spPr>
        <p:txBody>
          <a:bodyPr/>
          <a:lstStyle/>
          <a:p>
            <a:fld id="{1B32FDAB-0CDC-4BD5-B7C1-49D8B5598515}"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7FB0536-3B18-40B9-B5F4-C21A51BBA7F4}" type="datetimeFigureOut">
              <a:rPr lang="es-ES" smtClean="0"/>
              <a:t>03/11/2009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B32FDAB-0CDC-4BD5-B7C1-49D8B5598515}"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7FB0536-3B18-40B9-B5F4-C21A51BBA7F4}" type="datetimeFigureOut">
              <a:rPr lang="es-ES" smtClean="0"/>
              <a:t>03/11/2009</a:t>
            </a:fld>
            <a:endParaRPr lang="es-ES"/>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s-ES"/>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B32FDAB-0CDC-4BD5-B7C1-49D8B5598515}"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142976" y="2214554"/>
            <a:ext cx="6770779" cy="1754326"/>
          </a:xfrm>
          <a:prstGeom prst="rect">
            <a:avLst/>
          </a:prstGeom>
          <a:noFill/>
        </p:spPr>
        <p:txBody>
          <a:bodyPr wrap="square" lIns="91440" tIns="45720" rIns="91440" bIns="45720">
            <a:spAutoFit/>
          </a:bodyPr>
          <a:lstStyle/>
          <a:p>
            <a:pPr algn="ctr"/>
            <a:r>
              <a:rPr lang="es-E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GENETICA</a:t>
            </a:r>
          </a:p>
          <a:p>
            <a:pPr algn="ctr"/>
            <a:r>
              <a:rPr lang="es-E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MENDELIANA</a:t>
            </a:r>
            <a:endParaRPr lang="es-E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Heterogeneidad </a:t>
            </a:r>
            <a:r>
              <a:rPr lang="es-ES" dirty="0" smtClean="0"/>
              <a:t>genética</a:t>
            </a:r>
            <a:endParaRPr lang="es-ES" dirty="0"/>
          </a:p>
        </p:txBody>
      </p:sp>
      <p:sp>
        <p:nvSpPr>
          <p:cNvPr id="3" name="2 Marcador de contenido"/>
          <p:cNvSpPr>
            <a:spLocks noGrp="1"/>
          </p:cNvSpPr>
          <p:nvPr>
            <p:ph idx="1"/>
          </p:nvPr>
        </p:nvSpPr>
        <p:spPr/>
        <p:txBody>
          <a:bodyPr/>
          <a:lstStyle/>
          <a:p>
            <a:r>
              <a:rPr lang="es-ES" dirty="0" smtClean="0"/>
              <a:t>Este término se aplica tanto a mutaciones en genes localizados en diferentes cromosomas que producen expresión similar en el fenotipo (heterogeneidad no </a:t>
            </a:r>
            <a:r>
              <a:rPr lang="es-ES" dirty="0" err="1" smtClean="0"/>
              <a:t>alélica</a:t>
            </a:r>
            <a:r>
              <a:rPr lang="es-ES" dirty="0" smtClean="0"/>
              <a:t>) como a mutaciones que afectan a diferentes sitios del mismo gen (heterogeneidad </a:t>
            </a:r>
            <a:r>
              <a:rPr lang="es-ES" dirty="0" err="1" smtClean="0"/>
              <a:t>alélica</a:t>
            </a:r>
            <a:r>
              <a:rPr lang="es-ES" dirty="0" smtClean="0"/>
              <a:t>)</a:t>
            </a:r>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Nuevas mutaciones con expresión dominante</a:t>
            </a:r>
            <a:endParaRPr lang="es-ES" dirty="0"/>
          </a:p>
        </p:txBody>
      </p:sp>
      <p:sp>
        <p:nvSpPr>
          <p:cNvPr id="3" name="2 Marcador de contenido"/>
          <p:cNvSpPr>
            <a:spLocks noGrp="1"/>
          </p:cNvSpPr>
          <p:nvPr>
            <p:ph idx="1"/>
          </p:nvPr>
        </p:nvSpPr>
        <p:spPr/>
        <p:txBody>
          <a:bodyPr/>
          <a:lstStyle/>
          <a:p>
            <a:r>
              <a:rPr lang="es-ES" dirty="0" smtClean="0"/>
              <a:t>Cuando tiene lugar una mutación </a:t>
            </a:r>
            <a:r>
              <a:rPr lang="es-ES" i="1" dirty="0" smtClean="0"/>
              <a:t>de </a:t>
            </a:r>
            <a:r>
              <a:rPr lang="es-ES" i="1" dirty="0" err="1" smtClean="0"/>
              <a:t>novo</a:t>
            </a:r>
            <a:r>
              <a:rPr lang="es-ES" dirty="0" smtClean="0"/>
              <a:t> que se expresa como dominante, o sea, en un genotipo heterocigótico, ocurre que padres que no presentan el efecto de la mutación pueden tener un descendiente afectado.</a:t>
            </a: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Efecto de letalidad en un genotipo </a:t>
            </a:r>
            <a:r>
              <a:rPr lang="es-ES" dirty="0" smtClean="0"/>
              <a:t>especifico</a:t>
            </a:r>
            <a:endParaRPr lang="es-ES" dirty="0"/>
          </a:p>
        </p:txBody>
      </p:sp>
      <p:sp>
        <p:nvSpPr>
          <p:cNvPr id="3" name="2 Marcador de contenido"/>
          <p:cNvSpPr>
            <a:spLocks noGrp="1"/>
          </p:cNvSpPr>
          <p:nvPr>
            <p:ph idx="1"/>
          </p:nvPr>
        </p:nvSpPr>
        <p:spPr/>
        <p:txBody>
          <a:bodyPr/>
          <a:lstStyle/>
          <a:p>
            <a:r>
              <a:rPr lang="es-ES" dirty="0" smtClean="0"/>
              <a:t>Algunas mutaciones se expresan de forma tan severa que producen letalidad en un genotipo específico. Un ejemplo pudiera ser el efecto de una doble dosis de una mutación que se expresa como dominante o el efecto en un genotipo hemicigótico, como ocurre en la incontinencia pigmenti, enfermedad humana dominante ligada al cromosoma X.</a:t>
            </a:r>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2357430"/>
            <a:ext cx="8229600" cy="1143000"/>
          </a:xfrm>
        </p:spPr>
        <p:txBody>
          <a:bodyPr>
            <a:normAutofit/>
          </a:bodyPr>
          <a:lstStyle/>
          <a:p>
            <a:r>
              <a:rPr lang="es-ES" sz="4800" i="1" u="sng" dirty="0" smtClean="0"/>
              <a:t>Herencia en mamíferos </a:t>
            </a:r>
            <a:endParaRPr lang="es-ES" sz="4800" i="1" u="sn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El árbol genealógico </a:t>
            </a:r>
            <a:endParaRPr lang="es-ES" dirty="0"/>
          </a:p>
        </p:txBody>
      </p:sp>
      <p:sp>
        <p:nvSpPr>
          <p:cNvPr id="3" name="2 Marcador de contenido"/>
          <p:cNvSpPr>
            <a:spLocks noGrp="1"/>
          </p:cNvSpPr>
          <p:nvPr>
            <p:ph idx="1"/>
          </p:nvPr>
        </p:nvSpPr>
        <p:spPr/>
        <p:txBody>
          <a:bodyPr/>
          <a:lstStyle/>
          <a:p>
            <a:r>
              <a:rPr lang="es-ES" dirty="0" smtClean="0"/>
              <a:t>Como en cualquier otra especialidad médica, en genética adquiere enorme importancia el interrogatorio del individuo enfermo y sus familiares, pero, adicionalmente, es vital establecer los lazos de parentesco entre los individuos afectados y los supuestamente sanos, por eso se utiliza el llamado árbol genealógico o pedigree</a:t>
            </a:r>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Herencias dominantes </a:t>
            </a:r>
            <a:br>
              <a:rPr lang="es-ES" dirty="0" smtClean="0"/>
            </a:br>
            <a:endParaRPr lang="es-ES" dirty="0"/>
          </a:p>
        </p:txBody>
      </p:sp>
      <p:sp>
        <p:nvSpPr>
          <p:cNvPr id="3" name="2 Marcador de contenido"/>
          <p:cNvSpPr>
            <a:spLocks noGrp="1"/>
          </p:cNvSpPr>
          <p:nvPr>
            <p:ph idx="1"/>
          </p:nvPr>
        </p:nvSpPr>
        <p:spPr/>
        <p:txBody>
          <a:bodyPr/>
          <a:lstStyle/>
          <a:p>
            <a:r>
              <a:rPr lang="es-ES" dirty="0" smtClean="0"/>
              <a:t>Cuando el gen productor de una determinada característica (o enfermedad) se expresa aún estando en una sola dosis se denomina </a:t>
            </a:r>
            <a:r>
              <a:rPr lang="es-ES" b="1" dirty="0" smtClean="0"/>
              <a:t>dominante</a:t>
            </a:r>
            <a:r>
              <a:rPr lang="es-ES" dirty="0" smtClean="0"/>
              <a:t> y los linajes donde se segrega muestran un árbol genealógico en que, como regla, hay varios individuos que lo expresan y los afectados tienen un progenitor igualmente afectado</a:t>
            </a: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Herencias recesivas </a:t>
            </a:r>
            <a:endParaRPr lang="es-ES" dirty="0"/>
          </a:p>
        </p:txBody>
      </p:sp>
      <p:sp>
        <p:nvSpPr>
          <p:cNvPr id="3" name="2 Marcador de contenido"/>
          <p:cNvSpPr>
            <a:spLocks noGrp="1"/>
          </p:cNvSpPr>
          <p:nvPr>
            <p:ph idx="1"/>
          </p:nvPr>
        </p:nvSpPr>
        <p:spPr/>
        <p:txBody>
          <a:bodyPr/>
          <a:lstStyle/>
          <a:p>
            <a:r>
              <a:rPr lang="es-ES" dirty="0" smtClean="0"/>
              <a:t>Cuando el gen causante de la afección es recesivo, por regla general el número de afectados es mucho menor y suele limitarse a la descendencia de una pareja, pero es más evidente la diferencia en la trasmisión según la mutación esté situada en un autosoma o en el cromosoma X.</a:t>
            </a:r>
          </a:p>
          <a:p>
            <a:r>
              <a:rPr lang="es-ES" dirty="0" smtClean="0"/>
              <a:t>En la herencia </a:t>
            </a:r>
            <a:r>
              <a:rPr lang="es-ES" dirty="0" err="1" smtClean="0"/>
              <a:t>autosómica</a:t>
            </a:r>
            <a:r>
              <a:rPr lang="es-ES" dirty="0" smtClean="0"/>
              <a:t> recesiva llama la atención la aparición de un individuo afectado fruto de dos familias sin antecedentes.</a:t>
            </a:r>
            <a:endParaRPr lang="es-ES" smtClean="0"/>
          </a:p>
          <a:p>
            <a:endParaRPr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1643050"/>
            <a:ext cx="8715436" cy="2500330"/>
          </a:xfrm>
        </p:spPr>
        <p:txBody>
          <a:bodyPr>
            <a:normAutofit/>
          </a:bodyPr>
          <a:lstStyle/>
          <a:p>
            <a:r>
              <a:rPr lang="es-ES" i="1" u="sng" dirty="0" smtClean="0"/>
              <a:t>Fenómenos que alteran las segregaciones mendelianas </a:t>
            </a:r>
            <a:endParaRPr lang="es-ES" i="1"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Herencia ligada al sexo </a:t>
            </a:r>
            <a:endParaRPr lang="es-ES" dirty="0"/>
          </a:p>
        </p:txBody>
      </p:sp>
      <p:sp>
        <p:nvSpPr>
          <p:cNvPr id="3" name="2 Marcador de contenido"/>
          <p:cNvSpPr>
            <a:spLocks noGrp="1"/>
          </p:cNvSpPr>
          <p:nvPr>
            <p:ph idx="1"/>
          </p:nvPr>
        </p:nvSpPr>
        <p:spPr/>
        <p:txBody>
          <a:bodyPr/>
          <a:lstStyle/>
          <a:p>
            <a:r>
              <a:rPr lang="es-ES" dirty="0" smtClean="0"/>
              <a:t>Es la herencia con el par sexual. El cromosoma X porta numerosos genes en tanto el cromosoma Y tan solo unos pocos y la mayoría en relación con la masculinidad. El cromosoma X es común para ambos sexos, pero solo el hombre posee cromosoma Y.</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Herencias influidas por el sexo y limitadas al sexo </a:t>
            </a:r>
            <a:endParaRPr lang="es-ES" dirty="0"/>
          </a:p>
        </p:txBody>
      </p:sp>
      <p:sp>
        <p:nvSpPr>
          <p:cNvPr id="3" name="2 Marcador de contenido"/>
          <p:cNvSpPr>
            <a:spLocks noGrp="1"/>
          </p:cNvSpPr>
          <p:nvPr>
            <p:ph idx="1"/>
          </p:nvPr>
        </p:nvSpPr>
        <p:spPr/>
        <p:txBody>
          <a:bodyPr/>
          <a:lstStyle/>
          <a:p>
            <a:r>
              <a:rPr lang="es-ES" dirty="0" smtClean="0"/>
              <a:t>En las herencias limitadas al sexo pueden estar comprometidos mutaciones de genes con </a:t>
            </a:r>
            <a:r>
              <a:rPr lang="es-ES" dirty="0" err="1" smtClean="0"/>
              <a:t>loci</a:t>
            </a:r>
            <a:r>
              <a:rPr lang="es-ES" dirty="0" smtClean="0"/>
              <a:t> en cromosomas </a:t>
            </a:r>
            <a:r>
              <a:rPr lang="es-ES" dirty="0" err="1" smtClean="0"/>
              <a:t>autosómicos</a:t>
            </a:r>
            <a:r>
              <a:rPr lang="es-ES" dirty="0" smtClean="0"/>
              <a:t> cuya expresión solamente tiene lugar en órganos del aparato reproductor masculino o femenino</a:t>
            </a: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Estructura génica del cromosoma </a:t>
            </a:r>
            <a:r>
              <a:rPr lang="es-ES" dirty="0" smtClean="0"/>
              <a:t>Y</a:t>
            </a:r>
            <a:endParaRPr lang="es-ES" dirty="0"/>
          </a:p>
        </p:txBody>
      </p:sp>
      <p:sp>
        <p:nvSpPr>
          <p:cNvPr id="3" name="2 Marcador de contenido"/>
          <p:cNvSpPr>
            <a:spLocks noGrp="1"/>
          </p:cNvSpPr>
          <p:nvPr>
            <p:ph idx="1"/>
          </p:nvPr>
        </p:nvSpPr>
        <p:spPr/>
        <p:txBody>
          <a:bodyPr/>
          <a:lstStyle/>
          <a:p>
            <a:r>
              <a:rPr lang="es-ES" dirty="0" smtClean="0"/>
              <a:t>Por tener un solo cromosoma X, a los individuos de sexo masculino no se les pueden aplicar los términos "homocigoto" o "heterocigoto" para genes ubicados en este cromosoma y ausentes en el cromosoma Y. Ya sean genes que expresen el carácter dominante o recesivo, si están situados en el cromosoma X, los varones siempre lo expresarán y al individuo que lo porta se le denomina hemicigoto.</a:t>
            </a: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Sistema de compensación de dosis génica del cromosoma X </a:t>
            </a:r>
            <a:endParaRPr lang="es-ES" dirty="0"/>
          </a:p>
        </p:txBody>
      </p:sp>
      <p:sp>
        <p:nvSpPr>
          <p:cNvPr id="3" name="2 Marcador de contenido"/>
          <p:cNvSpPr>
            <a:spLocks noGrp="1"/>
          </p:cNvSpPr>
          <p:nvPr>
            <p:ph idx="1"/>
          </p:nvPr>
        </p:nvSpPr>
        <p:spPr/>
        <p:txBody>
          <a:bodyPr/>
          <a:lstStyle/>
          <a:p>
            <a:r>
              <a:rPr lang="es-ES" dirty="0" smtClean="0"/>
              <a:t>En insectos, tal como se ha visto en </a:t>
            </a:r>
            <a:r>
              <a:rPr lang="es-ES" i="1" dirty="0" smtClean="0"/>
              <a:t>Drosophila</a:t>
            </a:r>
            <a:r>
              <a:rPr lang="es-ES" dirty="0" smtClean="0"/>
              <a:t>, se descubrió la existencia de un gen que ejerce de compensador de dosis, cuando se encuentra en dosis única (como ocurre en machos) produce la activación de la expresión de los genes del cromosoma X. En mamíferos no se ha encontrado un gen con función equivalente</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
            </a:r>
            <a:br>
              <a:rPr lang="es-ES" dirty="0" smtClean="0"/>
            </a:br>
            <a:r>
              <a:rPr lang="es-ES" dirty="0" smtClean="0"/>
              <a:t/>
            </a:r>
            <a:br>
              <a:rPr lang="es-ES" dirty="0" smtClean="0"/>
            </a:br>
            <a:r>
              <a:rPr lang="es-ES" dirty="0" smtClean="0"/>
              <a:t/>
            </a:r>
            <a:br>
              <a:rPr lang="es-ES" dirty="0" smtClean="0"/>
            </a:br>
            <a:r>
              <a:rPr lang="es-ES" dirty="0" smtClean="0"/>
              <a:t>Penetrancia </a:t>
            </a:r>
            <a:r>
              <a:rPr lang="es-ES" dirty="0" smtClean="0"/>
              <a:t>de un gen o de una mutación especifica</a:t>
            </a:r>
            <a:endParaRPr lang="es-ES" dirty="0"/>
          </a:p>
        </p:txBody>
      </p:sp>
      <p:sp>
        <p:nvSpPr>
          <p:cNvPr id="3" name="2 Marcador de contenido"/>
          <p:cNvSpPr>
            <a:spLocks noGrp="1"/>
          </p:cNvSpPr>
          <p:nvPr>
            <p:ph idx="1"/>
          </p:nvPr>
        </p:nvSpPr>
        <p:spPr/>
        <p:txBody>
          <a:bodyPr/>
          <a:lstStyle/>
          <a:p>
            <a:endParaRPr lang="es-ES" dirty="0" smtClean="0"/>
          </a:p>
          <a:p>
            <a:endParaRPr lang="es-ES" dirty="0" smtClean="0"/>
          </a:p>
          <a:p>
            <a:endParaRPr lang="es-ES" dirty="0" smtClean="0"/>
          </a:p>
          <a:p>
            <a:r>
              <a:rPr lang="es-ES" dirty="0" smtClean="0"/>
              <a:t>Penetrancia </a:t>
            </a:r>
            <a:r>
              <a:rPr lang="es-ES" dirty="0" smtClean="0"/>
              <a:t>es el término que se emplea para referirse a la expresión en términos de todo o nada dentro de una población de individuos</a:t>
            </a:r>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Expresividad de un gen o mutación especifica </a:t>
            </a:r>
            <a:endParaRPr lang="es-ES" dirty="0"/>
          </a:p>
        </p:txBody>
      </p:sp>
      <p:sp>
        <p:nvSpPr>
          <p:cNvPr id="3" name="2 Marcador de contenido"/>
          <p:cNvSpPr>
            <a:spLocks noGrp="1"/>
          </p:cNvSpPr>
          <p:nvPr>
            <p:ph idx="1"/>
          </p:nvPr>
        </p:nvSpPr>
        <p:spPr/>
        <p:txBody>
          <a:bodyPr/>
          <a:lstStyle/>
          <a:p>
            <a:r>
              <a:rPr lang="es-ES" dirty="0" smtClean="0"/>
              <a:t>Expresividad se </a:t>
            </a:r>
            <a:r>
              <a:rPr lang="es-ES" dirty="0" smtClean="0"/>
              <a:t>usa para referirse al grado de severidad que se manifiesta en el fenotipo. En términos clínicos, es sinónimo de gravedad. La expresión de un gen también depende de la relación de éste con el resto del genoma, pero también de la relación genoma-ambiente. Para referirse a estas gradaciones fenotípicas se utiliza el término expresividad variable del gen o de la mutación.</a:t>
            </a: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Efecto </a:t>
            </a:r>
            <a:r>
              <a:rPr lang="es-ES" dirty="0" err="1" smtClean="0"/>
              <a:t>pleiotrópico</a:t>
            </a:r>
            <a:r>
              <a:rPr lang="es-ES" dirty="0" smtClean="0"/>
              <a:t> de un gen o mutación especifica </a:t>
            </a:r>
            <a:endParaRPr lang="es-ES" dirty="0"/>
          </a:p>
        </p:txBody>
      </p:sp>
      <p:sp>
        <p:nvSpPr>
          <p:cNvPr id="3" name="2 Marcador de contenido"/>
          <p:cNvSpPr>
            <a:spLocks noGrp="1"/>
          </p:cNvSpPr>
          <p:nvPr>
            <p:ph idx="1"/>
          </p:nvPr>
        </p:nvSpPr>
        <p:spPr/>
        <p:txBody>
          <a:bodyPr>
            <a:normAutofit/>
          </a:bodyPr>
          <a:lstStyle/>
          <a:p>
            <a:r>
              <a:rPr lang="es-ES" dirty="0" smtClean="0"/>
              <a:t>Con en término </a:t>
            </a:r>
            <a:r>
              <a:rPr lang="es-ES" dirty="0" err="1" smtClean="0"/>
              <a:t>pleiotropí</a:t>
            </a:r>
            <a:r>
              <a:rPr lang="es-ES" dirty="0" smtClean="0"/>
              <a:t> </a:t>
            </a:r>
            <a:r>
              <a:rPr lang="es-ES" dirty="0" smtClean="0"/>
              <a:t>o efecto </a:t>
            </a:r>
            <a:r>
              <a:rPr lang="es-ES" dirty="0" err="1" smtClean="0"/>
              <a:t>pleiotrópico</a:t>
            </a:r>
            <a:r>
              <a:rPr lang="es-ES" dirty="0" smtClean="0"/>
              <a:t> de un gen se hace referencia a todas las manifestaciones fenotípicas en diferentes órganos o sistemas que son explicables por una simple </a:t>
            </a:r>
            <a:r>
              <a:rPr lang="es-ES" dirty="0" smtClean="0"/>
              <a:t>mutación.</a:t>
            </a:r>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TotalTime>
  <Words>727</Words>
  <Application>Microsoft Office PowerPoint</Application>
  <PresentationFormat>Presentación en pantalla (4:3)</PresentationFormat>
  <Paragraphs>34</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Vértice</vt:lpstr>
      <vt:lpstr>Diapositiva 1</vt:lpstr>
      <vt:lpstr>Fenómenos que alteran las segregaciones mendelianas </vt:lpstr>
      <vt:lpstr>Herencia ligada al sexo </vt:lpstr>
      <vt:lpstr>Herencias influidas por el sexo y limitadas al sexo </vt:lpstr>
      <vt:lpstr>Estructura génica del cromosoma Y</vt:lpstr>
      <vt:lpstr>Sistema de compensación de dosis génica del cromosoma X </vt:lpstr>
      <vt:lpstr>   Penetrancia de un gen o de una mutación especifica</vt:lpstr>
      <vt:lpstr>Expresividad de un gen o mutación especifica </vt:lpstr>
      <vt:lpstr>Efecto pleiotrópico de un gen o mutación especifica </vt:lpstr>
      <vt:lpstr>Heterogeneidad genética</vt:lpstr>
      <vt:lpstr>Nuevas mutaciones con expresión dominante</vt:lpstr>
      <vt:lpstr>Efecto de letalidad en un genotipo especifico</vt:lpstr>
      <vt:lpstr>Herencia en mamíferos </vt:lpstr>
      <vt:lpstr>El árbol genealógico </vt:lpstr>
      <vt:lpstr>Herencias dominantes  </vt:lpstr>
      <vt:lpstr>Herencias recesivas </vt:lpstr>
    </vt:vector>
  </TitlesOfParts>
  <Company>jjcel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cliente4</dc:creator>
  <cp:lastModifiedBy>cliente4</cp:lastModifiedBy>
  <cp:revision>2</cp:revision>
  <dcterms:created xsi:type="dcterms:W3CDTF">2009-11-03T19:08:19Z</dcterms:created>
  <dcterms:modified xsi:type="dcterms:W3CDTF">2009-11-03T19:21:13Z</dcterms:modified>
</cp:coreProperties>
</file>