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4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25" autoAdjust="0"/>
    <p:restoredTop sz="94660"/>
  </p:normalViewPr>
  <p:slideViewPr>
    <p:cSldViewPr>
      <p:cViewPr varScale="1">
        <p:scale>
          <a:sx n="84" d="100"/>
          <a:sy n="84" d="100"/>
        </p:scale>
        <p:origin x="-99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86B00A-CE0A-4786-9010-59A253F2FB48}" type="datetimeFigureOut">
              <a:rPr lang="es-ES" smtClean="0"/>
              <a:t>03/11/2009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73A4D7-1321-4A4C-AAFE-463C6E2D4072}" type="slidenum">
              <a:rPr lang="es-ES" smtClean="0"/>
              <a:t>‹Nº›</a:t>
            </a:fld>
            <a:endParaRPr lang="es-ES"/>
          </a:p>
        </p:txBody>
      </p:sp>
      <p:sp>
        <p:nvSpPr>
          <p:cNvPr id="32" name="31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56" name="55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86B00A-CE0A-4786-9010-59A253F2FB48}" type="datetimeFigureOut">
              <a:rPr lang="es-ES" smtClean="0"/>
              <a:t>03/11/2009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73A4D7-1321-4A4C-AAFE-463C6E2D407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86B00A-CE0A-4786-9010-59A253F2FB48}" type="datetimeFigureOut">
              <a:rPr lang="es-ES" smtClean="0"/>
              <a:t>03/11/2009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73A4D7-1321-4A4C-AAFE-463C6E2D407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86B00A-CE0A-4786-9010-59A253F2FB48}" type="datetimeFigureOut">
              <a:rPr lang="es-ES" smtClean="0"/>
              <a:t>03/11/2009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73A4D7-1321-4A4C-AAFE-463C6E2D407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Forma libre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Forma libre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Forma libre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Forma libre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Forma libre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Forma libre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Forma libre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Forma libre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Forma libre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Forma libre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Forma libre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Forma libre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Forma libre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Forma libre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86B00A-CE0A-4786-9010-59A253F2FB48}" type="datetimeFigureOut">
              <a:rPr lang="es-ES" smtClean="0"/>
              <a:t>03/11/2009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73A4D7-1321-4A4C-AAFE-463C6E2D4072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86B00A-CE0A-4786-9010-59A253F2FB48}" type="datetimeFigureOut">
              <a:rPr lang="es-ES" smtClean="0"/>
              <a:t>03/11/2009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73A4D7-1321-4A4C-AAFE-463C6E2D407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86B00A-CE0A-4786-9010-59A253F2FB48}" type="datetimeFigureOut">
              <a:rPr lang="es-ES" smtClean="0"/>
              <a:t>03/11/2009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73A4D7-1321-4A4C-AAFE-463C6E2D4072}" type="slidenum">
              <a:rPr lang="es-ES" smtClean="0"/>
              <a:t>‹Nº›</a:t>
            </a:fld>
            <a:endParaRPr lang="es-ES"/>
          </a:p>
        </p:txBody>
      </p:sp>
      <p:sp>
        <p:nvSpPr>
          <p:cNvPr id="16" name="15 Rectángulo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Rectángulo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Rectángulo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Rectángulo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Rectángulo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86B00A-CE0A-4786-9010-59A253F2FB48}" type="datetimeFigureOut">
              <a:rPr lang="es-ES" smtClean="0"/>
              <a:t>03/11/2009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73A4D7-1321-4A4C-AAFE-463C6E2D407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86B00A-CE0A-4786-9010-59A253F2FB48}" type="datetimeFigureOut">
              <a:rPr lang="es-ES" smtClean="0"/>
              <a:t>03/11/2009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73A4D7-1321-4A4C-AAFE-463C6E2D407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86B00A-CE0A-4786-9010-59A253F2FB48}" type="datetimeFigureOut">
              <a:rPr lang="es-ES" smtClean="0"/>
              <a:t>03/11/2009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73A4D7-1321-4A4C-AAFE-463C6E2D407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Conector recto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o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grpSp>
        <p:nvGrpSpPr>
          <p:cNvPr id="14" name="13 Grupo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o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C586B00A-CE0A-4786-9010-59A253F2FB48}" type="datetimeFigureOut">
              <a:rPr lang="es-ES" smtClean="0"/>
              <a:t>03/11/2009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A073A4D7-1321-4A4C-AAFE-463C6E2D407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586B00A-CE0A-4786-9010-59A253F2FB48}" type="datetimeFigureOut">
              <a:rPr lang="es-ES" smtClean="0"/>
              <a:t>03/11/2009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A073A4D7-1321-4A4C-AAFE-463C6E2D4072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000232" y="1500174"/>
            <a:ext cx="5073826" cy="21236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GENETICA </a:t>
            </a:r>
          </a:p>
          <a:p>
            <a:pPr algn="ctr"/>
            <a:r>
              <a:rPr lang="es-ES" sz="6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MOLECULAR</a:t>
            </a:r>
            <a:endParaRPr lang="es-ES" sz="6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i="1" u="sng" dirty="0" smtClean="0"/>
              <a:t>Traducción: síntesis de proteínas</a:t>
            </a:r>
            <a:endParaRPr lang="es-ES" i="1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 </a:t>
            </a:r>
            <a:r>
              <a:rPr lang="es-ES" b="1" dirty="0" smtClean="0"/>
              <a:t>traducción</a:t>
            </a:r>
            <a:r>
              <a:rPr lang="es-ES" dirty="0" smtClean="0"/>
              <a:t> consiste en la síntesis de una proteína por los ribosomas, para lo cual los aminoácidos han de disponerse en el orden que indica la secuencia del ARN mensajero.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La </a:t>
            </a:r>
            <a:r>
              <a:rPr lang="es-ES" b="1" dirty="0" smtClean="0"/>
              <a:t>traslocación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es el movimiento del ribosoma de tres bases, es decir, lo que está en el centro A pasa al cetro P y al centro A pasa el siguiente codón y otro ARN transferente lleva el </a:t>
            </a:r>
            <a:r>
              <a:rPr lang="es-ES" dirty="0" err="1" smtClean="0"/>
              <a:t>anticodón</a:t>
            </a:r>
            <a:r>
              <a:rPr lang="es-ES" dirty="0" smtClean="0"/>
              <a:t> correspondiente.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/>
              <a:t>Regulación de la expresión génica: el operón.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</a:t>
            </a:r>
            <a:r>
              <a:rPr lang="es-ES" b="1" dirty="0" smtClean="0"/>
              <a:t>operón</a:t>
            </a:r>
            <a:r>
              <a:rPr lang="es-ES" dirty="0" smtClean="0"/>
              <a:t> es un conjunto de genes que codifican para proteínas diferentes pero implicadas en procesos bioquímicos relacionados; todos estos genes se localizan unos cerca de otros en el cromosoma, con el fin de regular la expresión génica de forma regulada.</a:t>
            </a:r>
          </a:p>
          <a:p>
            <a:r>
              <a:rPr lang="es-ES" dirty="0" smtClean="0"/>
              <a:t>En un operón hay tres clases de genes: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TRES CLASES:</a:t>
            </a:r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1285852" y="1928802"/>
            <a:ext cx="757242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dirty="0"/>
          </a:p>
          <a:p>
            <a:pPr lvl="1"/>
            <a:r>
              <a:rPr lang="es-ES" sz="2400" b="1" u="sng" dirty="0"/>
              <a:t>Genes estructurales:</a:t>
            </a:r>
            <a:r>
              <a:rPr lang="es-ES" sz="2400" b="1" dirty="0"/>
              <a:t> </a:t>
            </a:r>
            <a:r>
              <a:rPr lang="es-ES" sz="2400" dirty="0"/>
              <a:t>codifican para las proteínas relacionadas.</a:t>
            </a:r>
          </a:p>
          <a:p>
            <a:pPr lvl="1"/>
            <a:r>
              <a:rPr lang="es-ES" sz="2400" b="1" u="sng" dirty="0"/>
              <a:t>Gen regulador:</a:t>
            </a:r>
            <a:r>
              <a:rPr lang="es-ES" sz="2400" dirty="0"/>
              <a:t> codifican para una proteína determinada llamada </a:t>
            </a:r>
            <a:r>
              <a:rPr lang="es-ES" sz="2400" b="1" dirty="0"/>
              <a:t>represor</a:t>
            </a:r>
            <a:r>
              <a:rPr lang="es-ES" sz="2400" dirty="0"/>
              <a:t>, que controla la fabricación de las proteínas.</a:t>
            </a:r>
          </a:p>
          <a:p>
            <a:pPr lvl="1"/>
            <a:r>
              <a:rPr lang="es-ES" sz="2400" b="1" u="sng" dirty="0"/>
              <a:t>Gen operador:</a:t>
            </a:r>
            <a:r>
              <a:rPr lang="es-ES" sz="2400" dirty="0"/>
              <a:t> se sitúa entre el promotor y los genes estructurales. El represor se une al él cuando no hay que fabricar proteínas.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i="1" u="sng" dirty="0" smtClean="0"/>
              <a:t>Mutaciones moleculares</a:t>
            </a:r>
            <a:endParaRPr lang="es-ES" i="1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Las mutaciones moleculares son errores en la duplicación del ADN que no son detectados por la </a:t>
            </a:r>
            <a:r>
              <a:rPr lang="es-ES" dirty="0" err="1" smtClean="0"/>
              <a:t>endonucleasa</a:t>
            </a:r>
            <a:r>
              <a:rPr lang="es-ES" dirty="0" smtClean="0"/>
              <a:t>.</a:t>
            </a:r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i="1" u="sng" dirty="0" smtClean="0"/>
              <a:t>1. Tipos de mutaciones moleculares</a:t>
            </a:r>
            <a:endParaRPr lang="es-ES" i="1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s-ES" sz="2800" dirty="0" smtClean="0"/>
              <a:t>Sustitución de nucleótidos.</a:t>
            </a:r>
          </a:p>
          <a:p>
            <a:pPr lvl="1"/>
            <a:r>
              <a:rPr lang="es-ES" sz="2800" dirty="0" smtClean="0"/>
              <a:t>Supresión de nucleótidos: causa desfases en la lectura de los tripletes.</a:t>
            </a:r>
          </a:p>
          <a:p>
            <a:pPr lvl="1"/>
            <a:r>
              <a:rPr lang="es-ES" sz="2800" dirty="0" smtClean="0"/>
              <a:t>Intercalación de nucleótidos: causa desfases en la lectura de los codones.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/>
              <a:t>2. Consecuencias de las mutaciones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sz="3200" dirty="0" smtClean="0"/>
              <a:t>Si la nutación ocurre en un </a:t>
            </a:r>
            <a:r>
              <a:rPr lang="es-ES" sz="3200" dirty="0" err="1" smtClean="0"/>
              <a:t>intrón</a:t>
            </a:r>
            <a:r>
              <a:rPr lang="es-ES" sz="3200" dirty="0" smtClean="0"/>
              <a:t> no tiene consecuencias en la vida de la célula. Esta mutación se denomina silenciosa.</a:t>
            </a:r>
          </a:p>
          <a:p>
            <a:r>
              <a:rPr lang="es-ES" sz="3200" dirty="0" smtClean="0"/>
              <a:t>Si la mutación ocurre en un exón se cambian los aminoácidos. </a:t>
            </a:r>
          </a:p>
          <a:p>
            <a:r>
              <a:rPr lang="es-ES" sz="3200" dirty="0" smtClean="0"/>
              <a:t>Cuando sólo hay un aminoácido cambiado, pueden ocurrir dos cosas:</a:t>
            </a:r>
          </a:p>
          <a:p>
            <a:pPr lvl="1"/>
            <a:r>
              <a:rPr lang="es-ES" sz="2800" dirty="0" smtClean="0"/>
              <a:t>Si es parecido al aminoácido original, la proteína sigue funcionando normal.</a:t>
            </a:r>
          </a:p>
          <a:p>
            <a:pPr lvl="1"/>
            <a:r>
              <a:rPr lang="es-ES" sz="2800" dirty="0" smtClean="0"/>
              <a:t>Si es muy diferente del aminoácido original, la proteína pierde la estructura y deja de funcionar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/>
              <a:t>Agentes mutagénicos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3200" dirty="0" smtClean="0"/>
              <a:t>Los agentes mutagénicos son los que aumentan la frecuencia de mutaciones.</a:t>
            </a:r>
          </a:p>
          <a:p>
            <a:pPr lvl="1"/>
            <a:r>
              <a:rPr lang="es-ES" sz="2800" u="sng" dirty="0" smtClean="0"/>
              <a:t>Físicos</a:t>
            </a:r>
            <a:r>
              <a:rPr lang="es-ES" sz="2800" dirty="0" smtClean="0"/>
              <a:t>:</a:t>
            </a:r>
          </a:p>
          <a:p>
            <a:pPr lvl="2"/>
            <a:r>
              <a:rPr lang="es-ES" dirty="0" smtClean="0"/>
              <a:t>Rayos ultravioletas del sol (UVA): producen cáncer de piel.</a:t>
            </a:r>
          </a:p>
          <a:p>
            <a:pPr lvl="2"/>
            <a:r>
              <a:rPr lang="es-ES" dirty="0" smtClean="0"/>
              <a:t>Radiaciones ionizantes: dan mucha energía y atraviesan cualquier tejido (rayos , rayos x, protones y electrones)</a:t>
            </a:r>
          </a:p>
          <a:p>
            <a:pPr lvl="1"/>
            <a:r>
              <a:rPr lang="es-ES" sz="2800" u="sng" dirty="0" smtClean="0"/>
              <a:t>Químicos</a:t>
            </a:r>
            <a:r>
              <a:rPr lang="es-ES" sz="2800" dirty="0" smtClean="0"/>
              <a:t>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10</TotalTime>
  <Words>390</Words>
  <Application>Microsoft Office PowerPoint</Application>
  <PresentationFormat>Presentación en pantalla (4:3)</PresentationFormat>
  <Paragraphs>32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Metro</vt:lpstr>
      <vt:lpstr>Diapositiva 1</vt:lpstr>
      <vt:lpstr>Traducción: síntesis de proteínas</vt:lpstr>
      <vt:lpstr>La traslocación </vt:lpstr>
      <vt:lpstr>Regulación de la expresión génica: el operón.</vt:lpstr>
      <vt:lpstr>TRES CLASES:</vt:lpstr>
      <vt:lpstr>Mutaciones moleculares</vt:lpstr>
      <vt:lpstr>1. Tipos de mutaciones moleculares</vt:lpstr>
      <vt:lpstr>2. Consecuencias de las mutaciones</vt:lpstr>
      <vt:lpstr>Agentes mutagénicos</vt:lpstr>
    </vt:vector>
  </TitlesOfParts>
  <Company>jjcel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cliente4</dc:creator>
  <cp:lastModifiedBy>cliente4</cp:lastModifiedBy>
  <cp:revision>2</cp:revision>
  <dcterms:created xsi:type="dcterms:W3CDTF">2009-11-03T19:39:33Z</dcterms:created>
  <dcterms:modified xsi:type="dcterms:W3CDTF">2009-11-03T19:49:44Z</dcterms:modified>
</cp:coreProperties>
</file>