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8" name="7 Marcador de pie de página"/>
          <p:cNvSpPr>
            <a:spLocks noGrp="1"/>
          </p:cNvSpPr>
          <p:nvPr>
            <p:ph type="ftr" sz="quarter" idx="11"/>
          </p:nvPr>
        </p:nvSpPr>
        <p:spPr/>
        <p:txBody>
          <a:bodyPr/>
          <a:lstStyle/>
          <a:p>
            <a:endParaRPr lang="es-CO" dirty="0"/>
          </a:p>
        </p:txBody>
      </p:sp>
      <p:sp>
        <p:nvSpPr>
          <p:cNvPr id="9" name="8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4" name="3 Marcador de pie de página"/>
          <p:cNvSpPr>
            <a:spLocks noGrp="1"/>
          </p:cNvSpPr>
          <p:nvPr>
            <p:ph type="ftr" sz="quarter" idx="11"/>
          </p:nvPr>
        </p:nvSpPr>
        <p:spPr/>
        <p:txBody>
          <a:bodyPr/>
          <a:lstStyle/>
          <a:p>
            <a:endParaRPr lang="es-CO" dirty="0"/>
          </a:p>
        </p:txBody>
      </p:sp>
      <p:sp>
        <p:nvSpPr>
          <p:cNvPr id="5" name="4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3" name="2 Marcador de pie de página"/>
          <p:cNvSpPr>
            <a:spLocks noGrp="1"/>
          </p:cNvSpPr>
          <p:nvPr>
            <p:ph type="ftr" sz="quarter" idx="11"/>
          </p:nvPr>
        </p:nvSpPr>
        <p:spPr/>
        <p:txBody>
          <a:bodyPr/>
          <a:lstStyle/>
          <a:p>
            <a:endParaRPr lang="es-CO" dirty="0"/>
          </a:p>
        </p:txBody>
      </p:sp>
      <p:sp>
        <p:nvSpPr>
          <p:cNvPr id="4" name="3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F03F200-6110-478D-A65D-29C66E47D93F}" type="datetimeFigureOut">
              <a:rPr lang="es-CO" smtClean="0"/>
              <a:t>01/11/2009</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B27F99CC-0002-4CF2-874E-796DF44B94F7}" type="slidenum">
              <a:rPr lang="es-CO" smtClean="0"/>
              <a:t>‹Nº›</a:t>
            </a:fld>
            <a:endParaRPr lang="es-C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3F200-6110-478D-A65D-29C66E47D93F}" type="datetimeFigureOut">
              <a:rPr lang="es-CO" smtClean="0"/>
              <a:t>01/11/2009</a:t>
            </a:fld>
            <a:endParaRPr lang="es-CO"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F99CC-0002-4CF2-874E-796DF44B94F7}" type="slidenum">
              <a:rPr lang="es-CO" smtClean="0"/>
              <a:t>‹Nº›</a:t>
            </a:fld>
            <a:endParaRPr lang="es-CO"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solidFill>
                  <a:srgbClr val="FFFF00"/>
                </a:solidFill>
                <a:latin typeface="Algerian" pitchFamily="82" charset="0"/>
              </a:rPr>
              <a:t>GENETICA HUMANA</a:t>
            </a:r>
            <a:endParaRPr lang="es-CO" dirty="0">
              <a:solidFill>
                <a:srgbClr val="FFFF00"/>
              </a:solidFill>
              <a:latin typeface="Algerian" pitchFamily="82" charset="0"/>
            </a:endParaRPr>
          </a:p>
        </p:txBody>
      </p:sp>
      <p:sp>
        <p:nvSpPr>
          <p:cNvPr id="3" name="2 Subtítulo"/>
          <p:cNvSpPr>
            <a:spLocks noGrp="1"/>
          </p:cNvSpPr>
          <p:nvPr>
            <p:ph type="subTitle" idx="1"/>
          </p:nvPr>
        </p:nvSpPr>
        <p:spPr/>
        <p:txBody>
          <a:bodyPr/>
          <a:lstStyle/>
          <a:p>
            <a:r>
              <a:rPr lang="es-CO" dirty="0" smtClean="0">
                <a:solidFill>
                  <a:srgbClr val="FFFF00"/>
                </a:solidFill>
                <a:latin typeface="Algerian" pitchFamily="82" charset="0"/>
              </a:rPr>
              <a:t>Melissa Villegas Acevedo</a:t>
            </a:r>
          </a:p>
          <a:p>
            <a:r>
              <a:rPr lang="es-CO" dirty="0" smtClean="0">
                <a:solidFill>
                  <a:srgbClr val="FFFF00"/>
                </a:solidFill>
                <a:latin typeface="Algerian" pitchFamily="82" charset="0"/>
              </a:rPr>
              <a:t>11°c</a:t>
            </a:r>
            <a:endParaRPr lang="es-CO" dirty="0">
              <a:solidFill>
                <a:srgbClr val="FFFF00"/>
              </a:solidFill>
              <a:latin typeface="Algerian" pitchFamily="82"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FF00"/>
                </a:solidFill>
                <a:latin typeface="Algerian" pitchFamily="82" charset="0"/>
              </a:rPr>
              <a:t>GENETICA HUMANA</a:t>
            </a:r>
            <a:endParaRPr lang="es-CO" dirty="0">
              <a:solidFill>
                <a:srgbClr val="FFFF00"/>
              </a:solidFill>
              <a:latin typeface="Algerian" pitchFamily="82" charset="0"/>
            </a:endParaRPr>
          </a:p>
        </p:txBody>
      </p:sp>
      <p:sp>
        <p:nvSpPr>
          <p:cNvPr id="3" name="2 Marcador de contenido"/>
          <p:cNvSpPr>
            <a:spLocks noGrp="1"/>
          </p:cNvSpPr>
          <p:nvPr>
            <p:ph idx="1"/>
          </p:nvPr>
        </p:nvSpPr>
        <p:spPr/>
        <p:txBody>
          <a:bodyPr>
            <a:normAutofit fontScale="85000" lnSpcReduction="10000"/>
          </a:bodyPr>
          <a:lstStyle/>
          <a:p>
            <a:r>
              <a:rPr lang="es-CO" sz="3300" dirty="0" smtClean="0">
                <a:solidFill>
                  <a:srgbClr val="FFFF00"/>
                </a:solidFill>
                <a:latin typeface="Algerian" pitchFamily="82" charset="0"/>
              </a:rPr>
              <a:t>Algunos caracteres físicos  heredados en humanos : como el cabello, la nariz, los ojos, las orejas y dientes.</a:t>
            </a:r>
          </a:p>
          <a:p>
            <a:pPr>
              <a:buNone/>
            </a:pPr>
            <a:r>
              <a:rPr lang="es-CO" sz="3300" dirty="0">
                <a:solidFill>
                  <a:srgbClr val="FFFF00"/>
                </a:solidFill>
                <a:latin typeface="Algerian" pitchFamily="82" charset="0"/>
              </a:rPr>
              <a:t> </a:t>
            </a:r>
            <a:r>
              <a:rPr lang="es-CO" sz="3300" dirty="0" smtClean="0">
                <a:solidFill>
                  <a:srgbClr val="FFFF00"/>
                </a:solidFill>
                <a:latin typeface="Algerian" pitchFamily="82" charset="0"/>
              </a:rPr>
              <a:t>   es posible comprobar algunos de ellos e incluso deducir cuales alternativas son dominantes y cuales son recesivas.</a:t>
            </a:r>
          </a:p>
          <a:p>
            <a:pPr>
              <a:buNone/>
            </a:pPr>
            <a:r>
              <a:rPr lang="es-CO" sz="3300" dirty="0">
                <a:solidFill>
                  <a:srgbClr val="FFFF00"/>
                </a:solidFill>
                <a:latin typeface="Algerian" pitchFamily="82" charset="0"/>
              </a:rPr>
              <a:t> </a:t>
            </a:r>
            <a:r>
              <a:rPr lang="es-CO" sz="3300" dirty="0" smtClean="0">
                <a:solidFill>
                  <a:srgbClr val="FFFF00"/>
                </a:solidFill>
                <a:latin typeface="Algerian" pitchFamily="82" charset="0"/>
              </a:rPr>
              <a:t>  CROMOSOMAS HUMANOS: La especie humana tiene típicamente 46 cromosomas, es decir,23 pares de cromosomas homólogos</a:t>
            </a:r>
            <a:r>
              <a:rPr lang="es-CO" dirty="0" smtClean="0">
                <a:solidFill>
                  <a:srgbClr val="FFFF00"/>
                </a:solidFill>
              </a:rPr>
              <a:t>.</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186766" cy="5697559"/>
          </a:xfrm>
        </p:spPr>
        <p:txBody>
          <a:bodyPr>
            <a:normAutofit fontScale="92500" lnSpcReduction="10000"/>
          </a:bodyPr>
          <a:lstStyle/>
          <a:p>
            <a:pPr>
              <a:buNone/>
            </a:pPr>
            <a:r>
              <a:rPr lang="es-CO" sz="2800" dirty="0" smtClean="0">
                <a:solidFill>
                  <a:srgbClr val="FFFF00"/>
                </a:solidFill>
                <a:latin typeface="Algerian" pitchFamily="82" charset="0"/>
              </a:rPr>
              <a:t>   De esos 23 pares, un par de cromosomas, llamados cromosomas sexuales, determina el sexo del individuo. Los 22 cromosomas restantes son denominados autosomas.</a:t>
            </a:r>
          </a:p>
          <a:p>
            <a:r>
              <a:rPr lang="es-CO" sz="2800" dirty="0" smtClean="0">
                <a:solidFill>
                  <a:srgbClr val="FFFF00"/>
                </a:solidFill>
                <a:latin typeface="Algerian" pitchFamily="82" charset="0"/>
              </a:rPr>
              <a:t>Herencia del sexo: El sexo masculino o femenino depende de los cromosomas sexuales presentes en las células del individuo.</a:t>
            </a:r>
          </a:p>
          <a:p>
            <a:pPr>
              <a:buNone/>
            </a:pPr>
            <a:r>
              <a:rPr lang="es-CO" sz="2800" dirty="0">
                <a:solidFill>
                  <a:srgbClr val="FFFF00"/>
                </a:solidFill>
                <a:latin typeface="Algerian" pitchFamily="82" charset="0"/>
              </a:rPr>
              <a:t> </a:t>
            </a:r>
            <a:r>
              <a:rPr lang="es-CO" sz="2800" dirty="0" smtClean="0">
                <a:solidFill>
                  <a:srgbClr val="FFFF00"/>
                </a:solidFill>
                <a:latin typeface="Algerian" pitchFamily="82" charset="0"/>
              </a:rPr>
              <a:t>   la mujer tiene 2 cromosomas sexuales iguales, similares a los autosomas,que se denominan xx y los hombres tienen un cromosoma sexual igual al x de la mujer, pero acompañado por otro, llamado y, mas pequeño y de forma diferente a los autosomas.</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2852"/>
            <a:ext cx="8115328" cy="5983311"/>
          </a:xfrm>
        </p:spPr>
        <p:txBody>
          <a:bodyPr>
            <a:normAutofit lnSpcReduction="10000"/>
          </a:bodyPr>
          <a:lstStyle/>
          <a:p>
            <a:r>
              <a:rPr lang="es-CO" sz="2800" dirty="0" smtClean="0">
                <a:solidFill>
                  <a:srgbClr val="FFFF00"/>
                </a:solidFill>
                <a:latin typeface="Algerian" pitchFamily="82" charset="0"/>
              </a:rPr>
              <a:t>HERENCIA influida por el sexo: existe un tipo de herencia de caracteres que no es estrictamente ligada al sexo, sino solo influida por el. Por ejemplo: la calvicie prematura que esta determinada por un gen dominante en el hombre y por un gen recesivo en la mujer.</a:t>
            </a:r>
          </a:p>
          <a:p>
            <a:r>
              <a:rPr lang="es-CO" sz="2800" dirty="0" smtClean="0">
                <a:solidFill>
                  <a:srgbClr val="FFFF00"/>
                </a:solidFill>
                <a:latin typeface="Algerian" pitchFamily="82" charset="0"/>
              </a:rPr>
              <a:t>Herencia de caracteres ligados a cromosomas sexuales: los cromosomas sexuales no solo definen el sexo de los individuos .el cromosoma x es mas grande que el cromosoma y, y posee, por tanto, mas genes.</a:t>
            </a:r>
            <a:endParaRPr lang="es-CO" sz="2800" dirty="0">
              <a:solidFill>
                <a:srgbClr val="FFFF00"/>
              </a:solidFill>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186766" cy="5697559"/>
          </a:xfrm>
        </p:spPr>
        <p:txBody>
          <a:bodyPr>
            <a:noAutofit/>
          </a:bodyPr>
          <a:lstStyle/>
          <a:p>
            <a:pPr>
              <a:buNone/>
            </a:pPr>
            <a:r>
              <a:rPr lang="es-CO" sz="2700" dirty="0" smtClean="0">
                <a:latin typeface="Algerian" pitchFamily="82" charset="0"/>
              </a:rPr>
              <a:t>   </a:t>
            </a:r>
            <a:r>
              <a:rPr lang="es-CO" sz="2700" dirty="0" smtClean="0">
                <a:solidFill>
                  <a:srgbClr val="FFFF00"/>
                </a:solidFill>
                <a:latin typeface="Algerian" pitchFamily="82" charset="0"/>
              </a:rPr>
              <a:t>Tres enfermedades que tienen este tipo de transmisión ligada al sexo son:</a:t>
            </a:r>
          </a:p>
          <a:p>
            <a:r>
              <a:rPr lang="es-CO" sz="2700" dirty="0" smtClean="0">
                <a:solidFill>
                  <a:srgbClr val="FFFF00"/>
                </a:solidFill>
                <a:latin typeface="Algerian" pitchFamily="82" charset="0"/>
              </a:rPr>
              <a:t>LA HEMOFILIA:Es una grave enfermedad hereditaria que consiste en la capacidad de coagular la sangre,como sucede normalmente cuando se produce una herida.</a:t>
            </a:r>
          </a:p>
          <a:p>
            <a:r>
              <a:rPr lang="es-CO" sz="2700" dirty="0" smtClean="0">
                <a:solidFill>
                  <a:srgbClr val="FFFF00"/>
                </a:solidFill>
                <a:latin typeface="Algerian" pitchFamily="82" charset="0"/>
              </a:rPr>
              <a:t>EL DALTONISMO: O ceguera parcial para los colores, consiste en la dificultad para distinguir correctamente los colores verde y rojo y, con menor frecuencia , también el azul y el amarillo. La enfermedad tiene diversos grados y no significa una dificultad excesiva para los que la padecen.</a:t>
            </a:r>
            <a:endParaRPr lang="es-CO" sz="2700" dirty="0">
              <a:solidFill>
                <a:srgbClr val="FFFF00"/>
              </a:solidFill>
              <a:latin typeface="Algerian" pitchFamily="82"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329642" cy="5840435"/>
          </a:xfrm>
        </p:spPr>
        <p:txBody>
          <a:bodyPr>
            <a:normAutofit/>
          </a:bodyPr>
          <a:lstStyle/>
          <a:p>
            <a:r>
              <a:rPr lang="es-CO" sz="2800" dirty="0" smtClean="0">
                <a:solidFill>
                  <a:srgbClr val="FFFF00"/>
                </a:solidFill>
                <a:latin typeface="Algerian" pitchFamily="82" charset="0"/>
              </a:rPr>
              <a:t>EL ALBINISMO OCULAR: Es una enfermedad menos frecuente que la hemofilia y el daltonismo pero que también esta ligada al cromosoma sexual x. Es una forma de albinismo, que afecta solamente los ojos, es decir, que los que la padecen presentan pigmentación en la piel y en el pelo.</a:t>
            </a:r>
          </a:p>
          <a:p>
            <a:r>
              <a:rPr lang="es-CO" sz="2800" dirty="0" smtClean="0">
                <a:solidFill>
                  <a:srgbClr val="FFFF00"/>
                </a:solidFill>
                <a:latin typeface="Algerian" pitchFamily="82" charset="0"/>
              </a:rPr>
              <a:t>Herencia de los grupos sanguíneos: la sangre humana tiene una serie de proteínas, llamadas grupos sanguíneos que son codificadas genéticamente que siguen patrones de herencia mendeliana</a:t>
            </a:r>
            <a:r>
              <a:rPr lang="es-CO" sz="2800" dirty="0" smtClean="0">
                <a:latin typeface="Algerian" pitchFamily="82" charset="0"/>
              </a:rPr>
              <a:t>.</a:t>
            </a:r>
          </a:p>
          <a:p>
            <a:endParaRPr lang="es-CO" sz="2800" dirty="0">
              <a:latin typeface="Algerian" pitchFamily="82"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5911873"/>
          </a:xfrm>
        </p:spPr>
        <p:txBody>
          <a:bodyPr>
            <a:normAutofit/>
          </a:bodyPr>
          <a:lstStyle/>
          <a:p>
            <a:r>
              <a:rPr lang="es-CO" dirty="0" smtClean="0">
                <a:solidFill>
                  <a:srgbClr val="FFFF00"/>
                </a:solidFill>
              </a:rPr>
              <a:t> </a:t>
            </a:r>
            <a:r>
              <a:rPr lang="es-CO" sz="2800" dirty="0" smtClean="0">
                <a:solidFill>
                  <a:srgbClr val="FFFF00"/>
                </a:solidFill>
                <a:latin typeface="Algerian" pitchFamily="82" charset="0"/>
              </a:rPr>
              <a:t>GRUPO SANGUINEO ABO: ESTA DETERMINADO POR UN TIPO DE HERENCIA EN EL QUE HAY TRES ALTERNATIVAS DIFERENTES PARA EL MISMO GEN. LOGICAMENTE, CADA INDIVIDUO POSEE SOLO DOS GENES ALELOS.</a:t>
            </a:r>
          </a:p>
          <a:p>
            <a:r>
              <a:rPr lang="es-CO" sz="2800" dirty="0">
                <a:solidFill>
                  <a:srgbClr val="FFFF00"/>
                </a:solidFill>
                <a:latin typeface="Algerian" pitchFamily="82" charset="0"/>
              </a:rPr>
              <a:t> </a:t>
            </a:r>
            <a:r>
              <a:rPr lang="es-CO" sz="2800" dirty="0" smtClean="0">
                <a:solidFill>
                  <a:srgbClr val="FFFF00"/>
                </a:solidFill>
                <a:latin typeface="Algerian" pitchFamily="82" charset="0"/>
              </a:rPr>
              <a:t>HERENCIA DEL FACTOR Rh: EL ALELO Rh+  PROMUEVE LA FABRICACION DE UN ANTIGENO ESPECIFICO LLAMADO D, Y ES DOMINANTE SOBRE EL Rh- QUE NO FABRICA NINGUN ANTIGENO .</a:t>
            </a:r>
            <a:endParaRPr lang="es-CO" sz="2800" dirty="0">
              <a:solidFill>
                <a:srgbClr val="FFFF00"/>
              </a:solidFill>
              <a:latin typeface="Algerian" pitchFamily="82"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rot="20643034">
            <a:off x="287776" y="2598389"/>
            <a:ext cx="8229600" cy="1687808"/>
          </a:xfrm>
        </p:spPr>
        <p:txBody>
          <a:bodyPr>
            <a:normAutofit/>
          </a:bodyPr>
          <a:lstStyle/>
          <a:p>
            <a:pPr algn="ctr">
              <a:buNone/>
            </a:pPr>
            <a:r>
              <a:rPr lang="es-CO" sz="6600" i="1" dirty="0" smtClean="0">
                <a:solidFill>
                  <a:srgbClr val="FFFF00"/>
                </a:solidFill>
                <a:latin typeface="Algerian" pitchFamily="82" charset="0"/>
              </a:rPr>
              <a:t>¡¡¡GRACIAS!!!</a:t>
            </a:r>
            <a:endParaRPr lang="es-CO" sz="6600" i="1" dirty="0">
              <a:solidFill>
                <a:srgbClr val="FFFF00"/>
              </a:solidFill>
              <a:latin typeface="Algerian" pitchFamily="82" charset="0"/>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rgbClr val="842F73"/>
      </a:dk1>
      <a:lt1>
        <a:srgbClr val="A5A5A5"/>
      </a:lt1>
      <a:dk2>
        <a:srgbClr val="842F73"/>
      </a:dk2>
      <a:lt2>
        <a:srgbClr val="512539"/>
      </a:lt2>
      <a:accent1>
        <a:srgbClr val="892D4E"/>
      </a:accent1>
      <a:accent2>
        <a:srgbClr val="874296"/>
      </a:accent2>
      <a:accent3>
        <a:srgbClr val="B14C1D"/>
      </a:accent3>
      <a:accent4>
        <a:srgbClr val="DE9306"/>
      </a:accent4>
      <a:accent5>
        <a:srgbClr val="B23A7D"/>
      </a:accent5>
      <a:accent6>
        <a:srgbClr val="E36305"/>
      </a:accent6>
      <a:hlink>
        <a:srgbClr val="FFCA0C"/>
      </a:hlink>
      <a:folHlink>
        <a:srgbClr val="BB4FA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500</Words>
  <Application>Microsoft Office PowerPoint</Application>
  <PresentationFormat>Presentación en pantalla (4:3)</PresentationFormat>
  <Paragraphs>20</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GENETICA HUMANA</vt:lpstr>
      <vt:lpstr>GENETICA HUMANA</vt:lpstr>
      <vt:lpstr>Diapositiva 3</vt:lpstr>
      <vt:lpstr>Diapositiva 4</vt:lpstr>
      <vt:lpstr>Diapositiva 5</vt:lpstr>
      <vt:lpstr>Diapositiva 6</vt:lpstr>
      <vt:lpstr>Diapositiva 7</vt:lpstr>
      <vt:lpstr>Diapositiva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GENETICA HUMANA</dc:title>
  <dc:creator>g</dc:creator>
  <cp:lastModifiedBy>g</cp:lastModifiedBy>
  <cp:revision>13</cp:revision>
  <dcterms:created xsi:type="dcterms:W3CDTF">2009-11-02T01:16:56Z</dcterms:created>
  <dcterms:modified xsi:type="dcterms:W3CDTF">2009-11-02T02:42:13Z</dcterms:modified>
</cp:coreProperties>
</file>