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70803-4BE7-4459-BEE7-1E7DC430C8D2}" type="datetimeFigureOut">
              <a:rPr lang="es-CO" smtClean="0"/>
              <a:t>01/11/2009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834A-82DB-4740-8A61-9F4D3130BC16}" type="slidenum">
              <a:rPr lang="es-CO" smtClean="0"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70803-4BE7-4459-BEE7-1E7DC430C8D2}" type="datetimeFigureOut">
              <a:rPr lang="es-CO" smtClean="0"/>
              <a:t>01/11/2009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834A-82DB-4740-8A61-9F4D3130BC16}" type="slidenum">
              <a:rPr lang="es-CO" smtClean="0"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70803-4BE7-4459-BEE7-1E7DC430C8D2}" type="datetimeFigureOut">
              <a:rPr lang="es-CO" smtClean="0"/>
              <a:t>01/11/2009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834A-82DB-4740-8A61-9F4D3130BC16}" type="slidenum">
              <a:rPr lang="es-CO" smtClean="0"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70803-4BE7-4459-BEE7-1E7DC430C8D2}" type="datetimeFigureOut">
              <a:rPr lang="es-CO" smtClean="0"/>
              <a:t>01/11/2009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834A-82DB-4740-8A61-9F4D3130BC16}" type="slidenum">
              <a:rPr lang="es-CO" smtClean="0"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70803-4BE7-4459-BEE7-1E7DC430C8D2}" type="datetimeFigureOut">
              <a:rPr lang="es-CO" smtClean="0"/>
              <a:t>01/11/2009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834A-82DB-4740-8A61-9F4D3130BC16}" type="slidenum">
              <a:rPr lang="es-CO" smtClean="0"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70803-4BE7-4459-BEE7-1E7DC430C8D2}" type="datetimeFigureOut">
              <a:rPr lang="es-CO" smtClean="0"/>
              <a:t>01/11/2009</a:t>
            </a:fld>
            <a:endParaRPr lang="es-CO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834A-82DB-4740-8A61-9F4D3130BC16}" type="slidenum">
              <a:rPr lang="es-CO" smtClean="0"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70803-4BE7-4459-BEE7-1E7DC430C8D2}" type="datetimeFigureOut">
              <a:rPr lang="es-CO" smtClean="0"/>
              <a:t>01/11/2009</a:t>
            </a:fld>
            <a:endParaRPr lang="es-CO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834A-82DB-4740-8A61-9F4D3130BC16}" type="slidenum">
              <a:rPr lang="es-CO" smtClean="0"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70803-4BE7-4459-BEE7-1E7DC430C8D2}" type="datetimeFigureOut">
              <a:rPr lang="es-CO" smtClean="0"/>
              <a:t>01/11/2009</a:t>
            </a:fld>
            <a:endParaRPr lang="es-CO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834A-82DB-4740-8A61-9F4D3130BC16}" type="slidenum">
              <a:rPr lang="es-CO" smtClean="0"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70803-4BE7-4459-BEE7-1E7DC430C8D2}" type="datetimeFigureOut">
              <a:rPr lang="es-CO" smtClean="0"/>
              <a:t>01/11/2009</a:t>
            </a:fld>
            <a:endParaRPr lang="es-CO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834A-82DB-4740-8A61-9F4D3130BC16}" type="slidenum">
              <a:rPr lang="es-CO" smtClean="0"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70803-4BE7-4459-BEE7-1E7DC430C8D2}" type="datetimeFigureOut">
              <a:rPr lang="es-CO" smtClean="0"/>
              <a:t>01/11/2009</a:t>
            </a:fld>
            <a:endParaRPr lang="es-CO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834A-82DB-4740-8A61-9F4D3130BC16}" type="slidenum">
              <a:rPr lang="es-CO" smtClean="0"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70803-4BE7-4459-BEE7-1E7DC430C8D2}" type="datetimeFigureOut">
              <a:rPr lang="es-CO" smtClean="0"/>
              <a:t>01/11/2009</a:t>
            </a:fld>
            <a:endParaRPr lang="es-CO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834A-82DB-4740-8A61-9F4D3130BC16}" type="slidenum">
              <a:rPr lang="es-CO" smtClean="0"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70803-4BE7-4459-BEE7-1E7DC430C8D2}" type="datetimeFigureOut">
              <a:rPr lang="es-CO" smtClean="0"/>
              <a:t>01/11/2009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3834A-82DB-4740-8A61-9F4D3130BC16}" type="slidenum">
              <a:rPr lang="es-CO" smtClean="0"/>
              <a:t>‹Nº›</a:t>
            </a:fld>
            <a:endParaRPr lang="es-C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 smtClean="0">
                <a:solidFill>
                  <a:schemeClr val="bg1"/>
                </a:solidFill>
                <a:latin typeface="Showcard Gothic" pitchFamily="82" charset="0"/>
              </a:rPr>
              <a:t>Genética de mendel</a:t>
            </a:r>
            <a:endParaRPr lang="es-CO" dirty="0">
              <a:solidFill>
                <a:schemeClr val="bg1"/>
              </a:solidFill>
              <a:latin typeface="Showcard Gothic" pitchFamily="82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6000760" y="5429264"/>
            <a:ext cx="30299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solidFill>
                  <a:schemeClr val="bg1"/>
                </a:solidFill>
                <a:latin typeface="Showcard Gothic" pitchFamily="82" charset="0"/>
              </a:rPr>
              <a:t>Gissel Garcés granados</a:t>
            </a:r>
          </a:p>
          <a:p>
            <a:pPr algn="ctr"/>
            <a:r>
              <a:rPr lang="es-CO" dirty="0" smtClean="0">
                <a:solidFill>
                  <a:schemeClr val="bg1"/>
                </a:solidFill>
                <a:latin typeface="Showcard Gothic" pitchFamily="82" charset="0"/>
              </a:rPr>
              <a:t>11°c</a:t>
            </a:r>
            <a:endParaRPr lang="es-CO" dirty="0">
              <a:solidFill>
                <a:schemeClr val="bg1"/>
              </a:solidFill>
              <a:latin typeface="Showcard Gothic" pitchFamily="8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solidFill>
                  <a:schemeClr val="bg1"/>
                </a:solidFill>
                <a:latin typeface="Showcard Gothic" pitchFamily="82" charset="0"/>
              </a:rPr>
              <a:t>Genética mendeliana </a:t>
            </a:r>
            <a:endParaRPr lang="es-CO" dirty="0">
              <a:solidFill>
                <a:schemeClr val="bg1"/>
              </a:solidFill>
              <a:latin typeface="Showcard Gothic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s-CO" dirty="0" smtClean="0">
                <a:solidFill>
                  <a:schemeClr val="bg1"/>
                </a:solidFill>
              </a:rPr>
              <a:t>    </a:t>
            </a:r>
            <a:r>
              <a:rPr lang="es-CO" dirty="0" smtClean="0">
                <a:solidFill>
                  <a:schemeClr val="bg1"/>
                </a:solidFill>
                <a:latin typeface="Showcard Gothic" pitchFamily="82" charset="0"/>
              </a:rPr>
              <a:t>Sin conocer nada acerca  de los cromosomas, genes o ácidos nucleícos y gracias espíritu investigativo y científico, Mendel logro elaborar una teoría consistente acerca de la herencia, que sirvió como base la genética moderna.</a:t>
            </a:r>
            <a:endParaRPr lang="es-CO" dirty="0">
              <a:solidFill>
                <a:schemeClr val="bg1"/>
              </a:solidFill>
              <a:latin typeface="Showcard Gothic" pitchFamily="82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solidFill>
                  <a:schemeClr val="bg1"/>
                </a:solidFill>
                <a:latin typeface="Showcard Gothic" pitchFamily="82" charset="0"/>
              </a:rPr>
              <a:t>CROMOSOMAS Y GEN</a:t>
            </a:r>
            <a:endParaRPr lang="es-CO" dirty="0">
              <a:solidFill>
                <a:schemeClr val="bg1"/>
              </a:solidFill>
              <a:latin typeface="Showcard Gothic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s-CO" sz="2400" dirty="0" smtClean="0">
                <a:solidFill>
                  <a:schemeClr val="bg1"/>
                </a:solidFill>
                <a:latin typeface="Showcard Gothic" pitchFamily="82" charset="0"/>
              </a:rPr>
              <a:t>     cada gen tiene una posición especifica en el cromosoma donde se ubica, llamada locus, y presenta una copia en cada uno de los cromosomas homólogos. Estas copias se denominan genes alelos, o simplemente alelos.</a:t>
            </a:r>
          </a:p>
          <a:p>
            <a:pPr algn="just">
              <a:buNone/>
            </a:pPr>
            <a:r>
              <a:rPr lang="es-CO" sz="2400" dirty="0">
                <a:solidFill>
                  <a:schemeClr val="bg1"/>
                </a:solidFill>
                <a:latin typeface="Showcard Gothic" pitchFamily="82" charset="0"/>
              </a:rPr>
              <a:t> </a:t>
            </a:r>
            <a:r>
              <a:rPr lang="es-CO" sz="2400" dirty="0" smtClean="0">
                <a:solidFill>
                  <a:schemeClr val="bg1"/>
                </a:solidFill>
                <a:latin typeface="Showcard Gothic" pitchFamily="82" charset="0"/>
              </a:rPr>
              <a:t>    estos alelos pueden ser iguales o diferentes. Son iguales cuando el organismo homocigoto  para ese gen.</a:t>
            </a:r>
          </a:p>
          <a:p>
            <a:pPr algn="just">
              <a:buNone/>
            </a:pPr>
            <a:r>
              <a:rPr lang="es-CO" sz="2400" dirty="0">
                <a:solidFill>
                  <a:schemeClr val="bg1"/>
                </a:solidFill>
                <a:latin typeface="Showcard Gothic" pitchFamily="82" charset="0"/>
              </a:rPr>
              <a:t> </a:t>
            </a:r>
            <a:r>
              <a:rPr lang="es-CO" sz="2400" dirty="0" smtClean="0">
                <a:solidFill>
                  <a:schemeClr val="bg1"/>
                </a:solidFill>
                <a:latin typeface="Showcard Gothic" pitchFamily="82" charset="0"/>
              </a:rPr>
              <a:t>     son diferentes, cuando el individuo el organismo es homocigoto  para ese gen. Son diferentes, cuando el individuo es heterocigoto  para ese gen.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solidFill>
                  <a:schemeClr val="bg1"/>
                </a:solidFill>
                <a:latin typeface="Showcard Gothic" pitchFamily="82" charset="0"/>
              </a:rPr>
              <a:t>Genética de poblaciones</a:t>
            </a:r>
            <a:endParaRPr lang="es-CO" dirty="0">
              <a:solidFill>
                <a:schemeClr val="bg1"/>
              </a:solidFill>
              <a:latin typeface="Showcard Gothic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s-CO" sz="2400" dirty="0" smtClean="0">
                <a:solidFill>
                  <a:schemeClr val="bg1"/>
                </a:solidFill>
                <a:latin typeface="Showcard Gothic" pitchFamily="82" charset="0"/>
              </a:rPr>
              <a:t>describe la variación y distribución biológica, con el objeto de dar explicación a fenómenos evolutivos. Para ello, define a una población como un grupo de individuos de la misma especie que están aislados reproductivamente de otros grupos afines. Estas poblaciones, están sujetas a cambios evolutivos en los que subyacen cambios genéticos, los que a su vez están influenciados por factores como la selección natural y la deriva genética que actúan principalmente disminuyendo la variabilidad de las poblaciones, o migración y mutación</a:t>
            </a:r>
            <a:r>
              <a:rPr lang="es-CO" sz="2400" dirty="0">
                <a:solidFill>
                  <a:schemeClr val="bg1"/>
                </a:solidFill>
                <a:latin typeface="Showcard Gothic" pitchFamily="82" charset="0"/>
              </a:rPr>
              <a:t> </a:t>
            </a:r>
            <a:r>
              <a:rPr lang="es-CO" sz="2400" dirty="0" smtClean="0">
                <a:solidFill>
                  <a:schemeClr val="bg1"/>
                </a:solidFill>
                <a:latin typeface="Showcard Gothic" pitchFamily="82" charset="0"/>
              </a:rPr>
              <a:t>que actúan aumentándola</a:t>
            </a:r>
            <a:r>
              <a:rPr lang="es-CO" sz="2000" dirty="0" smtClean="0">
                <a:solidFill>
                  <a:schemeClr val="bg1"/>
                </a:solidFill>
                <a:latin typeface="Showcard Gothic" pitchFamily="82" charset="0"/>
              </a:rPr>
              <a:t>.</a:t>
            </a:r>
            <a:endParaRPr lang="es-CO" sz="2000" dirty="0">
              <a:solidFill>
                <a:schemeClr val="bg1"/>
              </a:solidFill>
              <a:latin typeface="Showcard Gothic" pitchFamily="82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CO" sz="3600" dirty="0" smtClean="0">
                <a:solidFill>
                  <a:schemeClr val="bg1"/>
                </a:solidFill>
                <a:latin typeface="Showcard Gothic" pitchFamily="82" charset="0"/>
              </a:rPr>
              <a:t>La genética de poblaciones estudia</a:t>
            </a:r>
            <a:endParaRPr lang="es-CO" sz="3600" dirty="0">
              <a:solidFill>
                <a:schemeClr val="bg1"/>
              </a:solidFill>
              <a:latin typeface="Showcard Gothic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endParaRPr lang="es-ES" dirty="0"/>
          </a:p>
          <a:p>
            <a:pPr lvl="0" algn="just"/>
            <a:r>
              <a:rPr lang="es-ES" dirty="0">
                <a:solidFill>
                  <a:schemeClr val="bg1"/>
                </a:solidFill>
              </a:rPr>
              <a:t>-</a:t>
            </a:r>
            <a:r>
              <a:rPr lang="es-ES" dirty="0">
                <a:solidFill>
                  <a:schemeClr val="bg1"/>
                </a:solidFill>
                <a:latin typeface="Showcard Gothic" pitchFamily="82" charset="0"/>
              </a:rPr>
              <a:t> </a:t>
            </a:r>
            <a:r>
              <a:rPr lang="es-ES" dirty="0" smtClean="0">
                <a:solidFill>
                  <a:schemeClr val="bg1"/>
                </a:solidFill>
                <a:latin typeface="Showcard Gothic" pitchFamily="82" charset="0"/>
              </a:rPr>
              <a:t> </a:t>
            </a:r>
            <a:r>
              <a:rPr lang="es-ES" dirty="0">
                <a:solidFill>
                  <a:schemeClr val="bg1"/>
                </a:solidFill>
                <a:latin typeface="Showcard Gothic" pitchFamily="82" charset="0"/>
              </a:rPr>
              <a:t>la constitución genética de los individuos que componen las poblaciones (frecuencias génicas y genotípicas).</a:t>
            </a:r>
          </a:p>
          <a:p>
            <a:pPr lvl="0" algn="just"/>
            <a:r>
              <a:rPr lang="es-ES" dirty="0">
                <a:solidFill>
                  <a:schemeClr val="bg1"/>
                </a:solidFill>
                <a:latin typeface="Showcard Gothic" pitchFamily="82" charset="0"/>
              </a:rPr>
              <a:t>- </a:t>
            </a:r>
            <a:r>
              <a:rPr lang="es-ES" dirty="0" smtClean="0">
                <a:solidFill>
                  <a:schemeClr val="bg1"/>
                </a:solidFill>
                <a:latin typeface="Showcard Gothic" pitchFamily="82" charset="0"/>
              </a:rPr>
              <a:t> </a:t>
            </a:r>
            <a:r>
              <a:rPr lang="es-ES" dirty="0">
                <a:solidFill>
                  <a:schemeClr val="bg1"/>
                </a:solidFill>
                <a:latin typeface="Showcard Gothic" pitchFamily="82" charset="0"/>
              </a:rPr>
              <a:t>la transmisión de los genes de una generación a la siguiente (gametos=nexos de unión entre una generación y la siguiente).</a:t>
            </a:r>
          </a:p>
          <a:p>
            <a:pPr lvl="0" algn="just"/>
            <a:r>
              <a:rPr lang="es-ES" dirty="0" smtClean="0">
                <a:solidFill>
                  <a:schemeClr val="bg1"/>
                </a:solidFill>
                <a:latin typeface="Showcard Gothic" pitchFamily="82" charset="0"/>
              </a:rPr>
              <a:t>- </a:t>
            </a:r>
            <a:r>
              <a:rPr lang="es-ES" dirty="0">
                <a:solidFill>
                  <a:schemeClr val="bg1"/>
                </a:solidFill>
                <a:latin typeface="Showcard Gothic" pitchFamily="82" charset="0"/>
              </a:rPr>
              <a:t>utilizando modelos matemáticos sencillos, cuando se considera 1 sólo locus y una sola fuerza actuando sobre la población, diseñados para individuos diploides con reproducción sexual.</a:t>
            </a:r>
          </a:p>
          <a:p>
            <a:pPr algn="just"/>
            <a:endParaRPr lang="es-CO" dirty="0">
              <a:solidFill>
                <a:schemeClr val="bg1"/>
              </a:solidFill>
              <a:latin typeface="Showcard Gothic" pitchFamily="8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238</Words>
  <Application>Microsoft Office PowerPoint</Application>
  <PresentationFormat>Presentación en pantalla (4:3)</PresentationFormat>
  <Paragraphs>16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Genética de mendel</vt:lpstr>
      <vt:lpstr>Genética mendeliana </vt:lpstr>
      <vt:lpstr>CROMOSOMAS Y GEN</vt:lpstr>
      <vt:lpstr>Genética de poblaciones</vt:lpstr>
      <vt:lpstr>La genética de poblaciones estudia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Genética de mendel</dc:title>
  <dc:creator>g</dc:creator>
  <cp:lastModifiedBy>g</cp:lastModifiedBy>
  <cp:revision>11</cp:revision>
  <dcterms:created xsi:type="dcterms:W3CDTF">2009-11-01T21:12:31Z</dcterms:created>
  <dcterms:modified xsi:type="dcterms:W3CDTF">2009-11-01T22:55:10Z</dcterms:modified>
</cp:coreProperties>
</file>