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69CD78F-47D8-439B-8B42-497659C759EA}" type="datetimeFigureOut">
              <a:rPr lang="es-CO" smtClean="0"/>
              <a:t>01/11/2009</a:t>
            </a:fld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4DD3D3F-7C3C-4C25-85FF-37225F981E02}" type="slidenum">
              <a:rPr lang="es-CO" smtClean="0"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LA GENETICA HUMANA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143504" y="5572140"/>
            <a:ext cx="3122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GISSEL  GARCES  GRANADOS</a:t>
            </a:r>
          </a:p>
          <a:p>
            <a:pPr algn="ctr"/>
            <a:r>
              <a:rPr lang="es-CO" dirty="0" smtClean="0">
                <a:latin typeface="Showcard Gothic" pitchFamily="82" charset="0"/>
              </a:rPr>
              <a:t>11°C</a:t>
            </a:r>
            <a:endParaRPr lang="es-CO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LA GENETICA HUMANA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>
                <a:latin typeface="Showcard Gothic" pitchFamily="82" charset="0"/>
              </a:rPr>
              <a:t>Caracteres genéticos en humanos:  un gran numero de caracteres de la especie humana cumple las leyes de la herencia mendeliana, como puedes apreciar el la siguiente grafica.</a:t>
            </a:r>
            <a:endParaRPr lang="es-CO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285852" y="285728"/>
            <a:ext cx="652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Algunos  caracteres  físicos   heredados  en  humano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428728" y="785794"/>
            <a:ext cx="2868093" cy="20313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Cabello</a:t>
            </a:r>
          </a:p>
          <a:p>
            <a:endParaRPr lang="es-CO" dirty="0">
              <a:latin typeface="Showcard Gothic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s-CO" dirty="0" smtClean="0">
                <a:latin typeface="Showcard Gothic" pitchFamily="82" charset="0"/>
              </a:rPr>
              <a:t> rubio, moreno,</a:t>
            </a:r>
          </a:p>
          <a:p>
            <a:r>
              <a:rPr lang="es-CO" dirty="0" smtClean="0">
                <a:latin typeface="Showcard Gothic" pitchFamily="82" charset="0"/>
              </a:rPr>
              <a:t>Pelirrojo.</a:t>
            </a:r>
          </a:p>
          <a:p>
            <a:pPr>
              <a:buFont typeface="Arial" pitchFamily="34" charset="0"/>
              <a:buChar char="•"/>
            </a:pPr>
            <a:r>
              <a:rPr lang="es-CO" dirty="0" smtClean="0">
                <a:latin typeface="Showcard Gothic" pitchFamily="82" charset="0"/>
              </a:rPr>
              <a:t> rizado, ondulado</a:t>
            </a:r>
          </a:p>
          <a:p>
            <a:r>
              <a:rPr lang="es-CO" dirty="0" smtClean="0">
                <a:latin typeface="Showcard Gothic" pitchFamily="82" charset="0"/>
              </a:rPr>
              <a:t>Liso.</a:t>
            </a: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calvicie precoz o no.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286248" y="785794"/>
            <a:ext cx="3429024" cy="17543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Nariz</a:t>
            </a:r>
          </a:p>
          <a:p>
            <a:endParaRPr lang="es-CO" dirty="0" smtClean="0">
              <a:latin typeface="Showcard Gothic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larga, pequeña o</a:t>
            </a:r>
          </a:p>
          <a:p>
            <a:r>
              <a:rPr lang="es-CO" dirty="0" smtClean="0">
                <a:latin typeface="Showcard Gothic" pitchFamily="82" charset="0"/>
              </a:rPr>
              <a:t>Mediana.</a:t>
            </a: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orificios pequeños </a:t>
            </a:r>
          </a:p>
          <a:p>
            <a:r>
              <a:rPr lang="es-CO" dirty="0" smtClean="0">
                <a:latin typeface="Showcard Gothic" pitchFamily="82" charset="0"/>
              </a:rPr>
              <a:t>O grandes.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286248" y="2500306"/>
            <a:ext cx="3429024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OREJAS</a:t>
            </a:r>
          </a:p>
          <a:p>
            <a:endParaRPr lang="es-CO" dirty="0" smtClean="0">
              <a:latin typeface="Showcard Gothic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LARGAS CORTAS.</a:t>
            </a: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LOBULOS UNIDOS A LA </a:t>
            </a:r>
          </a:p>
          <a:p>
            <a:r>
              <a:rPr lang="es-CO" dirty="0" smtClean="0">
                <a:latin typeface="Showcard Gothic" pitchFamily="82" charset="0"/>
              </a:rPr>
              <a:t>CARA O SUELTOS.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428728" y="2786058"/>
            <a:ext cx="2857520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OJOS</a:t>
            </a:r>
          </a:p>
          <a:p>
            <a:endParaRPr lang="es-CO" dirty="0" smtClean="0">
              <a:latin typeface="Showcard Gothic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marrones azules </a:t>
            </a:r>
          </a:p>
          <a:p>
            <a:r>
              <a:rPr lang="es-CO" dirty="0" smtClean="0">
                <a:latin typeface="Showcard Gothic" pitchFamily="82" charset="0"/>
              </a:rPr>
              <a:t>Verdes.</a:t>
            </a: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miopes o normales.</a:t>
            </a: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pestañas largas o </a:t>
            </a:r>
          </a:p>
          <a:p>
            <a:r>
              <a:rPr lang="es-CO" dirty="0" smtClean="0">
                <a:latin typeface="Showcard Gothic" pitchFamily="82" charset="0"/>
              </a:rPr>
              <a:t>Cortas.</a:t>
            </a:r>
          </a:p>
          <a:p>
            <a:endParaRPr lang="es-CO" dirty="0">
              <a:latin typeface="Showcard Gothic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286248" y="3929066"/>
            <a:ext cx="342902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dirty="0" smtClean="0">
                <a:latin typeface="Showcard Gothic" pitchFamily="82" charset="0"/>
              </a:rPr>
              <a:t>DIENTES</a:t>
            </a:r>
          </a:p>
          <a:p>
            <a:endParaRPr lang="es-CO" dirty="0" smtClean="0">
              <a:latin typeface="Showcard Gothic" pitchFamily="82" charset="0"/>
            </a:endParaRPr>
          </a:p>
          <a:p>
            <a:pPr>
              <a:buFont typeface="Arial" pitchFamily="34" charset="0"/>
              <a:buChar char="•"/>
            </a:pPr>
            <a:r>
              <a:rPr lang="es-CO" dirty="0">
                <a:latin typeface="Showcard Gothic" pitchFamily="82" charset="0"/>
              </a:rPr>
              <a:t> </a:t>
            </a:r>
            <a:r>
              <a:rPr lang="es-CO" dirty="0" smtClean="0">
                <a:latin typeface="Showcard Gothic" pitchFamily="82" charset="0"/>
              </a:rPr>
              <a:t>incisivos  juntos o</a:t>
            </a:r>
          </a:p>
          <a:p>
            <a:r>
              <a:rPr lang="es-CO" dirty="0" smtClean="0">
                <a:latin typeface="Showcard Gothic" pitchFamily="82" charset="0"/>
              </a:rPr>
              <a:t>Separados.</a:t>
            </a:r>
            <a:endParaRPr lang="es-CO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Showcard Gothic" pitchFamily="82" charset="0"/>
              </a:rPr>
              <a:t>HERENCIA DEL SEXO</a:t>
            </a:r>
            <a:endParaRPr lang="es-CO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CO" dirty="0" smtClean="0">
                <a:latin typeface="Showcard Gothic" pitchFamily="82" charset="0"/>
              </a:rPr>
              <a:t>    </a:t>
            </a:r>
            <a:r>
              <a:rPr lang="es-CO" sz="2800" dirty="0" smtClean="0">
                <a:latin typeface="Showcard Gothic" pitchFamily="82" charset="0"/>
              </a:rPr>
              <a:t>El sexo masculino o femenino depende de los cromosomas sexuales PRESENTES EN LAS CELULAS DEL INDIVIDUO. En la mujer, las celulas tienen dos cromosomas sexuales iguales, similares a los autosomas, que se denominan </a:t>
            </a:r>
            <a:r>
              <a:rPr lang="es-CO" sz="2800" i="1" dirty="0" smtClean="0">
                <a:latin typeface="Showcard Gothic" pitchFamily="82" charset="0"/>
              </a:rPr>
              <a:t>XX.  </a:t>
            </a:r>
            <a:r>
              <a:rPr lang="es-CO" sz="2800" dirty="0" smtClean="0">
                <a:latin typeface="Showcard Gothic" pitchFamily="82" charset="0"/>
              </a:rPr>
              <a:t>las celulas del hombre tienen un cromosoma sexual igual al </a:t>
            </a:r>
            <a:r>
              <a:rPr lang="es-CO" sz="2800" i="1" dirty="0" smtClean="0">
                <a:latin typeface="Showcard Gothic" pitchFamily="82" charset="0"/>
              </a:rPr>
              <a:t>X  </a:t>
            </a:r>
            <a:r>
              <a:rPr lang="es-CO" sz="2800" dirty="0" smtClean="0">
                <a:latin typeface="Showcard Gothic" pitchFamily="82" charset="0"/>
              </a:rPr>
              <a:t>de la mujer, pero acompañado por otro llamado </a:t>
            </a:r>
            <a:r>
              <a:rPr lang="es-CO" sz="2800" i="1" dirty="0" smtClean="0">
                <a:latin typeface="Showcard Gothic" pitchFamily="82" charset="0"/>
              </a:rPr>
              <a:t>Y , </a:t>
            </a:r>
            <a:r>
              <a:rPr lang="es-CO" sz="2800" dirty="0" smtClean="0">
                <a:latin typeface="Showcard Gothic" pitchFamily="82" charset="0"/>
              </a:rPr>
              <a:t> MAS PEQUEÑOS Y DE FORMA DIFERENTE A LOS AUTOSOMAS.</a:t>
            </a:r>
            <a:endParaRPr lang="es-CO" i="1" dirty="0" smtClean="0">
              <a:latin typeface="Showcard Gothic" pitchFamily="82" charset="0"/>
            </a:endParaRPr>
          </a:p>
          <a:p>
            <a:pPr>
              <a:buNone/>
            </a:pPr>
            <a:endParaRPr lang="es-CO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3200" dirty="0" smtClean="0">
                <a:latin typeface="Showcard Gothic" pitchFamily="82" charset="0"/>
              </a:rPr>
              <a:t>HERENCIA DE CARACTERES LIGADOS A LOS CROMOSOMAS SEXUALES</a:t>
            </a:r>
            <a:endParaRPr lang="es-CO" sz="3200" dirty="0">
              <a:latin typeface="Showcard Gothic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CO" sz="2400" dirty="0" smtClean="0">
                <a:latin typeface="Showcard Gothic" pitchFamily="82" charset="0"/>
              </a:rPr>
              <a:t>     los cromosomas sexuales no definen el sexo de los individuos. al igual que los autosomas , los cromosomas sexuales contienen diversos genes cuya  función no esta relacionada con la diferenciación sexual.</a:t>
            </a:r>
          </a:p>
          <a:p>
            <a:pPr algn="just">
              <a:buNone/>
            </a:pPr>
            <a:r>
              <a:rPr lang="es-CO" sz="2400" dirty="0">
                <a:latin typeface="Showcard Gothic" pitchFamily="82" charset="0"/>
              </a:rPr>
              <a:t> </a:t>
            </a:r>
            <a:r>
              <a:rPr lang="es-CO" sz="2400" dirty="0" smtClean="0">
                <a:latin typeface="Showcard Gothic" pitchFamily="82" charset="0"/>
              </a:rPr>
              <a:t>     el cromosoma </a:t>
            </a:r>
            <a:r>
              <a:rPr lang="es-CO" sz="2400" i="1" dirty="0" smtClean="0">
                <a:latin typeface="Showcard Gothic" pitchFamily="82" charset="0"/>
              </a:rPr>
              <a:t>x</a:t>
            </a:r>
            <a:r>
              <a:rPr lang="es-CO" sz="2400" dirty="0" smtClean="0">
                <a:latin typeface="Showcard Gothic" pitchFamily="82" charset="0"/>
              </a:rPr>
              <a:t> es mas grande que el cromosoma </a:t>
            </a:r>
            <a:r>
              <a:rPr lang="es-CO" sz="2400" i="1" dirty="0" smtClean="0">
                <a:latin typeface="Showcard Gothic" pitchFamily="82" charset="0"/>
              </a:rPr>
              <a:t>y</a:t>
            </a:r>
            <a:r>
              <a:rPr lang="es-CO" sz="2400" dirty="0" smtClean="0">
                <a:latin typeface="Showcard Gothic" pitchFamily="82" charset="0"/>
              </a:rPr>
              <a:t>  posee, por tanto, mas genes.</a:t>
            </a:r>
          </a:p>
          <a:p>
            <a:pPr algn="just">
              <a:buNone/>
            </a:pPr>
            <a:r>
              <a:rPr lang="es-CO" sz="2400" dirty="0" smtClean="0">
                <a:latin typeface="Showcard Gothic" pitchFamily="82" charset="0"/>
              </a:rPr>
              <a:t>      tres enfermedades que tiene este tipo de transmisión ligada al  sexo son: la hemofilia,  el daltonismo y el albinismo ocular.</a:t>
            </a:r>
            <a:endParaRPr lang="es-CO" sz="2400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just"/>
            <a:r>
              <a:rPr lang="es-CO" sz="2400" dirty="0" smtClean="0">
                <a:latin typeface="Showcard Gothic" pitchFamily="82" charset="0"/>
              </a:rPr>
              <a:t>Hemofilia: </a:t>
            </a:r>
            <a:r>
              <a:rPr lang="es-CO" sz="2000" dirty="0" smtClean="0">
                <a:latin typeface="Showcard Gothic" pitchFamily="82" charset="0"/>
              </a:rPr>
              <a:t>es una grave  enfermedad hereditaria  que consiste en la incapacidad de coagular sangre. Como sucede normalmente cuando se produce una herida.</a:t>
            </a:r>
          </a:p>
          <a:p>
            <a:pPr algn="just"/>
            <a:endParaRPr lang="es-CO" sz="2000" dirty="0">
              <a:latin typeface="Showcard Gothic" pitchFamily="82" charset="0"/>
            </a:endParaRP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Daltonismo: </a:t>
            </a:r>
            <a:r>
              <a:rPr lang="es-CO" sz="2000" dirty="0" smtClean="0">
                <a:latin typeface="Showcard Gothic" pitchFamily="82" charset="0"/>
              </a:rPr>
              <a:t>el daltonismo o ceguera parcial para los colores, consiste en la dificultad de distinguir los colores verdes y rojo y, con menor frecuencia, también el azul y el amarillo.</a:t>
            </a:r>
          </a:p>
          <a:p>
            <a:pPr algn="just">
              <a:buNone/>
            </a:pPr>
            <a:r>
              <a:rPr lang="es-CO" sz="2000" dirty="0">
                <a:latin typeface="Showcard Gothic" pitchFamily="82" charset="0"/>
              </a:rPr>
              <a:t> </a:t>
            </a:r>
            <a:r>
              <a:rPr lang="es-CO" sz="2000" dirty="0" smtClean="0">
                <a:latin typeface="Showcard Gothic" pitchFamily="82" charset="0"/>
              </a:rPr>
              <a:t>      </a:t>
            </a:r>
          </a:p>
          <a:p>
            <a:pPr algn="just"/>
            <a:r>
              <a:rPr lang="es-CO" sz="2400" dirty="0" smtClean="0">
                <a:latin typeface="Showcard Gothic" pitchFamily="82" charset="0"/>
              </a:rPr>
              <a:t>Albinismo ocular:  e</a:t>
            </a:r>
            <a:r>
              <a:rPr lang="es-CO" sz="2000" dirty="0" smtClean="0">
                <a:latin typeface="Showcard Gothic" pitchFamily="82" charset="0"/>
              </a:rPr>
              <a:t>s una enfermedad menos frecuentes que la hemofilia y el daltonismo pero que también esta ligada  al cromosoma sexual </a:t>
            </a:r>
            <a:r>
              <a:rPr lang="es-CO" sz="2400" i="1" dirty="0" smtClean="0">
                <a:latin typeface="Showcard Gothic" pitchFamily="82" charset="0"/>
              </a:rPr>
              <a:t>x .</a:t>
            </a:r>
            <a:endParaRPr lang="es-CO" sz="2800" i="1" dirty="0">
              <a:latin typeface="Showcard Gothic" pitchFamily="82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133</TotalTime>
  <Words>363</Words>
  <Application>Microsoft Office PowerPoint</Application>
  <PresentationFormat>Presentación en pantalla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Fundición</vt:lpstr>
      <vt:lpstr>LA GENETICA HUMANA</vt:lpstr>
      <vt:lpstr>LA GENETICA HUMANA</vt:lpstr>
      <vt:lpstr>Diapositiva 3</vt:lpstr>
      <vt:lpstr>HERENCIA DEL SEXO</vt:lpstr>
      <vt:lpstr>HERENCIA DE CARACTERES LIGADOS A LOS CROMOSOMAS SEXUALES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</dc:creator>
  <cp:lastModifiedBy>g</cp:lastModifiedBy>
  <cp:revision>11</cp:revision>
  <dcterms:created xsi:type="dcterms:W3CDTF">2009-11-01T16:59:10Z</dcterms:created>
  <dcterms:modified xsi:type="dcterms:W3CDTF">2009-11-01T19:13:03Z</dcterms:modified>
</cp:coreProperties>
</file>