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96F6C27-9EA7-4B65-95CD-F85C12A94534}" type="datetimeFigureOut">
              <a:rPr lang="es-ES" smtClean="0"/>
              <a:t>09/10/2009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02DC148-A00A-4BC1-A7F1-43B45C5B612F}"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96F6C27-9EA7-4B65-95CD-F85C12A94534}" type="datetimeFigureOut">
              <a:rPr lang="es-ES" smtClean="0"/>
              <a:t>09/10/2009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02DC148-A00A-4BC1-A7F1-43B45C5B612F}"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96F6C27-9EA7-4B65-95CD-F85C12A94534}" type="datetimeFigureOut">
              <a:rPr lang="es-ES" smtClean="0"/>
              <a:t>09/10/2009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02DC148-A00A-4BC1-A7F1-43B45C5B612F}"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96F6C27-9EA7-4B65-95CD-F85C12A94534}" type="datetimeFigureOut">
              <a:rPr lang="es-ES" smtClean="0"/>
              <a:t>09/10/2009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02DC148-A00A-4BC1-A7F1-43B45C5B612F}"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96F6C27-9EA7-4B65-95CD-F85C12A94534}" type="datetimeFigureOut">
              <a:rPr lang="es-ES" smtClean="0"/>
              <a:t>09/10/2009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02DC148-A00A-4BC1-A7F1-43B45C5B612F}"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96F6C27-9EA7-4B65-95CD-F85C12A94534}" type="datetimeFigureOut">
              <a:rPr lang="es-ES" smtClean="0"/>
              <a:t>09/10/2009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02DC148-A00A-4BC1-A7F1-43B45C5B612F}"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96F6C27-9EA7-4B65-95CD-F85C12A94534}" type="datetimeFigureOut">
              <a:rPr lang="es-ES" smtClean="0"/>
              <a:t>09/10/2009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02DC148-A00A-4BC1-A7F1-43B45C5B612F}"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96F6C27-9EA7-4B65-95CD-F85C12A94534}" type="datetimeFigureOut">
              <a:rPr lang="es-ES" smtClean="0"/>
              <a:t>09/10/2009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02DC148-A00A-4BC1-A7F1-43B45C5B612F}"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96F6C27-9EA7-4B65-95CD-F85C12A94534}" type="datetimeFigureOut">
              <a:rPr lang="es-ES" smtClean="0"/>
              <a:t>09/10/2009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02DC148-A00A-4BC1-A7F1-43B45C5B612F}"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96F6C27-9EA7-4B65-95CD-F85C12A94534}" type="datetimeFigureOut">
              <a:rPr lang="es-ES" smtClean="0"/>
              <a:t>09/10/2009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02DC148-A00A-4BC1-A7F1-43B45C5B612F}"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96F6C27-9EA7-4B65-95CD-F85C12A94534}" type="datetimeFigureOut">
              <a:rPr lang="es-ES" smtClean="0"/>
              <a:t>09/10/2009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02DC148-A00A-4BC1-A7F1-43B45C5B612F}"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6F6C27-9EA7-4B65-95CD-F85C12A94534}" type="datetimeFigureOut">
              <a:rPr lang="es-ES" smtClean="0"/>
              <a:t>09/10/2009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DC148-A00A-4BC1-A7F1-43B45C5B612F}"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proteina[1].jpg"/>
          <p:cNvPicPr>
            <a:picLocks noChangeAspect="1"/>
          </p:cNvPicPr>
          <p:nvPr/>
        </p:nvPicPr>
        <p:blipFill>
          <a:blip r:embed="rId2"/>
          <a:stretch>
            <a:fillRect/>
          </a:stretch>
        </p:blipFill>
        <p:spPr>
          <a:xfrm>
            <a:off x="142844" y="82201"/>
            <a:ext cx="4357718" cy="4132617"/>
          </a:xfrm>
          <a:prstGeom prst="rect">
            <a:avLst/>
          </a:prstGeom>
        </p:spPr>
      </p:pic>
      <p:pic>
        <p:nvPicPr>
          <p:cNvPr id="5" name="4 Imagen" descr="5-5[1].jpg"/>
          <p:cNvPicPr>
            <a:picLocks noChangeAspect="1"/>
          </p:cNvPicPr>
          <p:nvPr/>
        </p:nvPicPr>
        <p:blipFill>
          <a:blip r:embed="rId3"/>
          <a:stretch>
            <a:fillRect/>
          </a:stretch>
        </p:blipFill>
        <p:spPr>
          <a:xfrm>
            <a:off x="4500562" y="357166"/>
            <a:ext cx="4076700" cy="3857652"/>
          </a:xfrm>
          <a:prstGeom prst="rect">
            <a:avLst/>
          </a:prstGeom>
        </p:spPr>
      </p:pic>
      <p:pic>
        <p:nvPicPr>
          <p:cNvPr id="6" name="5 Imagen" descr="proteinas[1].gif"/>
          <p:cNvPicPr>
            <a:picLocks noChangeAspect="1"/>
          </p:cNvPicPr>
          <p:nvPr/>
        </p:nvPicPr>
        <p:blipFill>
          <a:blip r:embed="rId4"/>
          <a:stretch>
            <a:fillRect/>
          </a:stretch>
        </p:blipFill>
        <p:spPr>
          <a:xfrm>
            <a:off x="0" y="4214819"/>
            <a:ext cx="9144000" cy="2643182"/>
          </a:xfrm>
          <a:prstGeom prst="rect">
            <a:avLst/>
          </a:prstGeom>
        </p:spPr>
      </p:pic>
      <p:sp>
        <p:nvSpPr>
          <p:cNvPr id="2" name="1 Título"/>
          <p:cNvSpPr>
            <a:spLocks noGrp="1"/>
          </p:cNvSpPr>
          <p:nvPr>
            <p:ph type="ctrTitle"/>
          </p:nvPr>
        </p:nvSpPr>
        <p:spPr>
          <a:xfrm>
            <a:off x="1714480" y="1571612"/>
            <a:ext cx="4857752" cy="1470025"/>
          </a:xfrm>
        </p:spPr>
        <p:txBody>
          <a:bodyPr>
            <a:normAutofit/>
          </a:bodyPr>
          <a:lstStyle/>
          <a:p>
            <a:r>
              <a:rPr lang="es-ES" sz="8800" b="1" dirty="0" smtClean="0">
                <a:solidFill>
                  <a:srgbClr val="00B0F0"/>
                </a:solidFill>
                <a:latin typeface="Agency FB" pitchFamily="34" charset="0"/>
              </a:rPr>
              <a:t>proteína</a:t>
            </a:r>
            <a:endParaRPr lang="es-ES" sz="8800" b="1" dirty="0">
              <a:solidFill>
                <a:srgbClr val="00B0F0"/>
              </a:solidFill>
              <a:latin typeface="Agency FB"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proteina[1].jpg"/>
          <p:cNvPicPr>
            <a:picLocks noChangeAspect="1"/>
          </p:cNvPicPr>
          <p:nvPr/>
        </p:nvPicPr>
        <p:blipFill>
          <a:blip r:embed="rId2"/>
          <a:stretch>
            <a:fillRect/>
          </a:stretch>
        </p:blipFill>
        <p:spPr>
          <a:xfrm>
            <a:off x="0" y="0"/>
            <a:ext cx="9144000" cy="6858000"/>
          </a:xfrm>
          <a:prstGeom prst="rect">
            <a:avLst/>
          </a:prstGeom>
        </p:spPr>
      </p:pic>
      <p:sp>
        <p:nvSpPr>
          <p:cNvPr id="2" name="1 Título"/>
          <p:cNvSpPr>
            <a:spLocks noGrp="1"/>
          </p:cNvSpPr>
          <p:nvPr>
            <p:ph type="title"/>
          </p:nvPr>
        </p:nvSpPr>
        <p:spPr>
          <a:xfrm>
            <a:off x="428596" y="785794"/>
            <a:ext cx="2828916" cy="1143000"/>
          </a:xfrm>
        </p:spPr>
        <p:txBody>
          <a:bodyPr>
            <a:normAutofit fontScale="90000"/>
          </a:bodyPr>
          <a:lstStyle/>
          <a:p>
            <a:r>
              <a:rPr lang="es-ES" b="1" dirty="0">
                <a:solidFill>
                  <a:srgbClr val="00B0F0"/>
                </a:solidFill>
                <a:latin typeface="Agency FB" pitchFamily="34" charset="0"/>
              </a:rPr>
              <a:t>PROTEÍNAS</a:t>
            </a:r>
            <a:r>
              <a:rPr lang="es-ES" dirty="0" smtClean="0">
                <a:solidFill>
                  <a:srgbClr val="00B0F0"/>
                </a:solidFill>
              </a:rPr>
              <a:t/>
            </a:r>
            <a:br>
              <a:rPr lang="es-ES" dirty="0" smtClean="0">
                <a:solidFill>
                  <a:srgbClr val="00B0F0"/>
                </a:solidFill>
              </a:rPr>
            </a:br>
            <a:endParaRPr lang="es-ES" dirty="0">
              <a:solidFill>
                <a:srgbClr val="00B0F0"/>
              </a:solidFill>
            </a:endParaRPr>
          </a:p>
        </p:txBody>
      </p:sp>
      <p:sp>
        <p:nvSpPr>
          <p:cNvPr id="3" name="2 Marcador de contenido"/>
          <p:cNvSpPr>
            <a:spLocks noGrp="1"/>
          </p:cNvSpPr>
          <p:nvPr>
            <p:ph idx="1"/>
          </p:nvPr>
        </p:nvSpPr>
        <p:spPr>
          <a:xfrm>
            <a:off x="214282" y="1428736"/>
            <a:ext cx="8115328" cy="4525963"/>
          </a:xfrm>
        </p:spPr>
        <p:txBody>
          <a:bodyPr>
            <a:normAutofit fontScale="85000" lnSpcReduction="20000"/>
          </a:bodyPr>
          <a:lstStyle/>
          <a:p>
            <a:pPr>
              <a:buNone/>
            </a:pPr>
            <a:r>
              <a:rPr lang="es-ES" dirty="0" smtClean="0">
                <a:latin typeface="Arial" pitchFamily="34" charset="0"/>
                <a:cs typeface="Arial" pitchFamily="34" charset="0"/>
              </a:rPr>
              <a:t>    </a:t>
            </a:r>
            <a:r>
              <a:rPr lang="es-ES" dirty="0" smtClean="0">
                <a:latin typeface="Baskerville Old Face" pitchFamily="18" charset="0"/>
                <a:cs typeface="Arial" pitchFamily="34" charset="0"/>
              </a:rPr>
              <a:t>Las proteínas son los materiales que desempeñan un mayor numero de funciones en las células de todos los seres vivos. Por un lado, forman parte de la estructura básica de los tejidos (músculos, tendones, piel, uñas, etc.) y, por otro, desempeñan funciones metabólicas y reguladoras (asimilación de nutrientes, transporte de oxígeno y de </a:t>
            </a:r>
            <a:r>
              <a:rPr lang="es-ES" b="1" i="1" dirty="0">
                <a:latin typeface="Baskerville Old Face" pitchFamily="18" charset="0"/>
                <a:cs typeface="Arial" pitchFamily="34" charset="0"/>
              </a:rPr>
              <a:t>grasas</a:t>
            </a:r>
            <a:r>
              <a:rPr lang="es-ES" dirty="0" smtClean="0">
                <a:latin typeface="Baskerville Old Face" pitchFamily="18" charset="0"/>
                <a:cs typeface="Arial" pitchFamily="34" charset="0"/>
              </a:rPr>
              <a:t>  en la sangre, inactivación de materiales tóxicos o peligrosos, etc.). También son los elementos que definen la identidad de cada ser vivo, ya que son la base de la estructura del código genético (ADN) y de los sistemas de reconocimiento de organismos extraños en el sistema inmunitario.</a:t>
            </a:r>
            <a:endParaRPr lang="es-ES" dirty="0">
              <a:latin typeface="Baskerville Old Face" pitchFamily="18" charset="0"/>
              <a:cs typeface="Arial" pitchFamily="34" charset="0"/>
            </a:endParaRPr>
          </a:p>
        </p:txBody>
      </p:sp>
      <p:sp>
        <p:nvSpPr>
          <p:cNvPr id="10242" name="AutoShape 2" descr="pescado"/>
          <p:cNvSpPr>
            <a:spLocks noChangeAspect="1" noChangeArrowheads="1"/>
          </p:cNvSpPr>
          <p:nvPr/>
        </p:nvSpPr>
        <p:spPr bwMode="auto">
          <a:xfrm>
            <a:off x="141288" y="-395288"/>
            <a:ext cx="962025" cy="8382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0244" name="AutoShape 4" descr="pescado"/>
          <p:cNvSpPr>
            <a:spLocks noChangeAspect="1" noChangeArrowheads="1"/>
          </p:cNvSpPr>
          <p:nvPr/>
        </p:nvSpPr>
        <p:spPr bwMode="auto">
          <a:xfrm>
            <a:off x="141288" y="-395288"/>
            <a:ext cx="962025" cy="8382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proteina[1].jpg"/>
          <p:cNvPicPr>
            <a:picLocks noChangeAspect="1"/>
          </p:cNvPicPr>
          <p:nvPr/>
        </p:nvPicPr>
        <p:blipFill>
          <a:blip r:embed="rId2"/>
          <a:stretch>
            <a:fillRect/>
          </a:stretch>
        </p:blipFill>
        <p:spPr>
          <a:xfrm>
            <a:off x="0" y="0"/>
            <a:ext cx="9144000" cy="6858000"/>
          </a:xfrm>
          <a:prstGeom prst="rect">
            <a:avLst/>
          </a:prstGeom>
        </p:spPr>
      </p:pic>
      <p:sp>
        <p:nvSpPr>
          <p:cNvPr id="2" name="1 Título"/>
          <p:cNvSpPr>
            <a:spLocks noGrp="1"/>
          </p:cNvSpPr>
          <p:nvPr>
            <p:ph type="title"/>
          </p:nvPr>
        </p:nvSpPr>
        <p:spPr>
          <a:xfrm>
            <a:off x="457200" y="274638"/>
            <a:ext cx="4043362" cy="1143000"/>
          </a:xfrm>
        </p:spPr>
        <p:txBody>
          <a:bodyPr>
            <a:normAutofit fontScale="90000"/>
          </a:bodyPr>
          <a:lstStyle/>
          <a:p>
            <a:r>
              <a:rPr lang="es-ES" b="1" i="1" dirty="0">
                <a:latin typeface="Agency FB" pitchFamily="34" charset="0"/>
              </a:rPr>
              <a:t>ESTRUCTURA </a:t>
            </a:r>
            <a:r>
              <a:rPr lang="es-ES" b="1" dirty="0" smtClean="0">
                <a:latin typeface="Agency FB" pitchFamily="34" charset="0"/>
              </a:rPr>
              <a:t>DE LAS PROTEÍNAS </a:t>
            </a:r>
            <a:endParaRPr lang="es-ES" dirty="0">
              <a:latin typeface="Agency FB" pitchFamily="34" charset="0"/>
            </a:endParaRPr>
          </a:p>
        </p:txBody>
      </p:sp>
      <p:sp>
        <p:nvSpPr>
          <p:cNvPr id="3" name="2 Marcador de contenido"/>
          <p:cNvSpPr>
            <a:spLocks noGrp="1"/>
          </p:cNvSpPr>
          <p:nvPr>
            <p:ph sz="half" idx="1"/>
          </p:nvPr>
        </p:nvSpPr>
        <p:spPr/>
        <p:txBody>
          <a:bodyPr>
            <a:normAutofit fontScale="92500" lnSpcReduction="10000"/>
          </a:bodyPr>
          <a:lstStyle/>
          <a:p>
            <a:pPr>
              <a:buNone/>
            </a:pPr>
            <a:r>
              <a:rPr lang="es-ES" dirty="0" smtClean="0">
                <a:latin typeface="Baskerville Old Face" pitchFamily="18" charset="0"/>
              </a:rPr>
              <a:t>    La estructura primaria es la secuencia de aminoácidos de la proteína. Nos indica qué aminoácidos componen la cadena polipeptídica y el orden en que dichos aminoácidos se encuentran. La función de una proteína depende de su secuencia y de la forma que ésta adopte</a:t>
            </a:r>
            <a:r>
              <a:rPr lang="es-ES" dirty="0" smtClean="0">
                <a:latin typeface="Bernard MT Condensed" pitchFamily="18" charset="0"/>
              </a:rPr>
              <a:t>.   </a:t>
            </a:r>
          </a:p>
          <a:p>
            <a:endParaRPr lang="es-ES" dirty="0"/>
          </a:p>
        </p:txBody>
      </p:sp>
      <p:pic>
        <p:nvPicPr>
          <p:cNvPr id="6" name="5 Marcador de contenido" descr="peptido[1].gif"/>
          <p:cNvPicPr>
            <a:picLocks noGrp="1" noChangeAspect="1"/>
          </p:cNvPicPr>
          <p:nvPr>
            <p:ph sz="half" idx="2"/>
          </p:nvPr>
        </p:nvPicPr>
        <p:blipFill>
          <a:blip r:embed="rId3"/>
          <a:stretch>
            <a:fillRect/>
          </a:stretch>
        </p:blipFill>
        <p:spPr>
          <a:xfrm>
            <a:off x="4648200" y="1857364"/>
            <a:ext cx="4210080" cy="4143404"/>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proteina[1].jpg"/>
          <p:cNvPicPr>
            <a:picLocks noChangeAspect="1"/>
          </p:cNvPicPr>
          <p:nvPr/>
        </p:nvPicPr>
        <p:blipFill>
          <a:blip r:embed="rId2"/>
          <a:stretch>
            <a:fillRect/>
          </a:stretch>
        </p:blipFill>
        <p:spPr>
          <a:xfrm>
            <a:off x="0" y="0"/>
            <a:ext cx="9144000" cy="6858000"/>
          </a:xfrm>
          <a:prstGeom prst="rect">
            <a:avLst/>
          </a:prstGeom>
        </p:spPr>
      </p:pic>
      <p:sp>
        <p:nvSpPr>
          <p:cNvPr id="5" name="4 Título"/>
          <p:cNvSpPr>
            <a:spLocks noGrp="1"/>
          </p:cNvSpPr>
          <p:nvPr>
            <p:ph type="title"/>
          </p:nvPr>
        </p:nvSpPr>
        <p:spPr>
          <a:xfrm>
            <a:off x="428596" y="500042"/>
            <a:ext cx="3900486" cy="1143000"/>
          </a:xfrm>
        </p:spPr>
        <p:txBody>
          <a:bodyPr>
            <a:normAutofit fontScale="90000"/>
          </a:bodyPr>
          <a:lstStyle/>
          <a:p>
            <a:r>
              <a:rPr lang="es-ES" b="1" i="1" dirty="0">
                <a:solidFill>
                  <a:srgbClr val="00B0F0"/>
                </a:solidFill>
                <a:latin typeface="Agency FB" pitchFamily="34" charset="0"/>
              </a:rPr>
              <a:t>PROPIEDADES DE PROTEÍNAS </a:t>
            </a:r>
            <a:endParaRPr lang="es-ES" dirty="0">
              <a:solidFill>
                <a:srgbClr val="00B0F0"/>
              </a:solidFill>
              <a:latin typeface="Agency FB" pitchFamily="34" charset="0"/>
            </a:endParaRPr>
          </a:p>
        </p:txBody>
      </p:sp>
      <p:sp>
        <p:nvSpPr>
          <p:cNvPr id="6" name="5 Marcador de contenido"/>
          <p:cNvSpPr>
            <a:spLocks noGrp="1"/>
          </p:cNvSpPr>
          <p:nvPr>
            <p:ph idx="1"/>
          </p:nvPr>
        </p:nvSpPr>
        <p:spPr/>
        <p:txBody>
          <a:bodyPr>
            <a:normAutofit fontScale="77500" lnSpcReduction="20000"/>
          </a:bodyPr>
          <a:lstStyle/>
          <a:p>
            <a:pPr>
              <a:buNone/>
            </a:pPr>
            <a:r>
              <a:rPr lang="es-ES" b="1" dirty="0" smtClean="0"/>
              <a:t>     </a:t>
            </a:r>
            <a:r>
              <a:rPr lang="es-ES" b="1" dirty="0" smtClean="0">
                <a:latin typeface="Baskerville Old Face" pitchFamily="18" charset="0"/>
              </a:rPr>
              <a:t>Desnaturalización.</a:t>
            </a:r>
            <a:r>
              <a:rPr lang="es-ES" dirty="0" smtClean="0">
                <a:latin typeface="Baskerville Old Face" pitchFamily="18" charset="0"/>
              </a:rPr>
              <a:t> </a:t>
            </a:r>
            <a:br>
              <a:rPr lang="es-ES" dirty="0" smtClean="0">
                <a:latin typeface="Baskerville Old Face" pitchFamily="18" charset="0"/>
              </a:rPr>
            </a:br>
            <a:r>
              <a:rPr lang="es-ES" dirty="0" smtClean="0">
                <a:latin typeface="Baskerville Old Face" pitchFamily="18" charset="0"/>
              </a:rPr>
              <a:t>Consiste en la pérdida de la estructura terciaria, por romperse los puentes que forman dicha estructura. Todas las proteínas desnaturalizadas tienen la misma conformación, muy abierta y con una interacción máxima con el disolvente, por lo que una proteína soluble en agua cuando se desnaturaliza se hace insoluble en agua y precipita.</a:t>
            </a:r>
            <a:br>
              <a:rPr lang="es-ES" dirty="0" smtClean="0">
                <a:latin typeface="Baskerville Old Face" pitchFamily="18" charset="0"/>
              </a:rPr>
            </a:br>
            <a:r>
              <a:rPr lang="es-ES" dirty="0" smtClean="0">
                <a:latin typeface="Baskerville Old Face" pitchFamily="18" charset="0"/>
              </a:rPr>
              <a:t>La desnaturalización se puede producir por cambios de temperatura, ( huevo cocido o frito ), variaciones del pH. En algunos casos, si las condiciones se restablecen, una proteína desnaturalizada puede volver a su anterior plegamiento o conformación, proceso que se denomina renaturalización</a:t>
            </a:r>
            <a:endParaRPr lang="es-ES" dirty="0">
              <a:latin typeface="Baskerville Old Fac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proteina[1].jpg"/>
          <p:cNvPicPr>
            <a:picLocks noChangeAspect="1"/>
          </p:cNvPicPr>
          <p:nvPr/>
        </p:nvPicPr>
        <p:blipFill>
          <a:blip r:embed="rId2"/>
          <a:stretch>
            <a:fillRect/>
          </a:stretch>
        </p:blipFill>
        <p:spPr>
          <a:xfrm>
            <a:off x="500034" y="0"/>
            <a:ext cx="5300679" cy="6587252"/>
          </a:xfrm>
          <a:prstGeom prst="rect">
            <a:avLst/>
          </a:prstGeom>
        </p:spPr>
      </p:pic>
      <p:sp>
        <p:nvSpPr>
          <p:cNvPr id="2" name="1 Título"/>
          <p:cNvSpPr>
            <a:spLocks noGrp="1"/>
          </p:cNvSpPr>
          <p:nvPr>
            <p:ph type="title"/>
          </p:nvPr>
        </p:nvSpPr>
        <p:spPr>
          <a:xfrm>
            <a:off x="428596" y="785794"/>
            <a:ext cx="4757742" cy="1143000"/>
          </a:xfrm>
        </p:spPr>
        <p:txBody>
          <a:bodyPr>
            <a:normAutofit fontScale="90000"/>
          </a:bodyPr>
          <a:lstStyle/>
          <a:p>
            <a:r>
              <a:rPr lang="es-ES" b="1" dirty="0">
                <a:solidFill>
                  <a:srgbClr val="00B0F0"/>
                </a:solidFill>
                <a:latin typeface="Agency FB" pitchFamily="34" charset="0"/>
              </a:rPr>
              <a:t>funciones de las proteínas</a:t>
            </a:r>
            <a:endParaRPr lang="es-ES" dirty="0">
              <a:solidFill>
                <a:srgbClr val="00B0F0"/>
              </a:solidFill>
              <a:latin typeface="Agency FB" pitchFamily="34" charset="0"/>
            </a:endParaRPr>
          </a:p>
        </p:txBody>
      </p:sp>
      <p:sp>
        <p:nvSpPr>
          <p:cNvPr id="3" name="2 Marcador de contenido"/>
          <p:cNvSpPr>
            <a:spLocks noGrp="1"/>
          </p:cNvSpPr>
          <p:nvPr>
            <p:ph idx="1"/>
          </p:nvPr>
        </p:nvSpPr>
        <p:spPr>
          <a:xfrm>
            <a:off x="0" y="1643050"/>
            <a:ext cx="9144000" cy="5214950"/>
          </a:xfrm>
        </p:spPr>
        <p:txBody>
          <a:bodyPr>
            <a:normAutofit fontScale="77500" lnSpcReduction="20000"/>
          </a:bodyPr>
          <a:lstStyle/>
          <a:p>
            <a:pPr>
              <a:buNone/>
            </a:pPr>
            <a:r>
              <a:rPr lang="es-ES" dirty="0" smtClean="0">
                <a:latin typeface="Baskerville Old Face" pitchFamily="18" charset="0"/>
              </a:rPr>
              <a:t>      Plástica</a:t>
            </a:r>
            <a:r>
              <a:rPr lang="es-ES" dirty="0">
                <a:latin typeface="Baskerville Old Face" pitchFamily="18" charset="0"/>
              </a:rPr>
              <a:t>: Reparar el desgaste diario, producido en el recambio y la renovación celular y síntesis de nuevos tejidos en situaciones de crecimiento y desarrollo, ante heridas, fracturas o quemaduras por ejemplo.</a:t>
            </a:r>
            <a:br>
              <a:rPr lang="es-ES" dirty="0">
                <a:latin typeface="Baskerville Old Face" pitchFamily="18" charset="0"/>
              </a:rPr>
            </a:br>
            <a:r>
              <a:rPr lang="es-ES" dirty="0">
                <a:latin typeface="Baskerville Old Face" pitchFamily="18" charset="0"/>
              </a:rPr>
              <a:t>Reguladora: Forman parte de numerosas </a:t>
            </a:r>
            <a:r>
              <a:rPr lang="es-ES" dirty="0" smtClean="0">
                <a:latin typeface="Baskerville Old Face" pitchFamily="18" charset="0"/>
              </a:rPr>
              <a:t>enzimas, </a:t>
            </a:r>
            <a:r>
              <a:rPr lang="es-ES" dirty="0">
                <a:latin typeface="Baskerville Old Face" pitchFamily="18" charset="0"/>
              </a:rPr>
              <a:t>hormonas, </a:t>
            </a:r>
            <a:r>
              <a:rPr lang="es-ES" dirty="0" smtClean="0">
                <a:latin typeface="Baskerville Old Face" pitchFamily="18" charset="0"/>
              </a:rPr>
              <a:t>anticuerpos </a:t>
            </a:r>
            <a:r>
              <a:rPr lang="es-ES" dirty="0">
                <a:latin typeface="Baskerville Old Face" pitchFamily="18" charset="0"/>
              </a:rPr>
              <a:t>o inmunoglobulinas, que llevan a cabo todas las reacciones químicas que se desarrollan en el organismo.</a:t>
            </a:r>
            <a:br>
              <a:rPr lang="es-ES" dirty="0">
                <a:latin typeface="Baskerville Old Face" pitchFamily="18" charset="0"/>
              </a:rPr>
            </a:br>
            <a:r>
              <a:rPr lang="es-ES" dirty="0">
                <a:latin typeface="Baskerville Old Face" pitchFamily="18" charset="0"/>
              </a:rPr>
              <a:t>Energética: En ausencia o insuficiencia en la ingesta de carbohidratos, o cuando se realiza un consumo de proteínas que supera las necesidades, proporcionan 4 Kcal/g, siendo este el fenómeno más costoso para el organismo, además de implicar una sobrecarga de trabajo para algunos órganos y sistemas.</a:t>
            </a:r>
            <a:br>
              <a:rPr lang="es-ES" dirty="0">
                <a:latin typeface="Baskerville Old Face" pitchFamily="18" charset="0"/>
              </a:rPr>
            </a:br>
            <a:r>
              <a:rPr lang="es-ES" dirty="0">
                <a:latin typeface="Baskerville Old Face" pitchFamily="18" charset="0"/>
              </a:rPr>
              <a:t>Transporte: Contribuyen al mantenimiento del equilibrio de los líquidos corporales y transportan algunas sustancias, por ejemplo el hierro o el oxígeno.</a:t>
            </a:r>
          </a:p>
          <a:p>
            <a:endParaRPr lang="es-ES" dirty="0">
              <a:latin typeface="Baskerville Old Fac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proteina[1].jpg"/>
          <p:cNvPicPr>
            <a:picLocks noChangeAspect="1"/>
          </p:cNvPicPr>
          <p:nvPr/>
        </p:nvPicPr>
        <p:blipFill>
          <a:blip r:embed="rId2"/>
          <a:stretch>
            <a:fillRect/>
          </a:stretch>
        </p:blipFill>
        <p:spPr>
          <a:xfrm>
            <a:off x="0" y="0"/>
            <a:ext cx="9144000" cy="6858000"/>
          </a:xfrm>
          <a:prstGeom prst="rect">
            <a:avLst/>
          </a:prstGeom>
        </p:spPr>
      </p:pic>
      <p:sp>
        <p:nvSpPr>
          <p:cNvPr id="2" name="1 Título"/>
          <p:cNvSpPr>
            <a:spLocks noGrp="1"/>
          </p:cNvSpPr>
          <p:nvPr>
            <p:ph type="title"/>
          </p:nvPr>
        </p:nvSpPr>
        <p:spPr/>
        <p:txBody>
          <a:bodyPr>
            <a:normAutofit/>
          </a:bodyPr>
          <a:lstStyle/>
          <a:p>
            <a:r>
              <a:rPr lang="es-ES" b="1" dirty="0">
                <a:solidFill>
                  <a:srgbClr val="00B0F0"/>
                </a:solidFill>
                <a:latin typeface="Agency FB" pitchFamily="34" charset="0"/>
              </a:rPr>
              <a:t>Cómo utilizamos las proteínas</a:t>
            </a:r>
            <a:endParaRPr lang="es-ES" dirty="0">
              <a:solidFill>
                <a:srgbClr val="00B0F0"/>
              </a:solidFill>
              <a:latin typeface="Agency FB" pitchFamily="34" charset="0"/>
            </a:endParaRPr>
          </a:p>
        </p:txBody>
      </p:sp>
      <p:sp>
        <p:nvSpPr>
          <p:cNvPr id="3" name="2 Marcador de contenido"/>
          <p:cNvSpPr>
            <a:spLocks noGrp="1"/>
          </p:cNvSpPr>
          <p:nvPr>
            <p:ph sz="half" idx="1"/>
          </p:nvPr>
        </p:nvSpPr>
        <p:spPr/>
        <p:txBody>
          <a:bodyPr>
            <a:normAutofit fontScale="92500"/>
          </a:bodyPr>
          <a:lstStyle/>
          <a:p>
            <a:pPr>
              <a:buNone/>
            </a:pPr>
            <a:r>
              <a:rPr lang="es-ES" dirty="0" smtClean="0">
                <a:latin typeface="Baskerville Old Face" pitchFamily="18" charset="0"/>
              </a:rPr>
              <a:t>    Las proteínas que </a:t>
            </a:r>
            <a:r>
              <a:rPr lang="es-ES" dirty="0">
                <a:latin typeface="Baskerville Old Face" pitchFamily="18" charset="0"/>
              </a:rPr>
              <a:t>tomamos a través de los alimentos no son útiles como tales. Por medio de la digestión, absorción y metabolización han de descomponerse en aminoácidos libres, y con éstos, se forman las </a:t>
            </a:r>
            <a:r>
              <a:rPr lang="es-ES" dirty="0" smtClean="0">
                <a:latin typeface="Baskerville Old Face" pitchFamily="18" charset="0"/>
              </a:rPr>
              <a:t>proteínas propias </a:t>
            </a:r>
            <a:r>
              <a:rPr lang="es-ES" dirty="0">
                <a:latin typeface="Baskerville Old Face" pitchFamily="18" charset="0"/>
              </a:rPr>
              <a:t>de cada organismo. </a:t>
            </a:r>
          </a:p>
        </p:txBody>
      </p:sp>
      <p:pic>
        <p:nvPicPr>
          <p:cNvPr id="5" name="4 Marcador de contenido" descr="proteinas_1_mini[1].gif"/>
          <p:cNvPicPr>
            <a:picLocks noGrp="1" noChangeAspect="1"/>
          </p:cNvPicPr>
          <p:nvPr>
            <p:ph sz="half" idx="2"/>
          </p:nvPr>
        </p:nvPicPr>
        <p:blipFill>
          <a:blip r:embed="rId3"/>
          <a:stretch>
            <a:fillRect/>
          </a:stretch>
        </p:blipFill>
        <p:spPr>
          <a:xfrm>
            <a:off x="4786314" y="1571612"/>
            <a:ext cx="2571767" cy="2943784"/>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proteina[1].jpg"/>
          <p:cNvPicPr>
            <a:picLocks noChangeAspect="1"/>
          </p:cNvPicPr>
          <p:nvPr/>
        </p:nvPicPr>
        <p:blipFill>
          <a:blip r:embed="rId2"/>
          <a:stretch>
            <a:fillRect/>
          </a:stretch>
        </p:blipFill>
        <p:spPr>
          <a:xfrm>
            <a:off x="0" y="0"/>
            <a:ext cx="9144000" cy="6858000"/>
          </a:xfrm>
          <a:prstGeom prst="rect">
            <a:avLst/>
          </a:prstGeom>
        </p:spPr>
      </p:pic>
      <p:sp>
        <p:nvSpPr>
          <p:cNvPr id="2" name="1 Título"/>
          <p:cNvSpPr>
            <a:spLocks noGrp="1"/>
          </p:cNvSpPr>
          <p:nvPr>
            <p:ph type="title"/>
          </p:nvPr>
        </p:nvSpPr>
        <p:spPr>
          <a:xfrm>
            <a:off x="642910" y="500042"/>
            <a:ext cx="4686304" cy="1143000"/>
          </a:xfrm>
        </p:spPr>
        <p:txBody>
          <a:bodyPr>
            <a:normAutofit fontScale="90000"/>
          </a:bodyPr>
          <a:lstStyle/>
          <a:p>
            <a:r>
              <a:rPr lang="es-ES" b="1" dirty="0" smtClean="0">
                <a:solidFill>
                  <a:srgbClr val="00B0F0"/>
                </a:solidFill>
                <a:latin typeface="Agency FB" pitchFamily="34" charset="0"/>
              </a:rPr>
              <a:t> Plegamiento de proteínas</a:t>
            </a:r>
            <a:r>
              <a:rPr lang="es-ES" b="1" dirty="0" smtClean="0">
                <a:solidFill>
                  <a:srgbClr val="00B0F0"/>
                </a:solidFill>
              </a:rPr>
              <a:t/>
            </a:r>
            <a:br>
              <a:rPr lang="es-ES" b="1" dirty="0" smtClean="0">
                <a:solidFill>
                  <a:srgbClr val="00B0F0"/>
                </a:solidFill>
              </a:rPr>
            </a:br>
            <a:endParaRPr lang="es-ES" dirty="0">
              <a:solidFill>
                <a:srgbClr val="00B0F0"/>
              </a:solidFill>
            </a:endParaRPr>
          </a:p>
        </p:txBody>
      </p:sp>
      <p:sp>
        <p:nvSpPr>
          <p:cNvPr id="3" name="2 Marcador de contenido"/>
          <p:cNvSpPr>
            <a:spLocks noGrp="1"/>
          </p:cNvSpPr>
          <p:nvPr>
            <p:ph idx="1"/>
          </p:nvPr>
        </p:nvSpPr>
        <p:spPr>
          <a:xfrm>
            <a:off x="357158" y="1214422"/>
            <a:ext cx="8229600" cy="4525963"/>
          </a:xfrm>
        </p:spPr>
        <p:txBody>
          <a:bodyPr>
            <a:normAutofit/>
          </a:bodyPr>
          <a:lstStyle/>
          <a:p>
            <a:pPr>
              <a:buNone/>
            </a:pPr>
            <a:r>
              <a:rPr lang="es-ES" dirty="0" smtClean="0">
                <a:latin typeface="Baskerville Old Face" pitchFamily="18" charset="0"/>
              </a:rPr>
              <a:t>    El plegamiento de proteínas es el proceso por el que una proteínas alcanza su estructura tridimensional. La función biológica de una proteína depende de su correcto plegamiento. Si una proteína no se pliega correctamente será no funcional y, por lo tanto, no será capaz de cumplir su función biológica.</a:t>
            </a:r>
            <a:endParaRPr lang="es-ES" dirty="0">
              <a:latin typeface="Baskerville Old Face" pitchFamily="18"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330</Words>
  <Application>Microsoft Office PowerPoint</Application>
  <PresentationFormat>Presentación en pantalla (4:3)</PresentationFormat>
  <Paragraphs>13</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proteína</vt:lpstr>
      <vt:lpstr>PROTEÍNAS </vt:lpstr>
      <vt:lpstr>ESTRUCTURA DE LAS PROTEÍNAS </vt:lpstr>
      <vt:lpstr>PROPIEDADES DE PROTEÍNAS </vt:lpstr>
      <vt:lpstr>funciones de las proteínas</vt:lpstr>
      <vt:lpstr>Cómo utilizamos las proteínas</vt:lpstr>
      <vt:lpstr> Plegamiento de proteínas </vt:lpstr>
    </vt:vector>
  </TitlesOfParts>
  <Company>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BIG Mouse</dc:creator>
  <cp:lastModifiedBy>BIG Mouse</cp:lastModifiedBy>
  <cp:revision>5</cp:revision>
  <dcterms:created xsi:type="dcterms:W3CDTF">2009-10-09T19:15:43Z</dcterms:created>
  <dcterms:modified xsi:type="dcterms:W3CDTF">2009-10-09T20:00:22Z</dcterms:modified>
</cp:coreProperties>
</file>