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61" r:id="rId6"/>
    <p:sldId id="262" r:id="rId7"/>
    <p:sldId id="260" r:id="rId8"/>
    <p:sldId id="259" r:id="rId9"/>
    <p:sldId id="256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FD066-BDE5-4756-ACF5-8D26CF44F92B}" type="datetimeFigureOut">
              <a:rPr lang="es-CO" smtClean="0"/>
              <a:pPr/>
              <a:t>07/10/2009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C116D-55C0-4AEA-9390-3B400802719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71472" y="428604"/>
            <a:ext cx="24465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LIPIDOS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4282" y="1571612"/>
            <a:ext cx="77153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latin typeface="Constantia" pitchFamily="18" charset="0"/>
              </a:rPr>
              <a:t>Son sustancias orgánicas de diversas naturaleza que tienen en común ser insolubles en aguay solubles en disolventes orgánicos, como el benceno. Son compuestos ternarios carbono, hidrogeno y oxigeno, a los que frecuentemente se unen elementos como fosforo, azufre y nitrógeno. Son éteres naturales de ácidos grasos con alcoholes o con sustancias capaces de darlos.</a:t>
            </a:r>
          </a:p>
          <a:p>
            <a:r>
              <a:rPr lang="es-CO" sz="2000" b="1" dirty="0" smtClean="0">
                <a:latin typeface="Constantia" pitchFamily="18" charset="0"/>
              </a:rPr>
              <a:t>En los seres vivos desempeñan principalmente cuatro funciones: componentes estructurales de las membranas celulares; deposito de reserva de combustible metabólico; una forma de transporte del mismo; y, algunos de ellos, protectores de las paredes celulares de bacterias, de las hojas de las plantas y la piel de los vertebrados.</a:t>
            </a:r>
            <a:endParaRPr lang="es-CO" sz="2000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0034" y="1571612"/>
            <a:ext cx="80724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1° </a:t>
            </a:r>
            <a:r>
              <a:rPr lang="es-CO" sz="2800" dirty="0"/>
              <a:t>Protección y aislamiento</a:t>
            </a:r>
          </a:p>
          <a:p>
            <a:r>
              <a:rPr lang="es-CO" sz="2800" dirty="0" smtClean="0"/>
              <a:t>2° </a:t>
            </a:r>
            <a:r>
              <a:rPr lang="es-CO" sz="2800" dirty="0"/>
              <a:t>Fuente de energía alterna</a:t>
            </a:r>
          </a:p>
          <a:p>
            <a:r>
              <a:rPr lang="es-CO" sz="2800" dirty="0" smtClean="0"/>
              <a:t>3° </a:t>
            </a:r>
            <a:r>
              <a:rPr lang="es-CO" sz="2800" dirty="0"/>
              <a:t>Componentes de membrana celular</a:t>
            </a:r>
          </a:p>
          <a:p>
            <a:r>
              <a:rPr lang="es-CO" sz="2800" dirty="0" smtClean="0"/>
              <a:t>4° </a:t>
            </a:r>
            <a:r>
              <a:rPr lang="es-CO" sz="2800" dirty="0"/>
              <a:t>Los ácidos grasos más abundantes son los de 12 </a:t>
            </a:r>
            <a:r>
              <a:rPr lang="es-CO" sz="2800" dirty="0" smtClean="0"/>
              <a:t>y 24 carbonos</a:t>
            </a:r>
            <a:r>
              <a:rPr lang="es-CO" sz="2800" dirty="0"/>
              <a:t>.</a:t>
            </a:r>
          </a:p>
          <a:p>
            <a:endParaRPr lang="es-CO" sz="2800" dirty="0" smtClean="0"/>
          </a:p>
          <a:p>
            <a:r>
              <a:rPr lang="es-CO" sz="2800" dirty="0" smtClean="0"/>
              <a:t>Formula </a:t>
            </a:r>
            <a:r>
              <a:rPr lang="es-CO" sz="2800" dirty="0"/>
              <a:t>general:</a:t>
            </a:r>
          </a:p>
          <a:p>
            <a:endParaRPr lang="es-CO" sz="2800" dirty="0" smtClean="0"/>
          </a:p>
          <a:p>
            <a:r>
              <a:rPr lang="es-CO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Glicerol </a:t>
            </a:r>
            <a:r>
              <a:rPr lang="es-CO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 grupo carboxilo + cadena larga de carbonos</a:t>
            </a:r>
          </a:p>
          <a:p>
            <a:r>
              <a:rPr lang="es-CO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(ácidos grasos)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5720" y="285728"/>
            <a:ext cx="665977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FUNCIONES DE LOS LIPIDOS</a:t>
            </a:r>
            <a:endParaRPr lang="es-ES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785794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1° </a:t>
            </a:r>
            <a:r>
              <a:rPr lang="es-CO" sz="2400" dirty="0"/>
              <a:t>Están formados </a:t>
            </a:r>
            <a:r>
              <a:rPr lang="es-CO" sz="2400" dirty="0" smtClean="0"/>
              <a:t>por secuencias </a:t>
            </a:r>
            <a:r>
              <a:rPr lang="es-CO" sz="2400" dirty="0"/>
              <a:t>largas </a:t>
            </a:r>
            <a:r>
              <a:rPr lang="es-CO" sz="2400" dirty="0" smtClean="0"/>
              <a:t>de carbonos </a:t>
            </a:r>
            <a:r>
              <a:rPr lang="es-CO" sz="2400" dirty="0"/>
              <a:t>unidos por </a:t>
            </a:r>
            <a:r>
              <a:rPr lang="es-CO" sz="2400" dirty="0" smtClean="0"/>
              <a:t>enlaces sencillos</a:t>
            </a:r>
            <a:r>
              <a:rPr lang="es-CO" sz="2400" dirty="0"/>
              <a:t>.</a:t>
            </a:r>
          </a:p>
          <a:p>
            <a:r>
              <a:rPr lang="es-CO" sz="2400" dirty="0" smtClean="0"/>
              <a:t>2° </a:t>
            </a:r>
            <a:r>
              <a:rPr lang="es-CO" sz="2400" dirty="0"/>
              <a:t>Son fuertes por </a:t>
            </a:r>
            <a:r>
              <a:rPr lang="es-CO" sz="2400" dirty="0" smtClean="0"/>
              <a:t>sus secuencias </a:t>
            </a:r>
            <a:r>
              <a:rPr lang="es-CO" sz="2400" dirty="0"/>
              <a:t>y enlaces.</a:t>
            </a:r>
          </a:p>
          <a:p>
            <a:r>
              <a:rPr lang="es-CO" sz="2400" dirty="0" smtClean="0"/>
              <a:t>3° </a:t>
            </a:r>
            <a:r>
              <a:rPr lang="es-CO" sz="2400" dirty="0"/>
              <a:t>Son saturados porque </a:t>
            </a:r>
            <a:r>
              <a:rPr lang="es-CO" sz="2400" dirty="0" smtClean="0"/>
              <a:t>solo tienen </a:t>
            </a:r>
            <a:r>
              <a:rPr lang="es-CO" sz="2400" dirty="0"/>
              <a:t>enlaces sencillos </a:t>
            </a:r>
            <a:r>
              <a:rPr lang="es-CO" sz="2400" dirty="0" smtClean="0"/>
              <a:t>cuya representación </a:t>
            </a:r>
            <a:r>
              <a:rPr lang="es-CO" sz="2400" dirty="0"/>
              <a:t>es lineal.</a:t>
            </a:r>
          </a:p>
          <a:p>
            <a:r>
              <a:rPr lang="es-CO" sz="2400" dirty="0" smtClean="0"/>
              <a:t>4° </a:t>
            </a:r>
            <a:r>
              <a:rPr lang="es-CO" sz="2400" dirty="0"/>
              <a:t>Tienen estabilidad </a:t>
            </a:r>
            <a:r>
              <a:rPr lang="es-CO" sz="2400" dirty="0" smtClean="0"/>
              <a:t>y resistencia porque todos los carbonos están saturados de Hidrógeno.</a:t>
            </a:r>
          </a:p>
          <a:p>
            <a:r>
              <a:rPr lang="es-CO" sz="2400" dirty="0" smtClean="0"/>
              <a:t>5° Los más conocidos y abundantes son:</a:t>
            </a:r>
          </a:p>
          <a:p>
            <a:r>
              <a:rPr lang="es-CO" sz="2400" dirty="0" smtClean="0"/>
              <a:t> ácido </a:t>
            </a:r>
            <a:r>
              <a:rPr lang="es-CO" sz="2400" dirty="0"/>
              <a:t>Cóprico</a:t>
            </a:r>
          </a:p>
          <a:p>
            <a:r>
              <a:rPr lang="es-CO" sz="2400" dirty="0" smtClean="0"/>
              <a:t> ácido </a:t>
            </a:r>
            <a:r>
              <a:rPr lang="es-CO" sz="2400" dirty="0"/>
              <a:t>Mirístico</a:t>
            </a:r>
          </a:p>
          <a:p>
            <a:r>
              <a:rPr lang="es-CO" sz="2400" dirty="0" smtClean="0"/>
              <a:t> ácido </a:t>
            </a:r>
            <a:r>
              <a:rPr lang="es-CO" sz="2400" dirty="0"/>
              <a:t>Palmítico</a:t>
            </a:r>
          </a:p>
          <a:p>
            <a:r>
              <a:rPr lang="es-CO" sz="2400" dirty="0" smtClean="0"/>
              <a:t> ácido </a:t>
            </a:r>
            <a:r>
              <a:rPr lang="es-CO" sz="2400" dirty="0"/>
              <a:t>Esteárico</a:t>
            </a:r>
          </a:p>
          <a:p>
            <a:r>
              <a:rPr lang="es-CO" sz="2400" dirty="0" smtClean="0"/>
              <a:t> ácido </a:t>
            </a:r>
            <a:r>
              <a:rPr lang="es-CO" sz="2400" dirty="0"/>
              <a:t>Araquídico</a:t>
            </a:r>
          </a:p>
          <a:p>
            <a:r>
              <a:rPr lang="es-CO" sz="2400" dirty="0" smtClean="0"/>
              <a:t> ácido </a:t>
            </a:r>
            <a:r>
              <a:rPr lang="es-CO" sz="2400" dirty="0"/>
              <a:t>Lignogérico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71472" y="214290"/>
            <a:ext cx="52379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3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LIPIDOS SIMPLES SATURADOS</a:t>
            </a:r>
            <a:endParaRPr lang="es-CO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29058" y="5143512"/>
            <a:ext cx="39194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CH3-(CH2)22-COOH</a:t>
            </a:r>
            <a:endParaRPr lang="es-E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57158" y="2214554"/>
            <a:ext cx="81439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/>
              <a:t>Es la unión de los lípidos a proteínas y son las causantes de que los</a:t>
            </a:r>
          </a:p>
          <a:p>
            <a:r>
              <a:rPr lang="es-CO" sz="2800" dirty="0"/>
              <a:t>lípidos puedan circular vía sanguínea.</a:t>
            </a:r>
          </a:p>
          <a:p>
            <a:r>
              <a:rPr lang="es-CO" sz="2800" dirty="0"/>
              <a:t>Estos se pueden dividir en grupos dependiendo de:</a:t>
            </a:r>
          </a:p>
          <a:p>
            <a:r>
              <a:rPr lang="es-CO" sz="2800" dirty="0" smtClean="0"/>
              <a:t>1° </a:t>
            </a:r>
            <a:r>
              <a:rPr lang="es-CO" sz="2800" dirty="0"/>
              <a:t>Composición</a:t>
            </a:r>
          </a:p>
          <a:p>
            <a:r>
              <a:rPr lang="es-CO" sz="2800" dirty="0" smtClean="0"/>
              <a:t>2° </a:t>
            </a:r>
            <a:r>
              <a:rPr lang="es-CO" sz="2800" dirty="0"/>
              <a:t>Densidad</a:t>
            </a:r>
          </a:p>
          <a:p>
            <a:r>
              <a:rPr lang="es-CO" sz="2800" dirty="0" smtClean="0"/>
              <a:t>3° </a:t>
            </a:r>
            <a:r>
              <a:rPr lang="es-CO" sz="2800" dirty="0"/>
              <a:t>Velocidad de </a:t>
            </a:r>
            <a:r>
              <a:rPr lang="es-CO" sz="2800" dirty="0" smtClean="0"/>
              <a:t>Sedimentación</a:t>
            </a:r>
          </a:p>
          <a:p>
            <a:r>
              <a:rPr lang="es-CO" sz="2800" dirty="0" smtClean="0"/>
              <a:t>4° </a:t>
            </a:r>
            <a:r>
              <a:rPr lang="es-CO" sz="2800" dirty="0"/>
              <a:t>Movilidad</a:t>
            </a:r>
          </a:p>
          <a:p>
            <a:r>
              <a:rPr lang="es-CO" sz="2800" dirty="0" smtClean="0"/>
              <a:t>5° </a:t>
            </a:r>
            <a:r>
              <a:rPr lang="es-CO" sz="2800" dirty="0"/>
              <a:t>Electroforética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71538" y="928670"/>
            <a:ext cx="6064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LIPIDOS COMPLEJOS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643050"/>
            <a:ext cx="84296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1° </a:t>
            </a:r>
            <a:r>
              <a:rPr lang="es-CO" sz="2800" dirty="0"/>
              <a:t>Se caracterizan porque en su molécula hay algunos otros </a:t>
            </a:r>
            <a:r>
              <a:rPr lang="es-CO" sz="2800" dirty="0" smtClean="0"/>
              <a:t>grupos funcionales </a:t>
            </a:r>
            <a:r>
              <a:rPr lang="es-CO" sz="2800" dirty="0"/>
              <a:t>unidos a ellos.</a:t>
            </a:r>
          </a:p>
          <a:p>
            <a:endParaRPr lang="es-CO" sz="2800" dirty="0" smtClean="0"/>
          </a:p>
          <a:p>
            <a:r>
              <a:rPr lang="es-CO" sz="2800" dirty="0" smtClean="0"/>
              <a:t>2° </a:t>
            </a:r>
            <a:r>
              <a:rPr lang="es-CO" sz="2800" dirty="0"/>
              <a:t>Se dividen en Fosfolípidos, Esfingolípidos, Glucolípidos </a:t>
            </a:r>
            <a:r>
              <a:rPr lang="es-CO" sz="2800" dirty="0" smtClean="0"/>
              <a:t>y Lipoproteínas</a:t>
            </a:r>
            <a:r>
              <a:rPr lang="es-CO" sz="2800" dirty="0"/>
              <a:t>.</a:t>
            </a:r>
          </a:p>
          <a:p>
            <a:endParaRPr lang="es-CO" sz="2800" dirty="0" smtClean="0"/>
          </a:p>
          <a:p>
            <a:r>
              <a:rPr lang="es-CO" sz="2800" dirty="0" smtClean="0"/>
              <a:t>3° </a:t>
            </a:r>
            <a:r>
              <a:rPr lang="es-CO" sz="2800" dirty="0"/>
              <a:t>Todos los lípidos compuestos tienen en su molécula dos </a:t>
            </a:r>
            <a:r>
              <a:rPr lang="es-CO" sz="2800" dirty="0" smtClean="0"/>
              <a:t>partes: una </a:t>
            </a:r>
            <a:r>
              <a:rPr lang="es-CO" sz="2800" dirty="0"/>
              <a:t>polar o </a:t>
            </a:r>
            <a:r>
              <a:rPr lang="es-CO" sz="2800" dirty="0" smtClean="0"/>
              <a:t>hidrofílica </a:t>
            </a:r>
            <a:r>
              <a:rPr lang="es-CO" sz="2800" dirty="0"/>
              <a:t>y una parte a polar o hidrófoba</a:t>
            </a:r>
          </a:p>
          <a:p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357158" y="357166"/>
            <a:ext cx="75967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CARACTERISTICAS DE LOS LIPIDO </a:t>
            </a:r>
          </a:p>
          <a:p>
            <a:pPr algn="ctr"/>
            <a:r>
              <a:rPr lang="es-ES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COMPLEJOS</a:t>
            </a:r>
            <a:endParaRPr lang="es-ES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2285992"/>
            <a:ext cx="79296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1° Se caracterizan por tener en su molécula una molécula de ácido fosfato, llamada fosfodiester.</a:t>
            </a:r>
          </a:p>
          <a:p>
            <a:endParaRPr lang="es-CO" sz="2400" dirty="0" smtClean="0"/>
          </a:p>
          <a:p>
            <a:r>
              <a:rPr lang="es-CO" sz="2400" dirty="0" smtClean="0"/>
              <a:t>2° Cuando por alguna razón se une a este grupo fosfatidico una glicerina, se forma un glicerofosfolípido o glicerolípido y si al grupo fosfatídico se le une una esfingocina se forma un</a:t>
            </a:r>
          </a:p>
          <a:p>
            <a:r>
              <a:rPr lang="es-CO" sz="2400" dirty="0" smtClean="0"/>
              <a:t>esfingolípido o esfingofosfolípido.</a:t>
            </a:r>
          </a:p>
          <a:p>
            <a:endParaRPr lang="es-CO" sz="2400" dirty="0" smtClean="0"/>
          </a:p>
          <a:p>
            <a:r>
              <a:rPr lang="es-CO" sz="2400" dirty="0" smtClean="0"/>
              <a:t>3° Juntos un glicerolípido y un esfingolípido forman la membrana celular.</a:t>
            </a:r>
            <a:endParaRPr lang="es-CO" sz="2400" dirty="0"/>
          </a:p>
        </p:txBody>
      </p:sp>
      <p:sp>
        <p:nvSpPr>
          <p:cNvPr id="3" name="2 Rectángulo"/>
          <p:cNvSpPr/>
          <p:nvPr/>
        </p:nvSpPr>
        <p:spPr>
          <a:xfrm>
            <a:off x="428596" y="1000108"/>
            <a:ext cx="43343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FOSFOLIPIDOS</a:t>
            </a:r>
            <a:endParaRPr lang="es-CO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1225689"/>
            <a:ext cx="89297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1° </a:t>
            </a:r>
            <a:r>
              <a:rPr lang="es-CO" sz="2400" dirty="0"/>
              <a:t>Cubre los </a:t>
            </a:r>
            <a:r>
              <a:rPr lang="es-CO" sz="2400" dirty="0" smtClean="0"/>
              <a:t>axones </a:t>
            </a:r>
            <a:r>
              <a:rPr lang="es-CO" sz="2400" dirty="0"/>
              <a:t>del sistema nervioso central</a:t>
            </a:r>
          </a:p>
          <a:p>
            <a:endParaRPr lang="es-CO" sz="2400" dirty="0"/>
          </a:p>
          <a:p>
            <a:r>
              <a:rPr lang="es-CO" sz="2400" dirty="0" smtClean="0"/>
              <a:t>2° </a:t>
            </a:r>
            <a:r>
              <a:rPr lang="es-CO" sz="2400" dirty="0"/>
              <a:t>Fosfotidil-Colina : se encarga de evitar que las paredes internas</a:t>
            </a:r>
          </a:p>
          <a:p>
            <a:r>
              <a:rPr lang="es-CO" sz="2400" dirty="0"/>
              <a:t>de los </a:t>
            </a:r>
            <a:r>
              <a:rPr lang="es-CO" sz="2400" dirty="0" smtClean="0"/>
              <a:t>alvéesolos </a:t>
            </a:r>
            <a:r>
              <a:rPr lang="es-CO" sz="2400" dirty="0"/>
              <a:t>pulmonares se colapsen.</a:t>
            </a:r>
          </a:p>
          <a:p>
            <a:endParaRPr lang="es-CO" sz="2400" dirty="0" smtClean="0"/>
          </a:p>
          <a:p>
            <a:r>
              <a:rPr lang="es-CO" sz="2400" dirty="0" smtClean="0"/>
              <a:t>3° </a:t>
            </a:r>
            <a:r>
              <a:rPr lang="es-CO" sz="2400" dirty="0"/>
              <a:t>Fosfotidil-Serina: componente de la membrana celular y se une </a:t>
            </a:r>
            <a:r>
              <a:rPr lang="es-CO" sz="2400" dirty="0" smtClean="0"/>
              <a:t>a la </a:t>
            </a:r>
            <a:r>
              <a:rPr lang="es-CO" sz="2400" dirty="0"/>
              <a:t>mielina que rodea a los </a:t>
            </a:r>
            <a:r>
              <a:rPr lang="es-CO" sz="2400" dirty="0" smtClean="0"/>
              <a:t>axones </a:t>
            </a:r>
            <a:r>
              <a:rPr lang="es-CO" sz="2400" dirty="0"/>
              <a:t>del sistema nervioso central.</a:t>
            </a:r>
          </a:p>
          <a:p>
            <a:endParaRPr lang="es-CO" sz="2400" dirty="0" smtClean="0"/>
          </a:p>
          <a:p>
            <a:r>
              <a:rPr lang="es-CO" sz="2400" dirty="0" smtClean="0"/>
              <a:t>4° </a:t>
            </a:r>
            <a:r>
              <a:rPr lang="es-CO" sz="2400" dirty="0"/>
              <a:t>Fosfotidil-Etalonamida: es el más abundante para envolver los</a:t>
            </a:r>
          </a:p>
          <a:p>
            <a:r>
              <a:rPr lang="es-CO" sz="2400" dirty="0" smtClean="0"/>
              <a:t>axones </a:t>
            </a:r>
            <a:r>
              <a:rPr lang="es-CO" sz="2400" dirty="0"/>
              <a:t>de la neurona.</a:t>
            </a:r>
          </a:p>
          <a:p>
            <a:endParaRPr lang="pt-BR" sz="2400" dirty="0" smtClean="0"/>
          </a:p>
          <a:p>
            <a:r>
              <a:rPr lang="pt-BR" sz="2400" dirty="0" smtClean="0"/>
              <a:t>5°  Esfingolipídios=ácido </a:t>
            </a:r>
            <a:r>
              <a:rPr lang="pt-BR" sz="2400" dirty="0"/>
              <a:t>lignogerico + esfingosina + grupo fosfatidico</a:t>
            </a:r>
          </a:p>
          <a:p>
            <a:r>
              <a:rPr lang="es-CO" sz="2400" dirty="0"/>
              <a:t>+ gliceral + R</a:t>
            </a:r>
            <a:r>
              <a:rPr lang="es-CO" sz="2400" dirty="0" smtClean="0"/>
              <a:t>.</a:t>
            </a:r>
          </a:p>
          <a:p>
            <a:endParaRPr lang="es-CO" sz="2400" dirty="0"/>
          </a:p>
          <a:p>
            <a:endParaRPr lang="es-CO" sz="2400" dirty="0"/>
          </a:p>
        </p:txBody>
      </p:sp>
      <p:sp>
        <p:nvSpPr>
          <p:cNvPr id="5" name="4 Rectángulo"/>
          <p:cNvSpPr/>
          <p:nvPr/>
        </p:nvSpPr>
        <p:spPr>
          <a:xfrm>
            <a:off x="214282" y="214290"/>
            <a:ext cx="49725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ESFINGOLIPIDOS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1857364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1° </a:t>
            </a:r>
            <a:r>
              <a:rPr lang="es-CO" sz="2400" dirty="0"/>
              <a:t>Se caracterizan por tener en su molécula un </a:t>
            </a:r>
            <a:r>
              <a:rPr lang="es-CO" sz="2400" dirty="0" smtClean="0"/>
              <a:t>glúcido </a:t>
            </a:r>
            <a:r>
              <a:rPr lang="es-CO" sz="2400" dirty="0"/>
              <a:t>en forma </a:t>
            </a:r>
            <a:r>
              <a:rPr lang="es-CO" sz="2400" dirty="0" smtClean="0"/>
              <a:t>de monosacáridos </a:t>
            </a:r>
            <a:r>
              <a:rPr lang="es-CO" sz="2400" dirty="0"/>
              <a:t>o disacárido.</a:t>
            </a:r>
          </a:p>
          <a:p>
            <a:endParaRPr lang="es-CO" sz="2400" dirty="0" smtClean="0"/>
          </a:p>
          <a:p>
            <a:r>
              <a:rPr lang="es-CO" sz="2400" dirty="0" smtClean="0"/>
              <a:t>2° </a:t>
            </a:r>
            <a:r>
              <a:rPr lang="es-CO" sz="2400" dirty="0"/>
              <a:t>Los más abundantes son cerebrosidos y gangliosidos.</a:t>
            </a:r>
          </a:p>
          <a:p>
            <a:endParaRPr lang="es-CO" sz="2400" dirty="0" smtClean="0"/>
          </a:p>
          <a:p>
            <a:r>
              <a:rPr lang="es-CO" sz="2400" dirty="0" smtClean="0"/>
              <a:t>3° </a:t>
            </a:r>
            <a:r>
              <a:rPr lang="es-CO" sz="2400" dirty="0"/>
              <a:t>Los cerebrosidos se encuentran en el sistema nervioso </a:t>
            </a:r>
            <a:r>
              <a:rPr lang="es-CO" sz="2400" dirty="0" smtClean="0"/>
              <a:t>(parte blanca </a:t>
            </a:r>
            <a:r>
              <a:rPr lang="es-CO" sz="2400" dirty="0"/>
              <a:t>del cerebro) y en menor cantidad en </a:t>
            </a:r>
            <a:r>
              <a:rPr lang="es-CO" sz="2400" dirty="0" smtClean="0"/>
              <a:t>la membrana </a:t>
            </a:r>
            <a:r>
              <a:rPr lang="es-CO" sz="2400" dirty="0"/>
              <a:t>celular.</a:t>
            </a:r>
          </a:p>
          <a:p>
            <a:endParaRPr lang="es-CO" sz="2400" dirty="0" smtClean="0"/>
          </a:p>
          <a:p>
            <a:r>
              <a:rPr lang="es-CO" sz="2400" dirty="0" smtClean="0"/>
              <a:t>4°Los </a:t>
            </a:r>
            <a:r>
              <a:rPr lang="es-CO" sz="2400" dirty="0"/>
              <a:t>gangliosidos están en la parte gris del cerebro y ayudan en la</a:t>
            </a:r>
          </a:p>
          <a:p>
            <a:r>
              <a:rPr lang="es-CO" sz="2400" dirty="0"/>
              <a:t>prevención de ataques bacterianos.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85786" y="428604"/>
            <a:ext cx="4445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GLUCOLIPIDOS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71472" y="1443840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/>
              <a:t>Presentación de isómeros geométricos:</a:t>
            </a:r>
          </a:p>
          <a:p>
            <a:endParaRPr lang="es-CO" sz="2400" dirty="0" smtClean="0"/>
          </a:p>
          <a:p>
            <a:r>
              <a:rPr lang="es-CO" sz="2400" dirty="0" smtClean="0"/>
              <a:t>CIS                                         TRANS</a:t>
            </a:r>
          </a:p>
          <a:p>
            <a:endParaRPr lang="es-CO" sz="2400" dirty="0" smtClean="0"/>
          </a:p>
          <a:p>
            <a:endParaRPr lang="es-CO" sz="2400" dirty="0" smtClean="0"/>
          </a:p>
          <a:p>
            <a:endParaRPr lang="es-CO" sz="2400" dirty="0" smtClean="0"/>
          </a:p>
          <a:p>
            <a:endParaRPr lang="es-CO" sz="2400" dirty="0" smtClean="0"/>
          </a:p>
          <a:p>
            <a:r>
              <a:rPr lang="es-CO" sz="2400" dirty="0" smtClean="0"/>
              <a:t>Puntos de fusión: en el caso de los lípidos saturados que por lo general son sólidos van a variar por un solo grado de temperatura, se pueden volver líquidos, mientras que los insaturados que corresponden a los aceites vegetales, el punto de fusión varia, ya que los dobles enlaces son mas fáciles de romper.</a:t>
            </a:r>
            <a:endParaRPr lang="es-CO" sz="2400" dirty="0"/>
          </a:p>
        </p:txBody>
      </p:sp>
      <p:cxnSp>
        <p:nvCxnSpPr>
          <p:cNvPr id="6" name="5 Conector recto"/>
          <p:cNvCxnSpPr/>
          <p:nvPr/>
        </p:nvCxnSpPr>
        <p:spPr>
          <a:xfrm rot="5400000">
            <a:off x="928662" y="3000372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rot="5400000">
            <a:off x="2001026" y="2999578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1500166" y="3571876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5400000">
            <a:off x="4822033" y="2607463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5394331" y="3249611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5143504" y="292893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285720" y="285728"/>
            <a:ext cx="785818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3200" b="1" dirty="0" smtClean="0"/>
              <a:t>          </a:t>
            </a:r>
            <a:r>
              <a:rPr lang="es-CO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CARACTERISTICAS FISICOQUÍMICAS </a:t>
            </a:r>
          </a:p>
          <a:p>
            <a:r>
              <a:rPr lang="es-CO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DE </a:t>
            </a:r>
            <a:r>
              <a:rPr lang="es-CO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LOS ÁCIDOS GRASOS</a:t>
            </a:r>
            <a:endParaRPr lang="es-ES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666</Words>
  <Application>Microsoft Office PowerPoint</Application>
  <PresentationFormat>Presentación en pantalla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para todos</dc:creator>
  <cp:lastModifiedBy>para todos</cp:lastModifiedBy>
  <cp:revision>12</cp:revision>
  <dcterms:created xsi:type="dcterms:W3CDTF">2009-10-02T22:11:40Z</dcterms:created>
  <dcterms:modified xsi:type="dcterms:W3CDTF">2009-10-07T22:27:04Z</dcterms:modified>
</cp:coreProperties>
</file>