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62" r:id="rId6"/>
    <p:sldId id="259" r:id="rId7"/>
    <p:sldId id="261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F4C6-9775-4480-BFA0-586CC54CB076}" type="datetimeFigureOut">
              <a:rPr lang="es-CO" smtClean="0"/>
              <a:pPr/>
              <a:t>28/09/2009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55B39-FBF7-4E21-83B6-A86CAF60B72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F4C6-9775-4480-BFA0-586CC54CB076}" type="datetimeFigureOut">
              <a:rPr lang="es-CO" smtClean="0"/>
              <a:pPr/>
              <a:t>28/09/2009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55B39-FBF7-4E21-83B6-A86CAF60B72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F4C6-9775-4480-BFA0-586CC54CB076}" type="datetimeFigureOut">
              <a:rPr lang="es-CO" smtClean="0"/>
              <a:pPr/>
              <a:t>28/09/2009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55B39-FBF7-4E21-83B6-A86CAF60B72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F4C6-9775-4480-BFA0-586CC54CB076}" type="datetimeFigureOut">
              <a:rPr lang="es-CO" smtClean="0"/>
              <a:pPr/>
              <a:t>28/09/2009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55B39-FBF7-4E21-83B6-A86CAF60B72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F4C6-9775-4480-BFA0-586CC54CB076}" type="datetimeFigureOut">
              <a:rPr lang="es-CO" smtClean="0"/>
              <a:pPr/>
              <a:t>28/09/2009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55B39-FBF7-4E21-83B6-A86CAF60B72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F4C6-9775-4480-BFA0-586CC54CB076}" type="datetimeFigureOut">
              <a:rPr lang="es-CO" smtClean="0"/>
              <a:pPr/>
              <a:t>28/09/2009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55B39-FBF7-4E21-83B6-A86CAF60B72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F4C6-9775-4480-BFA0-586CC54CB076}" type="datetimeFigureOut">
              <a:rPr lang="es-CO" smtClean="0"/>
              <a:pPr/>
              <a:t>28/09/2009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55B39-FBF7-4E21-83B6-A86CAF60B72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F4C6-9775-4480-BFA0-586CC54CB076}" type="datetimeFigureOut">
              <a:rPr lang="es-CO" smtClean="0"/>
              <a:pPr/>
              <a:t>28/09/2009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55B39-FBF7-4E21-83B6-A86CAF60B72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F4C6-9775-4480-BFA0-586CC54CB076}" type="datetimeFigureOut">
              <a:rPr lang="es-CO" smtClean="0"/>
              <a:pPr/>
              <a:t>28/09/2009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55B39-FBF7-4E21-83B6-A86CAF60B72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F4C6-9775-4480-BFA0-586CC54CB076}" type="datetimeFigureOut">
              <a:rPr lang="es-CO" smtClean="0"/>
              <a:pPr/>
              <a:t>28/09/2009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55B39-FBF7-4E21-83B6-A86CAF60B72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F4C6-9775-4480-BFA0-586CC54CB076}" type="datetimeFigureOut">
              <a:rPr lang="es-CO" smtClean="0"/>
              <a:pPr/>
              <a:t>28/09/2009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55B39-FBF7-4E21-83B6-A86CAF60B72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CF4C6-9775-4480-BFA0-586CC54CB076}" type="datetimeFigureOut">
              <a:rPr lang="es-CO" smtClean="0"/>
              <a:pPr/>
              <a:t>28/09/2009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55B39-FBF7-4E21-83B6-A86CAF60B72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39558" y="2143116"/>
            <a:ext cx="7104342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Showcard Gothic" pitchFamily="82" charset="0"/>
              </a:rPr>
              <a:t>Los carbohidratos</a:t>
            </a:r>
            <a:endParaRPr lang="es-ES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  <a:latin typeface="Showcard Gothic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072066" y="5214950"/>
            <a:ext cx="30299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FF00"/>
                </a:solidFill>
                <a:latin typeface="Showcard Gothic" pitchFamily="82" charset="0"/>
              </a:rPr>
              <a:t>Gissel Garcés granados</a:t>
            </a:r>
          </a:p>
          <a:p>
            <a:pPr algn="ctr"/>
            <a:r>
              <a:rPr lang="es-CO" dirty="0" smtClean="0">
                <a:solidFill>
                  <a:srgbClr val="FFFF00"/>
                </a:solidFill>
                <a:latin typeface="Showcard Gothic" pitchFamily="82" charset="0"/>
              </a:rPr>
              <a:t>11c</a:t>
            </a:r>
            <a:endParaRPr lang="es-CO" dirty="0">
              <a:solidFill>
                <a:srgbClr val="FFFF00"/>
              </a:solidFill>
              <a:latin typeface="Showcard Gothic" pitchFamily="8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71538" y="500042"/>
            <a:ext cx="693811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Showcard Gothic" pitchFamily="82" charset="0"/>
              </a:rPr>
              <a:t>Los carbohidratos</a:t>
            </a:r>
            <a:endParaRPr lang="es-ES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  <a:latin typeface="Showcard Gothic" pitchFamily="82" charset="0"/>
            </a:endParaRPr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571472" y="1500174"/>
            <a:ext cx="7858180" cy="4357718"/>
          </a:xfrm>
        </p:spPr>
        <p:txBody>
          <a:bodyPr>
            <a:noAutofit/>
          </a:bodyPr>
          <a:lstStyle/>
          <a:p>
            <a:pPr algn="just"/>
            <a:r>
              <a:rPr lang="es-CO" sz="2400" dirty="0" smtClean="0">
                <a:solidFill>
                  <a:srgbClr val="FFFF00"/>
                </a:solidFill>
                <a:latin typeface="Showcard Gothic" pitchFamily="82" charset="0"/>
              </a:rPr>
              <a:t>Se define como funciones mixtas formada por grupos hidroxilos provenientes de los alcoholes y grupos carbonilos provenientes de los aldehídos o cetona.  Es decir, pueden ser polihidroxialdehidos o polihidrocetona,  dependiendo de los grupos funcionales presentes. </a:t>
            </a:r>
          </a:p>
          <a:p>
            <a:pPr algn="just"/>
            <a:r>
              <a:rPr lang="es-CO" sz="2400" dirty="0" smtClean="0">
                <a:solidFill>
                  <a:srgbClr val="FFFF00"/>
                </a:solidFill>
                <a:latin typeface="Showcard Gothic" pitchFamily="82" charset="0"/>
              </a:rPr>
              <a:t>La gran mayoría de los carbohidratos son sintetizados por las plantas durante las fotosíntesis,  un proceso complejo en el cual el dióxido de carbono se convierte en glucosa</a:t>
            </a:r>
            <a:r>
              <a:rPr lang="es-CO" sz="2400" dirty="0" smtClean="0">
                <a:solidFill>
                  <a:srgbClr val="FFFF00"/>
                </a:solidFill>
              </a:rPr>
              <a:t>.</a:t>
            </a:r>
            <a:endParaRPr lang="es-CO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500034" y="1785926"/>
            <a:ext cx="8215370" cy="4786346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CO" sz="2400" b="1" dirty="0" smtClean="0">
                <a:solidFill>
                  <a:srgbClr val="FFFF00"/>
                </a:solidFill>
                <a:latin typeface="Showcard Gothic" pitchFamily="82" charset="0"/>
              </a:rPr>
              <a:t>Los carbohidratos se pueden dividir en simples y complejos .</a:t>
            </a:r>
          </a:p>
          <a:p>
            <a:pPr algn="just">
              <a:buFont typeface="Arial" pitchFamily="34" charset="0"/>
              <a:buChar char="•"/>
            </a:pPr>
            <a:r>
              <a:rPr lang="es-CO" sz="2400" b="1" dirty="0">
                <a:solidFill>
                  <a:srgbClr val="FFFF00"/>
                </a:solidFill>
                <a:latin typeface="Showcard Gothic" pitchFamily="82" charset="0"/>
              </a:rPr>
              <a:t> </a:t>
            </a:r>
            <a:r>
              <a:rPr lang="es-CO" sz="2400" b="1" dirty="0" smtClean="0">
                <a:solidFill>
                  <a:srgbClr val="FFFF00"/>
                </a:solidFill>
                <a:latin typeface="Showcard Gothic" pitchFamily="82" charset="0"/>
              </a:rPr>
              <a:t>los azucares simples, como la glucosa pueden ser carbohidratos no hidrolizados  en  moléculas mas pequeñas.</a:t>
            </a:r>
          </a:p>
          <a:p>
            <a:pPr algn="just">
              <a:buFont typeface="Arial" pitchFamily="34" charset="0"/>
              <a:buChar char="•"/>
            </a:pPr>
            <a:r>
              <a:rPr lang="es-CO" sz="2400" b="1" dirty="0">
                <a:solidFill>
                  <a:srgbClr val="FFFF00"/>
                </a:solidFill>
                <a:latin typeface="Showcard Gothic" pitchFamily="82" charset="0"/>
              </a:rPr>
              <a:t> </a:t>
            </a:r>
            <a:r>
              <a:rPr lang="es-CO" sz="2400" b="1" dirty="0" smtClean="0">
                <a:solidFill>
                  <a:srgbClr val="FFFF00"/>
                </a:solidFill>
                <a:latin typeface="Showcard Gothic" pitchFamily="82" charset="0"/>
              </a:rPr>
              <a:t>los complejos están constituidos por la unión de dos o mas azucares simples. </a:t>
            </a:r>
          </a:p>
          <a:p>
            <a:pPr algn="just">
              <a:buFont typeface="Arial" pitchFamily="34" charset="0"/>
              <a:buChar char="•"/>
            </a:pPr>
            <a:r>
              <a:rPr lang="es-CO" sz="2400" b="1" dirty="0" smtClean="0">
                <a:solidFill>
                  <a:srgbClr val="FFFF00"/>
                </a:solidFill>
                <a:latin typeface="Showcard Gothic" pitchFamily="82" charset="0"/>
              </a:rPr>
              <a:t>De acuerdo  con el numero de unidades simples  que posea un carbohidratos, podemos diferenciar: monocaridos,  disacáridos  Y POLISACARIDOS.</a:t>
            </a:r>
          </a:p>
          <a:p>
            <a:pPr algn="just">
              <a:buFont typeface="Arial" pitchFamily="34" charset="0"/>
              <a:buChar char="•"/>
            </a:pPr>
            <a:endParaRPr lang="es-CO" sz="2800" b="1" dirty="0">
              <a:solidFill>
                <a:srgbClr val="FFFF00"/>
              </a:solidFill>
              <a:latin typeface="Showcard Gothic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142976" y="642918"/>
            <a:ext cx="453361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Showcard Gothic" pitchFamily="82" charset="0"/>
              </a:rPr>
              <a:t>clasificación</a:t>
            </a:r>
            <a:endParaRPr lang="es-ES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  <a:latin typeface="Showcard Gothic" pitchFamily="8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500034" y="1643050"/>
            <a:ext cx="8001056" cy="4929222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CO" sz="2400" dirty="0" smtClean="0">
                <a:solidFill>
                  <a:srgbClr val="FFFF00"/>
                </a:solidFill>
                <a:latin typeface="Showcard Gothic" pitchFamily="82" charset="0"/>
              </a:rPr>
              <a:t>SON MOLECULAS COMPLEJAS CON MAS DE UN CARBONO QUIRAL, POR LO QUE EL NUMERO DE ESTEROISOMEROS  POSIBLE PUEDEN SER GRANDES.  </a:t>
            </a:r>
          </a:p>
          <a:p>
            <a:pPr algn="just">
              <a:buFont typeface="Arial" pitchFamily="34" charset="0"/>
              <a:buChar char="•"/>
            </a:pPr>
            <a:r>
              <a:rPr lang="es-CO" sz="2400" dirty="0" smtClean="0">
                <a:solidFill>
                  <a:srgbClr val="FFFF00"/>
                </a:solidFill>
                <a:latin typeface="Showcard Gothic" pitchFamily="82" charset="0"/>
              </a:rPr>
              <a:t>DENTRO DE LOS MONOSACARIDOS  PODEMOS ENCONTRAR VARIOS TIPOS DE AZUCARES, DE ACUERDO CON EL NUMERO DE CARBONOS QUE  POSEA  LA MOLECULA.</a:t>
            </a:r>
          </a:p>
          <a:p>
            <a:pPr algn="just">
              <a:buFont typeface="Arial" pitchFamily="34" charset="0"/>
              <a:buChar char="•"/>
            </a:pPr>
            <a:r>
              <a:rPr lang="es-CO" sz="2400" dirty="0" smtClean="0">
                <a:solidFill>
                  <a:srgbClr val="FFFF00"/>
                </a:solidFill>
                <a:latin typeface="Showcard Gothic" pitchFamily="82" charset="0"/>
              </a:rPr>
              <a:t>SEGÚN EL GRUPO FUNCIONAL , LOS MONOSACARIDOS  PUEDEN SER ALDOSAS, SI TIENE EL GRUPO ALDEHIDO, O CETOSA, SI TIENE UN GRUPO CETONICO.</a:t>
            </a:r>
          </a:p>
          <a:p>
            <a:pPr algn="just"/>
            <a:endParaRPr lang="es-CO" dirty="0">
              <a:solidFill>
                <a:srgbClr val="FFFF00"/>
              </a:solidFill>
              <a:latin typeface="Showcard Gothic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071538" y="357166"/>
            <a:ext cx="58256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Showcard Gothic" pitchFamily="82" charset="0"/>
              </a:rPr>
              <a:t>MONOSACARIDOS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  <a:latin typeface="Showcard Gothic" pitchFamily="8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/>
          </a:bodyPr>
          <a:lstStyle/>
          <a:p>
            <a:endParaRPr lang="es-CO" sz="2400" dirty="0" smtClean="0">
              <a:solidFill>
                <a:srgbClr val="FFFF00"/>
              </a:solidFill>
              <a:latin typeface="Showcard Gothic" pitchFamily="82" charset="0"/>
            </a:endParaRPr>
          </a:p>
          <a:p>
            <a:pPr algn="just"/>
            <a:r>
              <a:rPr lang="es-CO" sz="2400" dirty="0" smtClean="0">
                <a:solidFill>
                  <a:srgbClr val="FFFF00"/>
                </a:solidFill>
                <a:latin typeface="Showcard Gothic" pitchFamily="82" charset="0"/>
              </a:rPr>
              <a:t>Se  forma cuando dos  monosacáridos  se  unen .</a:t>
            </a:r>
          </a:p>
          <a:p>
            <a:pPr algn="just">
              <a:buNone/>
            </a:pPr>
            <a:endParaRPr lang="es-CO" sz="2400" dirty="0" smtClean="0">
              <a:solidFill>
                <a:srgbClr val="FFFF00"/>
              </a:solidFill>
              <a:latin typeface="Showcard Gothic" pitchFamily="82" charset="0"/>
            </a:endParaRPr>
          </a:p>
          <a:p>
            <a:pPr algn="just"/>
            <a:r>
              <a:rPr lang="es-CO" sz="2400" dirty="0" smtClean="0">
                <a:solidFill>
                  <a:srgbClr val="FFFF00"/>
                </a:solidFill>
                <a:latin typeface="Showcard Gothic" pitchFamily="82" charset="0"/>
              </a:rPr>
              <a:t>Son solubles en agua y su sabor es dulce; ejemplo el azúcar de mesa es un disacárido  llamado sacarosa  que esta formado por dos monosacáridos, glucosa y fructosa </a:t>
            </a:r>
            <a:endParaRPr lang="es-CO" sz="2400" dirty="0">
              <a:solidFill>
                <a:srgbClr val="FFFF00"/>
              </a:solidFill>
              <a:latin typeface="Showcard Gothic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714348" y="285728"/>
            <a:ext cx="45993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Showcard Gothic" pitchFamily="82" charset="0"/>
              </a:rPr>
              <a:t>disacáridos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  <a:latin typeface="Showcard Gothic" pitchFamily="8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CO" sz="2400" dirty="0" smtClean="0">
                <a:solidFill>
                  <a:srgbClr val="FFFF00"/>
                </a:solidFill>
                <a:latin typeface="Showcard Gothic" pitchFamily="82" charset="0"/>
              </a:rPr>
              <a:t>     Son azucares  complejos constituidos  por muchas moléculas de monosacáridos , por lo que presentan  un peso molecular elevado.  Se diferencia de azucares sencillos en varios aspectos.</a:t>
            </a:r>
          </a:p>
          <a:p>
            <a:pPr algn="just"/>
            <a:r>
              <a:rPr lang="es-CO" sz="2400" dirty="0" smtClean="0">
                <a:solidFill>
                  <a:srgbClr val="FFFF00"/>
                </a:solidFill>
                <a:latin typeface="Showcard Gothic" pitchFamily="82" charset="0"/>
              </a:rPr>
              <a:t>No tienen sabor dulce, por lo general son insolubles en agua y debido al tamaño de sus moléculas, se disuelven  por medios químicos formando soluciones  coloidales.</a:t>
            </a:r>
          </a:p>
          <a:p>
            <a:pPr algn="just"/>
            <a:r>
              <a:rPr lang="es-CO" sz="2400" dirty="0" smtClean="0">
                <a:solidFill>
                  <a:srgbClr val="FFFF00"/>
                </a:solidFill>
                <a:latin typeface="Showcard Gothic" pitchFamily="82" charset="0"/>
              </a:rPr>
              <a:t>Los  polisacáridos  mas abundantes en los seres vivos  son: el almidón,  el glucógeno, y la celulosa.</a:t>
            </a:r>
            <a:endParaRPr lang="es-CO" sz="2400" dirty="0">
              <a:solidFill>
                <a:srgbClr val="FFFF00"/>
              </a:solidFill>
              <a:latin typeface="Showcard Gothic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85786" y="357166"/>
            <a:ext cx="54200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Showcard Gothic" pitchFamily="82" charset="0"/>
              </a:rPr>
              <a:t>POLISACARIDOS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  <a:latin typeface="Showcard Gothic" pitchFamily="8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85786" y="2285992"/>
            <a:ext cx="800892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88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¡¡¡ GRACIAS !!!</a:t>
            </a:r>
            <a:endParaRPr lang="es-ES" sz="8800" b="1" cap="none" spc="0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336</Words>
  <Application>Microsoft Office PowerPoint</Application>
  <PresentationFormat>Presentación en pantalla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</dc:creator>
  <cp:lastModifiedBy>g</cp:lastModifiedBy>
  <cp:revision>15</cp:revision>
  <dcterms:created xsi:type="dcterms:W3CDTF">2009-09-26T23:11:43Z</dcterms:created>
  <dcterms:modified xsi:type="dcterms:W3CDTF">2009-09-29T00:46:51Z</dcterms:modified>
</cp:coreProperties>
</file>