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377" r:id="rId2"/>
    <p:sldId id="256" r:id="rId3"/>
    <p:sldId id="257" r:id="rId4"/>
    <p:sldId id="376" r:id="rId5"/>
    <p:sldId id="311" r:id="rId6"/>
    <p:sldId id="259" r:id="rId7"/>
    <p:sldId id="319" r:id="rId8"/>
    <p:sldId id="260" r:id="rId9"/>
    <p:sldId id="261" r:id="rId10"/>
    <p:sldId id="277" r:id="rId11"/>
    <p:sldId id="282" r:id="rId12"/>
    <p:sldId id="283" r:id="rId13"/>
    <p:sldId id="289" r:id="rId14"/>
    <p:sldId id="288" r:id="rId15"/>
    <p:sldId id="307" r:id="rId16"/>
    <p:sldId id="355" r:id="rId17"/>
    <p:sldId id="372" r:id="rId18"/>
  </p:sldIdLst>
  <p:sldSz cx="9144000" cy="6858000" type="screen4x3"/>
  <p:notesSz cx="6858000" cy="9144000"/>
  <p:defaultTextStyle>
    <a:defPPr>
      <a:defRPr lang="es-ES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000066"/>
    <a:srgbClr val="CCFFFF"/>
    <a:srgbClr val="00CC66"/>
    <a:srgbClr val="00BA00"/>
    <a:srgbClr val="003300"/>
    <a:srgbClr val="CCFF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88" autoAdjust="0"/>
    <p:restoredTop sz="94660"/>
  </p:normalViewPr>
  <p:slideViewPr>
    <p:cSldViewPr>
      <p:cViewPr>
        <p:scale>
          <a:sx n="66" d="100"/>
          <a:sy n="66" d="100"/>
        </p:scale>
        <p:origin x="-70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FCBCBD4-E1B6-4259-89FC-B55FF2F0996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880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B2FFC8-F647-4A07-9362-9CA79A9B3FA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A3BC6-A5C8-48B7-98A5-0F9931CF0C55}" type="slidenum">
              <a:rPr lang="es-ES_tradnl" smtClean="0"/>
              <a:pPr/>
              <a:t>2</a:t>
            </a:fld>
            <a:endParaRPr lang="es-ES_tradnl" dirty="0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05A39-3EE4-4790-A338-525786693C7C}" type="slidenum">
              <a:rPr lang="es-ES_tradnl" smtClean="0"/>
              <a:pPr/>
              <a:t>11</a:t>
            </a:fld>
            <a:endParaRPr lang="es-ES_tradnl" dirty="0" smtClean="0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E6BE44-6B1D-4652-B41F-BDB4D8554223}" type="slidenum">
              <a:rPr lang="es-ES_tradnl" smtClean="0"/>
              <a:pPr/>
              <a:t>12</a:t>
            </a:fld>
            <a:endParaRPr lang="es-ES_tradnl" dirty="0" smtClean="0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E44BB5-16EA-4DEB-ABB4-38DBF4CBFB72}" type="slidenum">
              <a:rPr lang="es-ES_tradnl" smtClean="0"/>
              <a:pPr/>
              <a:t>13</a:t>
            </a:fld>
            <a:endParaRPr lang="es-ES_tradnl" dirty="0" smtClean="0"/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859940-215B-4758-A0A2-E65702C3A39C}" type="slidenum">
              <a:rPr lang="es-ES_tradnl" smtClean="0"/>
              <a:pPr/>
              <a:t>14</a:t>
            </a:fld>
            <a:endParaRPr lang="es-ES_tradnl" dirty="0" smtClean="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13CE5-5168-4E40-9E3E-04F127A03FBF}" type="slidenum">
              <a:rPr lang="es-ES_tradnl" smtClean="0"/>
              <a:pPr/>
              <a:t>15</a:t>
            </a:fld>
            <a:endParaRPr lang="es-ES_tradnl" dirty="0" smtClean="0"/>
          </a:p>
        </p:txBody>
      </p:sp>
      <p:sp>
        <p:nvSpPr>
          <p:cNvPr id="1290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980C24-92EF-4A88-8D0D-AD50CE0B47B4}" type="slidenum">
              <a:rPr lang="es-ES_tradnl" smtClean="0"/>
              <a:pPr/>
              <a:t>16</a:t>
            </a:fld>
            <a:endParaRPr lang="es-ES_tradnl" dirty="0" smtClean="0"/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5FB39-A9ED-48CF-8E54-CE2D54E7C602}" type="slidenum">
              <a:rPr lang="es-ES_tradnl" smtClean="0"/>
              <a:pPr/>
              <a:t>3</a:t>
            </a:fld>
            <a:endParaRPr lang="es-ES_tradnl" dirty="0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dirty="0" smtClean="0"/>
          </a:p>
        </p:txBody>
      </p:sp>
      <p:sp>
        <p:nvSpPr>
          <p:cNvPr id="921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C5F97-9836-4222-B03E-E12182B2CC41}" type="slidenum">
              <a:rPr lang="es-ES_tradnl" smtClean="0"/>
              <a:pPr/>
              <a:t>4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BAD756-2716-416C-A099-B3149A2F9036}" type="slidenum">
              <a:rPr lang="es-ES_tradnl" smtClean="0"/>
              <a:pPr/>
              <a:t>5</a:t>
            </a:fld>
            <a:endParaRPr lang="es-ES_tradnl" dirty="0" smtClean="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683DF-E781-4BA5-BEE4-8C09CB8914AA}" type="slidenum">
              <a:rPr lang="es-ES_tradnl" smtClean="0"/>
              <a:pPr/>
              <a:t>6</a:t>
            </a:fld>
            <a:endParaRPr lang="es-ES_tradnl" dirty="0" smtClean="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4A632A-B596-4970-9F16-932ECDBA3775}" type="slidenum">
              <a:rPr lang="es-ES_tradnl" smtClean="0"/>
              <a:pPr/>
              <a:t>7</a:t>
            </a:fld>
            <a:endParaRPr lang="es-ES_tradnl" dirty="0" smtClean="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261436-9708-4C67-8A26-3550F64A2C37}" type="slidenum">
              <a:rPr lang="es-ES_tradnl" smtClean="0"/>
              <a:pPr/>
              <a:t>8</a:t>
            </a:fld>
            <a:endParaRPr lang="es-ES_tradnl" dirty="0" smtClean="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49E653-2E38-4029-A713-2D6B1DAB5927}" type="slidenum">
              <a:rPr lang="es-ES_tradnl" smtClean="0"/>
              <a:pPr/>
              <a:t>9</a:t>
            </a:fld>
            <a:endParaRPr lang="es-ES_tradnl" dirty="0" smtClean="0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3592E-268A-427D-9C09-5DDCC06AE61C}" type="slidenum">
              <a:rPr lang="es-ES_tradnl" smtClean="0"/>
              <a:pPr/>
              <a:t>10</a:t>
            </a:fld>
            <a:endParaRPr lang="es-ES_tradnl" dirty="0" smtClean="0"/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s-ES" noProof="0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s-ES" noProof="0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107950" y="115888"/>
            <a:ext cx="9001125" cy="6697662"/>
          </a:xfrm>
          <a:prstGeom prst="rect">
            <a:avLst/>
          </a:prstGeom>
          <a:gradFill rotWithShape="1">
            <a:gsLst>
              <a:gs pos="0">
                <a:srgbClr val="003300">
                  <a:gamma/>
                  <a:tint val="24314"/>
                  <a:invGamma/>
                </a:srgbClr>
              </a:gs>
              <a:gs pos="100000">
                <a:srgbClr val="003300">
                  <a:alpha val="89999"/>
                </a:srgbClr>
              </a:gs>
            </a:gsLst>
            <a:lin ang="27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dirty="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­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­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1431191">
            <a:off x="2500298" y="1928802"/>
            <a:ext cx="499367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3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Chiller" pitchFamily="82" charset="0"/>
              </a:rPr>
              <a:t>LÍPIDOS</a:t>
            </a:r>
            <a:endParaRPr lang="es-ES" sz="13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Chiller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990600" y="249238"/>
            <a:ext cx="7239000" cy="588962"/>
          </a:xfrm>
          <a:solidFill>
            <a:schemeClr val="bg1">
              <a:lumMod val="75000"/>
            </a:schemeClr>
          </a:solidFill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CO" sz="3200" b="1" dirty="0" smtClean="0">
                <a:solidFill>
                  <a:schemeClr val="tx1"/>
                </a:solidFill>
                <a:latin typeface="Arial" charset="0"/>
              </a:rPr>
              <a:t>Propiedades de las grasas</a:t>
            </a:r>
            <a:endParaRPr lang="es-ES" sz="3200" b="1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28600" y="1152525"/>
            <a:ext cx="8686800" cy="547688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457200" indent="-457200" algn="just">
              <a:lnSpc>
                <a:spcPct val="140000"/>
              </a:lnSpc>
              <a:spcBef>
                <a:spcPct val="50000"/>
              </a:spcBef>
              <a:buFontTx/>
              <a:buAutoNum type="alphaLcParenR"/>
              <a:defRPr/>
            </a:pPr>
            <a:r>
              <a:rPr lang="es-CO" dirty="0">
                <a:latin typeface="Arial" pitchFamily="34" charset="0"/>
              </a:rPr>
              <a:t>Hidrólisis</a:t>
            </a:r>
          </a:p>
        </p:txBody>
      </p:sp>
      <p:pic>
        <p:nvPicPr>
          <p:cNvPr id="29716" name="Picture 20" descr="lipas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916113"/>
            <a:ext cx="4464050" cy="22320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9940" name="Picture 4" descr="hidrolise_tag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1500" y="1916113"/>
            <a:ext cx="2446338" cy="22526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250825" y="4465638"/>
            <a:ext cx="8642350" cy="5476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457200" indent="-457200" algn="just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b)   Oxidación   (enranciamiento oxidativo) peroxidación</a:t>
            </a:r>
            <a:endParaRPr lang="es-ES_tradnl" dirty="0">
              <a:latin typeface="Arial" pitchFamily="34" charset="0"/>
            </a:endParaRPr>
          </a:p>
        </p:txBody>
      </p:sp>
      <p:pic>
        <p:nvPicPr>
          <p:cNvPr id="39942" name="Picture 6" descr="peroxidacion gras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2988" y="5159375"/>
            <a:ext cx="7056437" cy="15049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399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1027"/>
          <p:cNvSpPr>
            <a:spLocks noChangeArrowheads="1"/>
          </p:cNvSpPr>
          <p:nvPr/>
        </p:nvSpPr>
        <p:spPr bwMode="auto">
          <a:xfrm>
            <a:off x="1547813" y="1125538"/>
            <a:ext cx="5616575" cy="3106737"/>
          </a:xfrm>
          <a:prstGeom prst="rect">
            <a:avLst/>
          </a:prstGeom>
          <a:solidFill>
            <a:srgbClr val="CC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O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33375"/>
            <a:ext cx="8439150" cy="547688"/>
          </a:xfrm>
          <a:solidFill>
            <a:schemeClr val="bg1"/>
          </a:solidFill>
          <a:ln w="28575" cap="flat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just" eaLnBrk="1" hangingPunct="1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sz="2000" dirty="0" smtClean="0">
                <a:solidFill>
                  <a:schemeClr val="tx1"/>
                </a:solidFill>
                <a:latin typeface="Arial" pitchFamily="34" charset="0"/>
              </a:rPr>
              <a:t>c)   Hidrogenación</a:t>
            </a:r>
            <a:endParaRPr lang="es-ES" sz="20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981200" y="692150"/>
            <a:ext cx="25908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CO" b="1" dirty="0">
              <a:latin typeface="Times New Roman" pitchFamily="18" charset="0"/>
            </a:endParaRP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 CH2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(CH2)7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 CH  + O2            H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 CH             +       H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(CH2)7</a:t>
            </a:r>
          </a:p>
          <a:p>
            <a:pPr algn="l">
              <a:spcBef>
                <a:spcPct val="50000"/>
              </a:spcBef>
            </a:pPr>
            <a:r>
              <a:rPr lang="es-CO" sz="1600" b="1" dirty="0">
                <a:latin typeface="Times New Roman" pitchFamily="18" charset="0"/>
              </a:rPr>
              <a:t>  </a:t>
            </a:r>
            <a:r>
              <a:rPr lang="es-CO" b="1" dirty="0">
                <a:latin typeface="Times New Roman" pitchFamily="18" charset="0"/>
              </a:rPr>
              <a:t>COOH</a:t>
            </a:r>
          </a:p>
          <a:p>
            <a:pPr algn="l">
              <a:spcBef>
                <a:spcPct val="50000"/>
              </a:spcBef>
            </a:pPr>
            <a:r>
              <a:rPr lang="es-CO" sz="1800" b="1" dirty="0">
                <a:latin typeface="Times New Roman" pitchFamily="18" charset="0"/>
              </a:rPr>
              <a:t>Ácido oleico</a:t>
            </a:r>
            <a:endParaRPr lang="es-ES" sz="1800" b="1" dirty="0">
              <a:latin typeface="Times New Roman" pitchFamily="18" charset="0"/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2209800" y="14541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2209800" y="19113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2209800" y="23685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2286000" y="23685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2209800" y="28257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2286000" y="28257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410200" y="1512888"/>
            <a:ext cx="175260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CO" b="1" dirty="0">
              <a:latin typeface="Times New Roman" pitchFamily="18" charset="0"/>
            </a:endParaRP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 CH3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(CH2)16</a:t>
            </a:r>
          </a:p>
          <a:p>
            <a:pPr algn="l">
              <a:spcBef>
                <a:spcPct val="50000"/>
              </a:spcBef>
            </a:pPr>
            <a:r>
              <a:rPr lang="es-CO" b="1" dirty="0">
                <a:latin typeface="Times New Roman" pitchFamily="18" charset="0"/>
              </a:rPr>
              <a:t> COOH</a:t>
            </a:r>
          </a:p>
          <a:p>
            <a:pPr algn="l">
              <a:spcBef>
                <a:spcPct val="50000"/>
              </a:spcBef>
            </a:pPr>
            <a:endParaRPr lang="es-CO" sz="1600" b="1" dirty="0">
              <a:latin typeface="Times New Roman" pitchFamily="18" charset="0"/>
            </a:endParaRPr>
          </a:p>
          <a:p>
            <a:pPr algn="l">
              <a:spcBef>
                <a:spcPct val="50000"/>
              </a:spcBef>
            </a:pPr>
            <a:r>
              <a:rPr lang="es-CO" sz="1800" b="1" dirty="0">
                <a:latin typeface="Times New Roman" pitchFamily="18" charset="0"/>
              </a:rPr>
              <a:t>Ácido esteárico</a:t>
            </a:r>
            <a:endParaRPr lang="es-ES" sz="1800" b="1" dirty="0">
              <a:latin typeface="Times New Roman" pitchFamily="18" charset="0"/>
            </a:endParaRP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2209800" y="3282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5638800" y="27495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4038600" y="23685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5638800" y="22923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78" name="Line 38"/>
          <p:cNvSpPr>
            <a:spLocks noChangeShapeType="1"/>
          </p:cNvSpPr>
          <p:nvPr/>
        </p:nvSpPr>
        <p:spPr bwMode="auto">
          <a:xfrm>
            <a:off x="4572000" y="267335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35881" name="Text Box 41"/>
          <p:cNvSpPr txBox="1">
            <a:spLocks noChangeArrowheads="1"/>
          </p:cNvSpPr>
          <p:nvPr/>
        </p:nvSpPr>
        <p:spPr bwMode="auto">
          <a:xfrm>
            <a:off x="539750" y="4638675"/>
            <a:ext cx="7993063" cy="188595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Conservación de la calidad (almacenamiento) pues las grasas sat. son más estables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Obtención de margarinas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Rumen</a:t>
            </a:r>
            <a:endParaRPr lang="es-ES" dirty="0">
              <a:latin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animBg="1"/>
      <p:bldP spid="35842" grpId="0" animBg="1"/>
      <p:bldP spid="35843" grpId="0"/>
      <p:bldP spid="35844" grpId="0" animBg="1"/>
      <p:bldP spid="35845" grpId="0" animBg="1"/>
      <p:bldP spid="35846" grpId="0" animBg="1"/>
      <p:bldP spid="35847" grpId="0" animBg="1"/>
      <p:bldP spid="35848" grpId="0" animBg="1"/>
      <p:bldP spid="35849" grpId="0" animBg="1"/>
      <p:bldP spid="35853" grpId="0"/>
      <p:bldP spid="35861" grpId="0" animBg="1"/>
      <p:bldP spid="35865" grpId="0" animBg="1"/>
      <p:bldP spid="35866" grpId="0" animBg="1"/>
      <p:bldP spid="35867" grpId="0" animBg="1"/>
      <p:bldP spid="35878" grpId="0" animBg="1"/>
      <p:bldP spid="3588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610600" cy="39560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sz="2400" b="1" dirty="0">
                <a:latin typeface="Arial" pitchFamily="34" charset="0"/>
              </a:rPr>
              <a:t>1. Ceras: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   Sólidas a la temperatura ambiente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   En vegetales y animales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   Función protectora y carecen de valor nutricional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   En vegetales reducen pérdidas por transpiración, en animales aportan cubierta cerea (lana, plumas)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buFontTx/>
              <a:buChar char="•"/>
              <a:defRPr/>
            </a:pPr>
            <a:r>
              <a:rPr lang="es-CO" dirty="0">
                <a:latin typeface="Arial" pitchFamily="34" charset="0"/>
              </a:rPr>
              <a:t>   No se hidrolizan fácilmente.  </a:t>
            </a:r>
            <a:endParaRPr lang="es-ES" dirty="0">
              <a:latin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08013" y="404813"/>
            <a:ext cx="7924800" cy="4475162"/>
          </a:xfrm>
          <a:prstGeom prst="rect">
            <a:avLst/>
          </a:prstGeom>
          <a:solidFill>
            <a:srgbClr val="3366CC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261938" indent="-261938" algn="l">
              <a:lnSpc>
                <a:spcPct val="140000"/>
              </a:lnSpc>
              <a:defRPr/>
            </a:pPr>
            <a:r>
              <a:rPr lang="es-CO" sz="2400" b="1" dirty="0">
                <a:latin typeface="Arial" pitchFamily="34" charset="0"/>
              </a:rPr>
              <a:t>2. Esteroides</a:t>
            </a:r>
          </a:p>
          <a:p>
            <a:pPr marL="261938" indent="-261938" algn="l">
              <a:lnSpc>
                <a:spcPct val="140000"/>
              </a:lnSpc>
              <a:defRPr/>
            </a:pPr>
            <a:r>
              <a:rPr lang="es-CO" b="1" i="1" dirty="0">
                <a:latin typeface="Arial" pitchFamily="34" charset="0"/>
              </a:rPr>
              <a:t>Esteroles:</a:t>
            </a:r>
            <a:r>
              <a:rPr lang="es-CO" dirty="0">
                <a:latin typeface="Arial" pitchFamily="34" charset="0"/>
              </a:rPr>
              <a:t>  (fitosteroles, micosteroles y zoosteroles)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CO" i="1" dirty="0">
                <a:latin typeface="Arial" pitchFamily="34" charset="0"/>
              </a:rPr>
              <a:t>Colesterol:</a:t>
            </a:r>
          </a:p>
          <a:p>
            <a:pPr marL="623888" lvl="1" indent="-182563" algn="l">
              <a:lnSpc>
                <a:spcPct val="140000"/>
              </a:lnSpc>
              <a:defRPr/>
            </a:pPr>
            <a:r>
              <a:rPr lang="es-ES_tradnl" dirty="0">
                <a:latin typeface="Arial" pitchFamily="34" charset="0"/>
              </a:rPr>
              <a:t>Componente membranas plasmáticas de los animales Precursor de Vitamina D </a:t>
            </a:r>
          </a:p>
          <a:p>
            <a:pPr marL="623888" lvl="1" indent="-182563" algn="l">
              <a:lnSpc>
                <a:spcPct val="140000"/>
              </a:lnSpc>
              <a:defRPr/>
            </a:pPr>
            <a:r>
              <a:rPr lang="es-ES_tradnl" dirty="0">
                <a:latin typeface="Arial" pitchFamily="34" charset="0"/>
              </a:rPr>
              <a:t>Precursor de las hormonas sexuales: a partir del colesterol se sintetiza la progesterona, los estrógenos y la testosterona. </a:t>
            </a:r>
          </a:p>
          <a:p>
            <a:pPr marL="623888" lvl="1" indent="-182563" algn="l">
              <a:lnSpc>
                <a:spcPct val="140000"/>
              </a:lnSpc>
              <a:defRPr/>
            </a:pPr>
            <a:r>
              <a:rPr lang="es-ES_tradnl" dirty="0">
                <a:latin typeface="Arial" pitchFamily="34" charset="0"/>
              </a:rPr>
              <a:t>Precursor de las hormonas corticoides: como, por ejemplo, el cortisol y la aldosterona. </a:t>
            </a:r>
          </a:p>
          <a:p>
            <a:pPr marL="623888" lvl="1" indent="-182563" algn="l">
              <a:lnSpc>
                <a:spcPct val="140000"/>
              </a:lnSpc>
              <a:defRPr/>
            </a:pPr>
            <a:r>
              <a:rPr lang="es-ES_tradnl" dirty="0">
                <a:latin typeface="Arial" pitchFamily="34" charset="0"/>
              </a:rPr>
              <a:t>Precursor de las sales biliares</a:t>
            </a:r>
            <a:endParaRPr lang="es-ES" dirty="0">
              <a:latin typeface="Arial" pitchFamily="34" charset="0"/>
            </a:endParaRPr>
          </a:p>
        </p:txBody>
      </p:sp>
      <p:sp>
        <p:nvSpPr>
          <p:cNvPr id="65539" name="Text Box 1027"/>
          <p:cNvSpPr txBox="1">
            <a:spLocks noChangeArrowheads="1"/>
          </p:cNvSpPr>
          <p:nvPr/>
        </p:nvSpPr>
        <p:spPr bwMode="auto">
          <a:xfrm>
            <a:off x="520700" y="5229225"/>
            <a:ext cx="8083550" cy="1384300"/>
          </a:xfrm>
          <a:prstGeom prst="rect">
            <a:avLst/>
          </a:prstGeom>
          <a:solidFill>
            <a:srgbClr val="3366CC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261938" indent="-261938" algn="l">
              <a:lnSpc>
                <a:spcPct val="140000"/>
              </a:lnSpc>
              <a:defRPr/>
            </a:pPr>
            <a:r>
              <a:rPr lang="es-ES_tradnl" b="1" dirty="0">
                <a:latin typeface="Arial" pitchFamily="34" charset="0"/>
              </a:rPr>
              <a:t>Hormonas esteroideas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Hormonas suprarrenales: </a:t>
            </a:r>
            <a:r>
              <a:rPr lang="es-CO" dirty="0">
                <a:latin typeface="Arial" pitchFamily="34" charset="0"/>
              </a:rPr>
              <a:t>cortisol, aldosterona y corticosterona</a:t>
            </a:r>
            <a:endParaRPr lang="es-ES_tradnl" dirty="0">
              <a:latin typeface="Arial" pitchFamily="34" charset="0"/>
            </a:endParaRP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Hormonas sexuales: </a:t>
            </a:r>
            <a:r>
              <a:rPr lang="es-CO" dirty="0">
                <a:latin typeface="Arial" pitchFamily="34" charset="0"/>
              </a:rPr>
              <a:t>estrógenos, andrógenos, progesterona</a:t>
            </a:r>
            <a:endParaRPr lang="es-ES_tradnl" dirty="0">
              <a:latin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655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1524000" y="152400"/>
            <a:ext cx="6248400" cy="701675"/>
          </a:xfrm>
          <a:prstGeom prst="rect">
            <a:avLst/>
          </a:prstGeom>
          <a:solidFill>
            <a:srgbClr val="CCFFFF"/>
          </a:solidFill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CO" sz="4000" b="1" dirty="0"/>
              <a:t>Lípidos Compuestos</a:t>
            </a:r>
            <a:endParaRPr lang="es-ES" sz="4000" b="1" dirty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14282" y="4143380"/>
            <a:ext cx="8686800" cy="2286000"/>
          </a:xfrm>
          <a:prstGeom prst="rect">
            <a:avLst/>
          </a:prstGeom>
          <a:solidFill>
            <a:srgbClr val="CCFFFF"/>
          </a:solidFill>
          <a:ln w="28575" cap="flat" cmpd="sng" algn="ctr">
            <a:solidFill>
              <a:schemeClr val="tx1"/>
            </a:solidFill>
            <a:prstDash val="solid"/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b="1" dirty="0">
                <a:latin typeface="Arial" pitchFamily="34" charset="0"/>
              </a:rPr>
              <a:t>Fosfolípidos y fosfolipinas </a:t>
            </a:r>
            <a:endParaRPr lang="es-ES" b="1" dirty="0">
              <a:latin typeface="Arial" pitchFamily="34" charset="0"/>
            </a:endParaRPr>
          </a:p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Constituyentes de los complejos lipoproteicos de las</a:t>
            </a:r>
            <a:r>
              <a:rPr lang="es-ES" dirty="0">
                <a:latin typeface="Arial" pitchFamily="34" charset="0"/>
              </a:rPr>
              <a:t> </a:t>
            </a:r>
            <a:r>
              <a:rPr lang="es-CO" dirty="0">
                <a:latin typeface="Arial" pitchFamily="34" charset="0"/>
              </a:rPr>
              <a:t>membranas</a:t>
            </a:r>
            <a:r>
              <a:rPr lang="es-ES" dirty="0">
                <a:latin typeface="Arial" pitchFamily="34" charset="0"/>
              </a:rPr>
              <a:t> celulares</a:t>
            </a:r>
            <a:r>
              <a:rPr lang="es-CO" dirty="0">
                <a:latin typeface="Arial" pitchFamily="34" charset="0"/>
              </a:rPr>
              <a:t>.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Tejidos:   corazón, riñón, cerebro, sist. nervioso, huesos</a:t>
            </a:r>
          </a:p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Alimentos:  huevos, soya</a:t>
            </a:r>
            <a:endParaRPr lang="es-ES" dirty="0">
              <a:latin typeface="Arial" pitchFamily="34" charset="0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228600" y="1317625"/>
            <a:ext cx="8763000" cy="2255838"/>
          </a:xfrm>
          <a:prstGeom prst="rect">
            <a:avLst/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lnSpc>
                <a:spcPct val="140000"/>
              </a:lnSpc>
              <a:spcBef>
                <a:spcPct val="50000"/>
              </a:spcBef>
              <a:defRPr/>
            </a:pPr>
            <a:r>
              <a:rPr lang="es-CO" b="1" dirty="0">
                <a:latin typeface="Arial" pitchFamily="34" charset="0"/>
              </a:rPr>
              <a:t>Glicolípidos</a:t>
            </a:r>
            <a:r>
              <a:rPr lang="es-ES" b="1" dirty="0">
                <a:latin typeface="Arial" pitchFamily="34" charset="0"/>
              </a:rPr>
              <a:t/>
            </a:r>
            <a:br>
              <a:rPr lang="es-ES" b="1" dirty="0">
                <a:latin typeface="Arial" pitchFamily="34" charset="0"/>
              </a:rPr>
            </a:br>
            <a:r>
              <a:rPr lang="es-CO" i="1" dirty="0">
                <a:latin typeface="Arial" pitchFamily="34" charset="0"/>
              </a:rPr>
              <a:t>Galactolípidos:</a:t>
            </a:r>
            <a:r>
              <a:rPr lang="es-CO" dirty="0">
                <a:latin typeface="Arial" pitchFamily="34" charset="0"/>
              </a:rPr>
              <a:t>  pasturas de gramíneas y leguminosas (60%)</a:t>
            </a:r>
            <a:br>
              <a:rPr lang="es-CO" dirty="0">
                <a:latin typeface="Arial" pitchFamily="34" charset="0"/>
              </a:rPr>
            </a:br>
            <a:r>
              <a:rPr lang="es-CO" dirty="0">
                <a:latin typeface="Arial" pitchFamily="34" charset="0"/>
              </a:rPr>
              <a:t/>
            </a:r>
            <a:br>
              <a:rPr lang="es-CO" dirty="0">
                <a:latin typeface="Arial" pitchFamily="34" charset="0"/>
              </a:rPr>
            </a:br>
            <a:r>
              <a:rPr lang="es-CO" i="1" dirty="0">
                <a:latin typeface="Arial" pitchFamily="34" charset="0"/>
              </a:rPr>
              <a:t>Cerebrósidos:</a:t>
            </a:r>
            <a:r>
              <a:rPr lang="es-CO" dirty="0">
                <a:latin typeface="Arial" pitchFamily="34" charset="0"/>
              </a:rPr>
              <a:t> El glicerol de los glicolípidos vegetales se sustituye como unidad básica, en los  animales por una base nitrogenada, la “esfingosina”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esteroid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28600"/>
            <a:ext cx="7653338" cy="6300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735013" y="831850"/>
            <a:ext cx="7581900" cy="2767013"/>
          </a:xfrm>
          <a:prstGeom prst="rect">
            <a:avLst/>
          </a:prstGeom>
          <a:solidFill>
            <a:srgbClr val="00B0F0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261938" indent="-261938" algn="l">
              <a:lnSpc>
                <a:spcPct val="140000"/>
              </a:lnSpc>
              <a:defRPr/>
            </a:pPr>
            <a:r>
              <a:rPr lang="es-ES_tradnl" sz="2400" b="1" dirty="0">
                <a:latin typeface="Arial" pitchFamily="34" charset="0"/>
              </a:rPr>
              <a:t>3. Terpenos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No son moléculas energéticas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Esencias vegetales como el mentol, el geraniol, limoneno, alcanfor, eucaliptol,vainillina. 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Vitaminas, como la vit.A, vit. E, vit.K. </a:t>
            </a:r>
          </a:p>
          <a:p>
            <a:pPr marL="261938" indent="-261938" algn="l">
              <a:lnSpc>
                <a:spcPct val="140000"/>
              </a:lnSpc>
              <a:buFontTx/>
              <a:buChar char="•"/>
              <a:defRPr/>
            </a:pPr>
            <a:r>
              <a:rPr lang="es-ES_tradnl" dirty="0">
                <a:latin typeface="Arial" pitchFamily="34" charset="0"/>
              </a:rPr>
              <a:t>Pigmentos vegetales, como la carotina y la xantofila.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81" name="Picture 5" descr="sucks-udd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85728"/>
            <a:ext cx="4424363" cy="5761037"/>
          </a:xfrm>
          <a:prstGeom prst="rect">
            <a:avLst/>
          </a:prstGeom>
          <a:noFill/>
          <a:ln w="38100" algn="ctr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428596" y="1428736"/>
            <a:ext cx="6143668" cy="1357322"/>
          </a:xfrm>
          <a:prstGeom prst="rect">
            <a:avLst/>
          </a:prstGeom>
          <a:noFill/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s-ES_tradnl" sz="7200" b="1" dirty="0" smtClean="0">
                <a:solidFill>
                  <a:schemeClr val="accent1">
                    <a:lumMod val="75000"/>
                  </a:schemeClr>
                </a:solidFill>
                <a:latin typeface="AR BERKLEY" pitchFamily="2" charset="0"/>
              </a:rPr>
              <a:t>GRACIAS</a:t>
            </a:r>
            <a:endParaRPr lang="es-ES_tradnl" sz="7200" b="1" dirty="0">
              <a:solidFill>
                <a:schemeClr val="accent1">
                  <a:lumMod val="75000"/>
                </a:schemeClr>
              </a:solidFill>
              <a:latin typeface="AR BERKLEY" pitchFamily="2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304800" y="381000"/>
            <a:ext cx="8458200" cy="762000"/>
          </a:xfrm>
          <a:noFill/>
          <a:ln w="63500" cmpd="thinThick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CO" sz="4000" b="1" dirty="0" smtClean="0">
                <a:solidFill>
                  <a:schemeClr val="tx1"/>
                </a:solidFill>
                <a:latin typeface="Arial" charset="0"/>
              </a:rPr>
              <a:t>Lípidos</a:t>
            </a:r>
            <a:endParaRPr lang="es-ES" sz="4000" b="1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04800" y="3505200"/>
            <a:ext cx="8458200" cy="990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­"/>
            </a:pPr>
            <a:r>
              <a:rPr lang="es-CO" sz="3000" b="1" dirty="0"/>
              <a:t>Insolubles en agua y solubles en solventes orgánicos (éter, benzol, cloroformo)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81000" y="5334000"/>
            <a:ext cx="8382000" cy="838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­"/>
            </a:pPr>
            <a:r>
              <a:rPr lang="es-CO" sz="3000" b="1" dirty="0"/>
              <a:t>Compuestos por:  </a:t>
            </a:r>
            <a:r>
              <a:rPr lang="es-CO" sz="3000" b="1" u="sng" dirty="0"/>
              <a:t>C, H, O</a:t>
            </a:r>
            <a:r>
              <a:rPr lang="es-CO" sz="3000" b="1" dirty="0"/>
              <a:t>,   N y P </a:t>
            </a:r>
            <a:endParaRPr lang="es-ES" sz="3000" b="1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04800" y="1905000"/>
            <a:ext cx="8458200" cy="990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­"/>
            </a:pPr>
            <a:r>
              <a:rPr lang="es-CO" sz="3000" b="1" dirty="0"/>
              <a:t>Sustancias naturales, presentes en tejidos animales y vegetales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2" grpId="0" animBg="1" autoUpdateAnimBg="0"/>
      <p:bldP spid="2053" grpId="0" animBg="1" autoUpdateAnimBg="0"/>
      <p:bldP spid="205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457200" y="228600"/>
            <a:ext cx="8229600" cy="838200"/>
          </a:xfrm>
          <a:gradFill rotWithShape="1">
            <a:gsLst>
              <a:gs pos="0">
                <a:srgbClr val="FFCC00"/>
              </a:gs>
              <a:gs pos="50000">
                <a:srgbClr val="FFE88B"/>
              </a:gs>
              <a:gs pos="100000">
                <a:srgbClr val="FFCC00"/>
              </a:gs>
            </a:gsLst>
            <a:lin ang="5400000" scaled="1"/>
          </a:gradFill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CO" sz="4000" b="1" dirty="0" smtClean="0">
                <a:solidFill>
                  <a:schemeClr val="tx1"/>
                </a:solidFill>
                <a:latin typeface="Arial" charset="0"/>
              </a:rPr>
              <a:t>Importancia</a:t>
            </a:r>
            <a:endParaRPr lang="es-ES" sz="4000" b="1" dirty="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285720" y="1371600"/>
            <a:ext cx="8529638" cy="4443426"/>
            <a:chOff x="285720" y="1371600"/>
            <a:chExt cx="8529638" cy="4443426"/>
          </a:xfrm>
        </p:grpSpPr>
        <p:sp>
          <p:nvSpPr>
            <p:cNvPr id="3075" name="Rectangle 3"/>
            <p:cNvSpPr>
              <a:spLocks noChangeArrowheads="1"/>
            </p:cNvSpPr>
            <p:nvPr>
              <p:ph type="body" idx="1"/>
            </p:nvPr>
          </p:nvSpPr>
          <p:spPr bwMode="auto">
            <a:xfrm>
              <a:off x="304800" y="1371600"/>
              <a:ext cx="8458200" cy="457200"/>
            </a:xfrm>
            <a:noFill/>
            <a:ln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1" hangingPunct="1"/>
              <a:r>
                <a:rPr lang="es-CO" sz="2200" b="1" dirty="0" smtClean="0"/>
                <a:t>Principal reserva de energía</a:t>
              </a: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357158" y="5357826"/>
              <a:ext cx="8458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Aislamiento y protección  - función de transporte</a:t>
              </a: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285720" y="4786322"/>
              <a:ext cx="8458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Palatabilidad:  mejora sabor y textura del alimento</a:t>
              </a: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304800" y="4191000"/>
              <a:ext cx="84582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Fuentes de energía y ácidos grasos esenciales</a:t>
              </a: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04800" y="3352800"/>
              <a:ext cx="84582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Transportadores de vitaminas liposolubles, participando también en su absorción</a:t>
              </a: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304800" y="2895600"/>
              <a:ext cx="84582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Sustratos de transporte en las reacciones enzimáticas</a:t>
              </a: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304800" y="2362200"/>
              <a:ext cx="8458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>
                  <a:cs typeface="Times New Roman" pitchFamily="18" charset="0"/>
                </a:rPr>
                <a:t>Componentes de células y membranas biológicas</a:t>
              </a: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304800" y="1905000"/>
              <a:ext cx="84582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­"/>
              </a:pPr>
              <a:r>
                <a:rPr lang="es-CO" sz="2200" b="1" dirty="0"/>
                <a:t>Fuente más concentrada de energía </a:t>
              </a:r>
              <a:r>
                <a:rPr lang="es-CO" sz="2200" b="1" dirty="0">
                  <a:hlinkClick r:id="rId3" action="ppaction://hlinksldjump"/>
                </a:rPr>
                <a:t>(aporta </a:t>
              </a:r>
              <a:r>
                <a:rPr lang="es-CO" sz="2200" b="1" dirty="0">
                  <a:cs typeface="Times New Roman" pitchFamily="18" charset="0"/>
                  <a:hlinkClick r:id="rId3" action="ppaction://hlinksldjump"/>
                </a:rPr>
                <a:t>&gt; E. que CHO)</a:t>
              </a:r>
              <a:endParaRPr lang="es-CO" sz="2200" b="1" dirty="0"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57188" y="1000125"/>
            <a:ext cx="8358187" cy="5170488"/>
          </a:xfrm>
          <a:prstGeom prst="rect">
            <a:avLst/>
          </a:prstGeom>
          <a:noFill/>
          <a:ln w="38100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s-ES" dirty="0"/>
              <a:t>Las funciones generales que desempeñan los lípidos son cinco: 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R"/>
              <a:defRPr/>
            </a:pPr>
            <a:r>
              <a:rPr lang="es-ES" dirty="0"/>
              <a:t>como componentes estructurales de la membrana celular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R"/>
              <a:defRPr/>
            </a:pPr>
            <a:r>
              <a:rPr lang="es-ES" dirty="0"/>
              <a:t>depósito de reservas intracelulares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R"/>
              <a:defRPr/>
            </a:pPr>
            <a:r>
              <a:rPr lang="es-ES" dirty="0"/>
              <a:t>forma de transporte de combustible metabólico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R"/>
              <a:defRPr/>
            </a:pPr>
            <a:r>
              <a:rPr lang="es-ES" dirty="0"/>
              <a:t>aislante térmico y eléctrico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R"/>
              <a:defRPr/>
            </a:pPr>
            <a:r>
              <a:rPr lang="es-ES" dirty="0"/>
              <a:t>agente de protección de las paredes celulares de diversos organismos. </a:t>
            </a:r>
          </a:p>
          <a:p>
            <a:pPr marL="457200" indent="-457200" algn="just">
              <a:lnSpc>
                <a:spcPct val="150000"/>
              </a:lnSpc>
              <a:defRPr/>
            </a:pPr>
            <a:endParaRPr lang="es-ES" dirty="0"/>
          </a:p>
          <a:p>
            <a:pPr algn="just">
              <a:lnSpc>
                <a:spcPct val="150000"/>
              </a:lnSpc>
              <a:defRPr/>
            </a:pPr>
            <a:r>
              <a:rPr lang="es-ES" dirty="0"/>
              <a:t>También existen algunas sustancias lipídicas que poseen una intensa actividad biológica, comprendiendo algunas vitaminas y precursores, así como cierto número de hormonas.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830657" y="571480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solidFill>
                  <a:srgbClr val="FF0000"/>
                </a:solidFill>
                <a:latin typeface="AR DELANEY" pitchFamily="2" charset="0"/>
                <a:cs typeface="Andalus" pitchFamily="2" charset="-78"/>
              </a:rPr>
              <a:t>FUNCIONES</a:t>
            </a:r>
            <a:endParaRPr lang="es-CO" dirty="0">
              <a:solidFill>
                <a:srgbClr val="FF0000"/>
              </a:solidFill>
              <a:latin typeface="AR DELANEY" pitchFamily="2" charset="0"/>
              <a:cs typeface="Andalus" pitchFamily="2" charset="-78"/>
            </a:endParaRP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74725" y="936625"/>
            <a:ext cx="1841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s-ES_tradnl" sz="5000" dirty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09600" y="1076325"/>
            <a:ext cx="8153400" cy="46386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CO" sz="2800" b="1" dirty="0"/>
              <a:t>APORTE ENERGETICO</a:t>
            </a:r>
          </a:p>
          <a:p>
            <a:pPr algn="ctr">
              <a:lnSpc>
                <a:spcPct val="150000"/>
              </a:lnSpc>
            </a:pPr>
            <a:endParaRPr lang="es-CO" sz="2800" b="1" dirty="0"/>
          </a:p>
          <a:p>
            <a:pPr algn="l">
              <a:lnSpc>
                <a:spcPct val="150000"/>
              </a:lnSpc>
            </a:pPr>
            <a:r>
              <a:rPr lang="es-CO" sz="2800" b="1" dirty="0"/>
              <a:t>ELN  =     4.3 (Kcal/gr)</a:t>
            </a:r>
          </a:p>
          <a:p>
            <a:pPr algn="l">
              <a:lnSpc>
                <a:spcPct val="150000"/>
              </a:lnSpc>
            </a:pPr>
            <a:r>
              <a:rPr lang="es-CO" sz="2800" b="1" dirty="0"/>
              <a:t>CHO  =    4.2 (4.1-4.4) Kcal/gr</a:t>
            </a:r>
          </a:p>
          <a:p>
            <a:pPr algn="l">
              <a:lnSpc>
                <a:spcPct val="150000"/>
              </a:lnSpc>
            </a:pPr>
            <a:r>
              <a:rPr lang="es-CO" sz="2800" b="1" dirty="0"/>
              <a:t>PB     =     5.7 (5.2-5.8) Kcal/gr                </a:t>
            </a:r>
          </a:p>
          <a:p>
            <a:pPr algn="l">
              <a:lnSpc>
                <a:spcPct val="150000"/>
              </a:lnSpc>
            </a:pPr>
            <a:r>
              <a:rPr lang="es-CO" sz="2800" b="1" dirty="0"/>
              <a:t>EE     =     9.5 Kcal/gr (menos oxidados) </a:t>
            </a:r>
            <a:br>
              <a:rPr lang="es-CO" sz="2800" b="1" dirty="0"/>
            </a:br>
            <a:r>
              <a:rPr lang="es-CO" sz="2800" b="1" dirty="0"/>
              <a:t>                 (2.25 veces más E. que CHO)</a:t>
            </a:r>
            <a:endParaRPr lang="es-ES" sz="2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28600"/>
            <a:ext cx="8229600" cy="8382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E88B"/>
              </a:gs>
              <a:gs pos="100000">
                <a:srgbClr val="FFCC00"/>
              </a:gs>
            </a:gsLst>
            <a:lin ang="5400000" scaled="1"/>
          </a:gradFill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CO" sz="4000" b="1" dirty="0"/>
              <a:t>Clasificación</a:t>
            </a:r>
            <a:endParaRPr lang="es-ES" sz="4000" b="1" dirty="0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266700" y="1268413"/>
            <a:ext cx="86106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CO" b="1" dirty="0">
                <a:latin typeface="Arial" pitchFamily="34" charset="0"/>
              </a:rPr>
              <a:t>1) </a:t>
            </a:r>
            <a:r>
              <a:rPr lang="es-CO" b="1" dirty="0">
                <a:solidFill>
                  <a:srgbClr val="FF0000"/>
                </a:solidFill>
                <a:latin typeface="Arial" pitchFamily="34" charset="0"/>
              </a:rPr>
              <a:t>Origen</a:t>
            </a:r>
            <a:endParaRPr lang="es-ES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472" y="2143116"/>
            <a:ext cx="824937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Vegetal:   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a)  Estructurales:    -  superficiales (ceras, ac. grasos y cutinas)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                                -  de membrana (ppal/:  glucolípidos y  fosfolípidos)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b)  Reserva:   ppal/  aceites</a:t>
            </a:r>
            <a:endParaRPr lang="es-ES" dirty="0">
              <a:latin typeface="Arial" pitchFamily="34" charset="0"/>
            </a:endParaRPr>
          </a:p>
          <a:p>
            <a:endParaRPr lang="es-CO" dirty="0"/>
          </a:p>
        </p:txBody>
      </p:sp>
      <p:sp>
        <p:nvSpPr>
          <p:cNvPr id="7" name="6 CuadroTexto"/>
          <p:cNvSpPr txBox="1"/>
          <p:nvPr/>
        </p:nvSpPr>
        <p:spPr>
          <a:xfrm>
            <a:off x="357158" y="4071942"/>
            <a:ext cx="861165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CO" b="1" dirty="0">
                <a:latin typeface="Arial" pitchFamily="34" charset="0"/>
              </a:rPr>
              <a:t>Animal:</a:t>
            </a:r>
            <a:r>
              <a:rPr lang="es-CO" dirty="0">
                <a:latin typeface="Arial" pitchFamily="34" charset="0"/>
              </a:rPr>
              <a:t>   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		a)  Estructurales:   -  fosfolípidos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		b)  Reservas:  - grasas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                          c)  Colesterol y sus ésteres: fracción lipídica no glicérida,  </a:t>
            </a:r>
          </a:p>
          <a:p>
            <a:pPr algn="l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                                neutra, más importante de los tejidos animales</a:t>
            </a:r>
            <a:endParaRPr lang="es-ES" dirty="0">
              <a:latin typeface="Arial" pitchFamily="34" charset="0"/>
            </a:endParaRPr>
          </a:p>
          <a:p>
            <a:endParaRPr lang="es-CO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285720" y="571480"/>
            <a:ext cx="7993062" cy="41592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ES_tradnl" b="1" dirty="0">
                <a:solidFill>
                  <a:srgbClr val="FF0000"/>
                </a:solidFill>
                <a:latin typeface="Arial" pitchFamily="34" charset="0"/>
              </a:rPr>
              <a:t>2) Estructura</a:t>
            </a:r>
            <a:r>
              <a:rPr lang="es-ES_tradnl" dirty="0">
                <a:solidFill>
                  <a:srgbClr val="FF0000"/>
                </a:solidFill>
                <a:latin typeface="Arial" pitchFamily="34" charset="0"/>
              </a:rPr>
              <a:t> (Componentes del acido graso al ser disociado)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28596" y="1571612"/>
            <a:ext cx="831670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ES_tradnl" b="1" dirty="0">
                <a:latin typeface="Arial" pitchFamily="34" charset="0"/>
              </a:rPr>
              <a:t>Simples: </a:t>
            </a:r>
            <a:r>
              <a:rPr lang="es-ES_tradnl" dirty="0">
                <a:latin typeface="Arial" pitchFamily="34" charset="0"/>
              </a:rPr>
              <a:t>Esteres de ácidos grasos</a:t>
            </a:r>
          </a:p>
          <a:p>
            <a:pPr algn="l">
              <a:spcBef>
                <a:spcPct val="50000"/>
              </a:spcBef>
              <a:defRPr/>
            </a:pPr>
            <a:r>
              <a:rPr lang="es-ES_tradnl" dirty="0">
                <a:latin typeface="Arial" pitchFamily="34" charset="0"/>
              </a:rPr>
              <a:t>	a) Grasas: esteres de ácidos grasos con glicerol</a:t>
            </a:r>
          </a:p>
          <a:p>
            <a:pPr algn="l">
              <a:spcBef>
                <a:spcPct val="50000"/>
              </a:spcBef>
              <a:defRPr/>
            </a:pPr>
            <a:r>
              <a:rPr lang="es-ES_tradnl" dirty="0">
                <a:latin typeface="Arial" pitchFamily="34" charset="0"/>
              </a:rPr>
              <a:t>	b) Ceras: esteres de ácidos grasos con alcoholes monohidricos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286124"/>
            <a:ext cx="828680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s-ES_tradnl" b="1" dirty="0">
                <a:latin typeface="Arial" pitchFamily="34" charset="0"/>
              </a:rPr>
              <a:t>Complejos: </a:t>
            </a:r>
            <a:r>
              <a:rPr lang="es-ES_tradnl" dirty="0">
                <a:latin typeface="Arial" pitchFamily="34" charset="0"/>
              </a:rPr>
              <a:t>Esteres de ácidos grasos que contienen otros compuestos químicos además de los ácidos grasos y alcohol</a:t>
            </a:r>
          </a:p>
          <a:p>
            <a:pPr algn="l">
              <a:spcBef>
                <a:spcPct val="50000"/>
              </a:spcBef>
              <a:defRPr/>
            </a:pPr>
            <a:r>
              <a:rPr lang="es-ES_tradnl" dirty="0">
                <a:latin typeface="Arial" pitchFamily="34" charset="0"/>
              </a:rPr>
              <a:t>	a) fosfolipidos</a:t>
            </a:r>
          </a:p>
          <a:p>
            <a:pPr algn="l">
              <a:spcBef>
                <a:spcPct val="50000"/>
              </a:spcBef>
              <a:defRPr/>
            </a:pPr>
            <a:r>
              <a:rPr lang="es-ES_tradnl" dirty="0">
                <a:latin typeface="Arial" pitchFamily="34" charset="0"/>
              </a:rPr>
              <a:t>	b) glucolipidos (glucoesfingolipidos)</a:t>
            </a:r>
          </a:p>
          <a:p>
            <a:pPr algn="l">
              <a:spcBef>
                <a:spcPct val="50000"/>
              </a:spcBef>
              <a:defRPr/>
            </a:pPr>
            <a:r>
              <a:rPr lang="es-ES_tradnl" dirty="0">
                <a:latin typeface="Arial" pitchFamily="34" charset="0"/>
              </a:rPr>
              <a:t>	c) otros: aminolipidos, lipoproteinas</a:t>
            </a:r>
          </a:p>
          <a:p>
            <a:endParaRPr lang="es-CO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 descr="mister gord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214422"/>
            <a:ext cx="3405183" cy="26479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34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752600" y="334963"/>
            <a:ext cx="5562600" cy="701675"/>
          </a:xfrm>
          <a:solidFill>
            <a:schemeClr val="tx2">
              <a:lumMod val="50000"/>
              <a:lumOff val="50000"/>
            </a:schemeClr>
          </a:solidFill>
          <a:ln w="63500" cmpd="thinThick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CO" sz="4000" b="1" dirty="0" smtClean="0">
                <a:solidFill>
                  <a:schemeClr val="tx1"/>
                </a:solidFill>
                <a:latin typeface="Arial" charset="0"/>
              </a:rPr>
              <a:t>Lípidos simples</a:t>
            </a:r>
            <a:endParaRPr lang="es-ES" sz="4000" b="1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57158" y="1142984"/>
            <a:ext cx="2824154" cy="3323987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>
            <a:outerShdw dist="63500" dir="2212194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1.  Grasas:</a:t>
            </a:r>
          </a:p>
          <a:p>
            <a:pPr algn="just">
              <a:spcBef>
                <a:spcPct val="50000"/>
              </a:spcBef>
              <a:defRPr/>
            </a:pPr>
            <a:r>
              <a:rPr lang="es-CO" dirty="0">
                <a:latin typeface="Arial" pitchFamily="34" charset="0"/>
              </a:rPr>
              <a:t>Grasas y aceites tienen la misma estructura general y las mismas propiedades químicas pero con diferentes características físicas.    </a:t>
            </a:r>
            <a:br>
              <a:rPr lang="es-CO" dirty="0">
                <a:latin typeface="Arial" pitchFamily="34" charset="0"/>
              </a:rPr>
            </a:br>
            <a:r>
              <a:rPr lang="es-CO" dirty="0">
                <a:latin typeface="Arial" pitchFamily="34" charset="0"/>
              </a:rPr>
              <a:t>En forma general “grasas”.</a:t>
            </a:r>
          </a:p>
        </p:txBody>
      </p:sp>
      <p:pic>
        <p:nvPicPr>
          <p:cNvPr id="12295" name="Picture 7" descr="untitl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4016374"/>
            <a:ext cx="4105274" cy="2270145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2294" name="Picture 6" descr="dagr_jornadas_aceit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4214818"/>
            <a:ext cx="2305050" cy="228917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3"/>
          <p:cNvSpPr>
            <a:spLocks noChangeArrowheads="1"/>
          </p:cNvSpPr>
          <p:nvPr/>
        </p:nvSpPr>
        <p:spPr bwMode="auto">
          <a:xfrm>
            <a:off x="609600" y="685800"/>
            <a:ext cx="7620000" cy="5334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O" dirty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685800" y="906463"/>
            <a:ext cx="1371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CH2-OH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CO-OH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CH2-OH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64" name="Line 3"/>
          <p:cNvSpPr>
            <a:spLocks noChangeShapeType="1"/>
          </p:cNvSpPr>
          <p:nvPr/>
        </p:nvSpPr>
        <p:spPr bwMode="auto">
          <a:xfrm>
            <a:off x="914400" y="129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>
            <a:off x="914400" y="182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85800" y="2514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Glicerol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209800" y="1447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800600" y="914400"/>
            <a:ext cx="1828800" cy="1552575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CH2OCOR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CHOCOR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CH2OCOR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590800" y="14478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3R-COOH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4191000" y="1676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477000" y="1447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  3H2O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209800" y="25146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   Ac. graso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191000" y="27432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876800" y="2514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Triacilglicerol (sencillo)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5029200" y="129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5029200" y="182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77" name="Text Box 18"/>
          <p:cNvSpPr txBox="1">
            <a:spLocks noChangeArrowheads="1"/>
          </p:cNvSpPr>
          <p:nvPr/>
        </p:nvSpPr>
        <p:spPr bwMode="auto">
          <a:xfrm>
            <a:off x="838200" y="35814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_tradnl" sz="2400" dirty="0">
              <a:latin typeface="Times New Roman" pitchFamily="18" charset="0"/>
            </a:endParaRPr>
          </a:p>
        </p:txBody>
      </p:sp>
      <p:sp>
        <p:nvSpPr>
          <p:cNvPr id="15378" name="Text Box 19"/>
          <p:cNvSpPr txBox="1">
            <a:spLocks noChangeArrowheads="1"/>
          </p:cNvSpPr>
          <p:nvPr/>
        </p:nvSpPr>
        <p:spPr bwMode="auto">
          <a:xfrm>
            <a:off x="762000" y="3802063"/>
            <a:ext cx="1371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CH2-OH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CO-OH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CH2-OH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79" name="Line 20"/>
          <p:cNvSpPr>
            <a:spLocks noChangeShapeType="1"/>
          </p:cNvSpPr>
          <p:nvPr/>
        </p:nvSpPr>
        <p:spPr bwMode="auto">
          <a:xfrm>
            <a:off x="990600" y="4191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80" name="Line 21"/>
          <p:cNvSpPr>
            <a:spLocks noChangeShapeType="1"/>
          </p:cNvSpPr>
          <p:nvPr/>
        </p:nvSpPr>
        <p:spPr bwMode="auto">
          <a:xfrm>
            <a:off x="9906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81" name="Text Box 22"/>
          <p:cNvSpPr txBox="1">
            <a:spLocks noChangeArrowheads="1"/>
          </p:cNvSpPr>
          <p:nvPr/>
        </p:nvSpPr>
        <p:spPr bwMode="auto">
          <a:xfrm>
            <a:off x="762000" y="5410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Glicerol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2" name="Text Box 23"/>
          <p:cNvSpPr txBox="1">
            <a:spLocks noChangeArrowheads="1"/>
          </p:cNvSpPr>
          <p:nvPr/>
        </p:nvSpPr>
        <p:spPr bwMode="auto">
          <a:xfrm>
            <a:off x="2286000" y="4343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3" name="Text Box 24"/>
          <p:cNvSpPr txBox="1">
            <a:spLocks noChangeArrowheads="1"/>
          </p:cNvSpPr>
          <p:nvPr/>
        </p:nvSpPr>
        <p:spPr bwMode="auto">
          <a:xfrm>
            <a:off x="4876800" y="3810000"/>
            <a:ext cx="1981200" cy="1552575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CH2OCOR1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CHOCOR2</a:t>
            </a:r>
          </a:p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CH2OCOR3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4" name="Text Box 25"/>
          <p:cNvSpPr txBox="1">
            <a:spLocks noChangeArrowheads="1"/>
          </p:cNvSpPr>
          <p:nvPr/>
        </p:nvSpPr>
        <p:spPr bwMode="auto">
          <a:xfrm>
            <a:off x="2667000" y="4343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3R-COOH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5" name="Line 26"/>
          <p:cNvSpPr>
            <a:spLocks noChangeShapeType="1"/>
          </p:cNvSpPr>
          <p:nvPr/>
        </p:nvSpPr>
        <p:spPr bwMode="auto">
          <a:xfrm>
            <a:off x="4267200" y="4572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86" name="Text Box 27"/>
          <p:cNvSpPr txBox="1">
            <a:spLocks noChangeArrowheads="1"/>
          </p:cNvSpPr>
          <p:nvPr/>
        </p:nvSpPr>
        <p:spPr bwMode="auto">
          <a:xfrm>
            <a:off x="6705600" y="4343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  3H2O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7" name="Text Box 28"/>
          <p:cNvSpPr txBox="1">
            <a:spLocks noChangeArrowheads="1"/>
          </p:cNvSpPr>
          <p:nvPr/>
        </p:nvSpPr>
        <p:spPr bwMode="auto">
          <a:xfrm>
            <a:off x="2286000" y="54102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+   Ac. graso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88" name="Line 29"/>
          <p:cNvSpPr>
            <a:spLocks noChangeShapeType="1"/>
          </p:cNvSpPr>
          <p:nvPr/>
        </p:nvSpPr>
        <p:spPr bwMode="auto">
          <a:xfrm>
            <a:off x="4267200" y="56388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89" name="Text Box 30"/>
          <p:cNvSpPr txBox="1">
            <a:spLocks noChangeArrowheads="1"/>
          </p:cNvSpPr>
          <p:nvPr/>
        </p:nvSpPr>
        <p:spPr bwMode="auto">
          <a:xfrm>
            <a:off x="4953000" y="54102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CO" sz="2400" b="1" dirty="0">
                <a:latin typeface="Times New Roman" pitchFamily="18" charset="0"/>
              </a:rPr>
              <a:t>Triacilglicerol (mixto)</a:t>
            </a:r>
            <a:endParaRPr lang="es-ES" sz="2400" b="1" dirty="0">
              <a:latin typeface="Times New Roman" pitchFamily="18" charset="0"/>
            </a:endParaRPr>
          </a:p>
        </p:txBody>
      </p:sp>
      <p:sp>
        <p:nvSpPr>
          <p:cNvPr id="15390" name="Line 31"/>
          <p:cNvSpPr>
            <a:spLocks noChangeShapeType="1"/>
          </p:cNvSpPr>
          <p:nvPr/>
        </p:nvSpPr>
        <p:spPr bwMode="auto">
          <a:xfrm>
            <a:off x="5105400" y="4191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  <p:sp>
        <p:nvSpPr>
          <p:cNvPr id="15391" name="Line 32"/>
          <p:cNvSpPr>
            <a:spLocks noChangeShapeType="1"/>
          </p:cNvSpPr>
          <p:nvPr/>
        </p:nvSpPr>
        <p:spPr bwMode="auto">
          <a:xfrm>
            <a:off x="5105400" y="4724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s-CO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mbú">
  <a:themeElements>
    <a:clrScheme name="Bambú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Bambú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ambú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mbú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ú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ú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presentaciones\Bambú.pot</Template>
  <TotalTime>2867</TotalTime>
  <Words>627</Words>
  <Application>Microsoft PowerPoint</Application>
  <PresentationFormat>Presentación en pantalla (4:3)</PresentationFormat>
  <Paragraphs>139</Paragraphs>
  <Slides>17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Wingdings</vt:lpstr>
      <vt:lpstr>Times New Roman</vt:lpstr>
      <vt:lpstr>Tahoma</vt:lpstr>
      <vt:lpstr>Symbol</vt:lpstr>
      <vt:lpstr>Bambú</vt:lpstr>
      <vt:lpstr>Diapositiva 1</vt:lpstr>
      <vt:lpstr>Lípidos</vt:lpstr>
      <vt:lpstr>Importancia</vt:lpstr>
      <vt:lpstr>Diapositiva 4</vt:lpstr>
      <vt:lpstr>Diapositiva 5</vt:lpstr>
      <vt:lpstr>Diapositiva 6</vt:lpstr>
      <vt:lpstr>Diapositiva 7</vt:lpstr>
      <vt:lpstr>Lípidos simples</vt:lpstr>
      <vt:lpstr>Diapositiva 9</vt:lpstr>
      <vt:lpstr>Propiedades de las grasas</vt:lpstr>
      <vt:lpstr>c)   Hidrogenación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Lípidos</dc:title>
  <dc:creator>.</dc:creator>
  <cp:lastModifiedBy>KRAMIREZ</cp:lastModifiedBy>
  <cp:revision>188</cp:revision>
  <dcterms:created xsi:type="dcterms:W3CDTF">2001-08-10T15:08:36Z</dcterms:created>
  <dcterms:modified xsi:type="dcterms:W3CDTF">2009-10-10T01:57:30Z</dcterms:modified>
</cp:coreProperties>
</file>