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18"/>
  </p:notesMasterIdLst>
  <p:sldIdLst>
    <p:sldId id="274" r:id="rId2"/>
    <p:sldId id="256" r:id="rId3"/>
    <p:sldId id="264" r:id="rId4"/>
    <p:sldId id="266" r:id="rId5"/>
    <p:sldId id="267" r:id="rId6"/>
    <p:sldId id="257" r:id="rId7"/>
    <p:sldId id="258" r:id="rId8"/>
    <p:sldId id="269" r:id="rId9"/>
    <p:sldId id="259" r:id="rId10"/>
    <p:sldId id="270" r:id="rId11"/>
    <p:sldId id="271" r:id="rId12"/>
    <p:sldId id="260" r:id="rId13"/>
    <p:sldId id="261" r:id="rId14"/>
    <p:sldId id="262" r:id="rId15"/>
    <p:sldId id="272" r:id="rId16"/>
    <p:sldId id="273" r:id="rId17"/>
  </p:sldIdLst>
  <p:sldSz cx="9144000" cy="6858000" type="screen4x3"/>
  <p:notesSz cx="6858000" cy="9144000"/>
  <p:defaultTextStyle>
    <a:defPPr>
      <a:defRPr lang="es-MX"/>
    </a:defPPr>
    <a:lvl1pPr algn="l" rtl="0" fontAlgn="base">
      <a:spcBef>
        <a:spcPct val="0"/>
      </a:spcBef>
      <a:spcAft>
        <a:spcPct val="0"/>
      </a:spcAft>
      <a:defRPr kern="1200">
        <a:solidFill>
          <a:schemeClr val="tx1"/>
        </a:solidFill>
        <a:latin typeface="Garamond" pitchFamily="18" charset="0"/>
        <a:ea typeface="+mn-ea"/>
        <a:cs typeface="+mn-cs"/>
      </a:defRPr>
    </a:lvl1pPr>
    <a:lvl2pPr marL="457200" algn="l" rtl="0" fontAlgn="base">
      <a:spcBef>
        <a:spcPct val="0"/>
      </a:spcBef>
      <a:spcAft>
        <a:spcPct val="0"/>
      </a:spcAft>
      <a:defRPr kern="1200">
        <a:solidFill>
          <a:schemeClr val="tx1"/>
        </a:solidFill>
        <a:latin typeface="Garamond" pitchFamily="18" charset="0"/>
        <a:ea typeface="+mn-ea"/>
        <a:cs typeface="+mn-cs"/>
      </a:defRPr>
    </a:lvl2pPr>
    <a:lvl3pPr marL="914400" algn="l" rtl="0" fontAlgn="base">
      <a:spcBef>
        <a:spcPct val="0"/>
      </a:spcBef>
      <a:spcAft>
        <a:spcPct val="0"/>
      </a:spcAft>
      <a:defRPr kern="1200">
        <a:solidFill>
          <a:schemeClr val="tx1"/>
        </a:solidFill>
        <a:latin typeface="Garamond" pitchFamily="18" charset="0"/>
        <a:ea typeface="+mn-ea"/>
        <a:cs typeface="+mn-cs"/>
      </a:defRPr>
    </a:lvl3pPr>
    <a:lvl4pPr marL="1371600" algn="l" rtl="0" fontAlgn="base">
      <a:spcBef>
        <a:spcPct val="0"/>
      </a:spcBef>
      <a:spcAft>
        <a:spcPct val="0"/>
      </a:spcAft>
      <a:defRPr kern="1200">
        <a:solidFill>
          <a:schemeClr val="tx1"/>
        </a:solidFill>
        <a:latin typeface="Garamond" pitchFamily="18" charset="0"/>
        <a:ea typeface="+mn-ea"/>
        <a:cs typeface="+mn-cs"/>
      </a:defRPr>
    </a:lvl4pPr>
    <a:lvl5pPr marL="1828800" algn="l" rtl="0" fontAlgn="base">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63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dirty="0" smtClean="0"/>
            </a:lvl1pPr>
          </a:lstStyle>
          <a:p>
            <a:pPr>
              <a:defRPr/>
            </a:pPr>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176574AE-416F-4949-8653-F0326D5CFDE3}" type="datetimeFigureOut">
              <a:rPr lang="es-CO"/>
              <a:pPr>
                <a:defRPr/>
              </a:pPr>
              <a:t>28/09/2009</a:t>
            </a:fld>
            <a:endParaRPr lang="es-CO"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CO" noProof="0" dirty="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CO" noProof="0" smtClean="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dirty="0" smtClean="0"/>
            </a:lvl1pPr>
          </a:lstStyle>
          <a:p>
            <a:pPr>
              <a:defRPr/>
            </a:pPr>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E31BD443-DF68-45DB-AE9C-BBDF4FBF7F72}" type="slidenum">
              <a:rPr lang="es-CO"/>
              <a:pPr>
                <a:defRPr/>
              </a:pPr>
              <a:t>‹Nº›</a:t>
            </a:fld>
            <a:endParaRPr lang="es-CO"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3 Triángulo rectángulo"/>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grpSp>
        <p:nvGrpSpPr>
          <p:cNvPr id="5" name="15 Grupo"/>
          <p:cNvGrpSpPr>
            <a:grpSpLocks/>
          </p:cNvGrpSpPr>
          <p:nvPr/>
        </p:nvGrpSpPr>
        <p:grpSpPr bwMode="auto">
          <a:xfrm>
            <a:off x="-3175" y="4953000"/>
            <a:ext cx="9147175" cy="1911350"/>
            <a:chOff x="-3765" y="4832896"/>
            <a:chExt cx="9147765" cy="2032192"/>
          </a:xfrm>
        </p:grpSpPr>
        <p:sp>
          <p:nvSpPr>
            <p:cNvPr id="6" name="5 Forma libre"/>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6 Forma libre"/>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8" name="7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0" name="9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8 Título"/>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s-ES" smtClean="0"/>
              <a:t>Haga clic para modificar el estilo de subtítulo del patrón</a:t>
            </a:r>
            <a:endParaRPr lang="en-US"/>
          </a:p>
        </p:txBody>
      </p:sp>
      <p:sp>
        <p:nvSpPr>
          <p:cNvPr id="11" name="29 Marcador de fecha"/>
          <p:cNvSpPr>
            <a:spLocks noGrp="1"/>
          </p:cNvSpPr>
          <p:nvPr>
            <p:ph type="dt" sz="half" idx="10"/>
          </p:nvPr>
        </p:nvSpPr>
        <p:spPr/>
        <p:txBody>
          <a:bodyPr/>
          <a:lstStyle>
            <a:lvl1pPr>
              <a:defRPr dirty="0">
                <a:solidFill>
                  <a:srgbClr val="FFFFFF"/>
                </a:solidFill>
              </a:defRPr>
            </a:lvl1pPr>
            <a:extLst/>
          </a:lstStyle>
          <a:p>
            <a:pPr>
              <a:defRPr/>
            </a:pPr>
            <a:endParaRPr lang="es-MX"/>
          </a:p>
        </p:txBody>
      </p:sp>
      <p:sp>
        <p:nvSpPr>
          <p:cNvPr id="12" name="18 Marcador de pie de página"/>
          <p:cNvSpPr>
            <a:spLocks noGrp="1"/>
          </p:cNvSpPr>
          <p:nvPr>
            <p:ph type="ftr" sz="quarter" idx="11"/>
          </p:nvPr>
        </p:nvSpPr>
        <p:spPr/>
        <p:txBody>
          <a:bodyPr/>
          <a:lstStyle>
            <a:lvl1pPr>
              <a:defRPr dirty="0">
                <a:solidFill>
                  <a:schemeClr val="accent1">
                    <a:tint val="20000"/>
                  </a:schemeClr>
                </a:solidFill>
              </a:defRPr>
            </a:lvl1pPr>
            <a:extLst/>
          </a:lstStyle>
          <a:p>
            <a:pPr>
              <a:defRPr/>
            </a:pPr>
            <a:endParaRPr lang="es-MX"/>
          </a:p>
        </p:txBody>
      </p:sp>
      <p:sp>
        <p:nvSpPr>
          <p:cNvPr id="13" name="26 Marcador de número de diapositiva"/>
          <p:cNvSpPr>
            <a:spLocks noGrp="1"/>
          </p:cNvSpPr>
          <p:nvPr>
            <p:ph type="sldNum" sz="quarter" idx="12"/>
          </p:nvPr>
        </p:nvSpPr>
        <p:spPr/>
        <p:txBody>
          <a:bodyPr/>
          <a:lstStyle>
            <a:lvl1pPr>
              <a:defRPr>
                <a:solidFill>
                  <a:srgbClr val="FFFFFF"/>
                </a:solidFill>
              </a:defRPr>
            </a:lvl1pPr>
            <a:extLst/>
          </a:lstStyle>
          <a:p>
            <a:pPr>
              <a:defRPr/>
            </a:pPr>
            <a:fld id="{BD300B28-F61F-406C-8FE2-B35E25D217A3}" type="slidenum">
              <a:rPr lang="es-MX"/>
              <a:pPr>
                <a:defRPr/>
              </a:pPr>
              <a:t>‹Nº›</a:t>
            </a:fld>
            <a:endParaRPr lang="es-MX"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endParaRPr lang="es-MX"/>
          </a:p>
        </p:txBody>
      </p:sp>
      <p:sp>
        <p:nvSpPr>
          <p:cNvPr id="5" name="21 Marcador de pie de página"/>
          <p:cNvSpPr>
            <a:spLocks noGrp="1"/>
          </p:cNvSpPr>
          <p:nvPr>
            <p:ph type="ftr" sz="quarter" idx="11"/>
          </p:nvPr>
        </p:nvSpPr>
        <p:spPr/>
        <p:txBody>
          <a:bodyPr/>
          <a:lstStyle>
            <a:lvl1pPr>
              <a:defRPr/>
            </a:lvl1pPr>
          </a:lstStyle>
          <a:p>
            <a:pPr>
              <a:defRPr/>
            </a:pPr>
            <a:endParaRPr lang="es-MX"/>
          </a:p>
        </p:txBody>
      </p:sp>
      <p:sp>
        <p:nvSpPr>
          <p:cNvPr id="6" name="17 Marcador de número de diapositiva"/>
          <p:cNvSpPr>
            <a:spLocks noGrp="1"/>
          </p:cNvSpPr>
          <p:nvPr>
            <p:ph type="sldNum" sz="quarter" idx="12"/>
          </p:nvPr>
        </p:nvSpPr>
        <p:spPr/>
        <p:txBody>
          <a:bodyPr/>
          <a:lstStyle>
            <a:lvl1pPr>
              <a:defRPr/>
            </a:lvl1pPr>
          </a:lstStyle>
          <a:p>
            <a:pPr>
              <a:defRPr/>
            </a:pPr>
            <a:fld id="{73008351-FA97-46AA-B968-C863DF07EA20}" type="slidenum">
              <a:rPr lang="es-MX"/>
              <a:pPr>
                <a:defRPr/>
              </a:pPr>
              <a:t>‹Nº›</a:t>
            </a:fld>
            <a:endParaRPr lang="es-MX"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9 Marcador de fecha"/>
          <p:cNvSpPr>
            <a:spLocks noGrp="1"/>
          </p:cNvSpPr>
          <p:nvPr>
            <p:ph type="dt" sz="half" idx="10"/>
          </p:nvPr>
        </p:nvSpPr>
        <p:spPr/>
        <p:txBody>
          <a:bodyPr/>
          <a:lstStyle>
            <a:lvl1pPr>
              <a:defRPr/>
            </a:lvl1pPr>
          </a:lstStyle>
          <a:p>
            <a:pPr>
              <a:defRPr/>
            </a:pPr>
            <a:endParaRPr lang="es-MX"/>
          </a:p>
        </p:txBody>
      </p:sp>
      <p:sp>
        <p:nvSpPr>
          <p:cNvPr id="5" name="21 Marcador de pie de página"/>
          <p:cNvSpPr>
            <a:spLocks noGrp="1"/>
          </p:cNvSpPr>
          <p:nvPr>
            <p:ph type="ftr" sz="quarter" idx="11"/>
          </p:nvPr>
        </p:nvSpPr>
        <p:spPr/>
        <p:txBody>
          <a:bodyPr/>
          <a:lstStyle>
            <a:lvl1pPr>
              <a:defRPr/>
            </a:lvl1pPr>
          </a:lstStyle>
          <a:p>
            <a:pPr>
              <a:defRPr/>
            </a:pPr>
            <a:endParaRPr lang="es-MX"/>
          </a:p>
        </p:txBody>
      </p:sp>
      <p:sp>
        <p:nvSpPr>
          <p:cNvPr id="6" name="17 Marcador de número de diapositiva"/>
          <p:cNvSpPr>
            <a:spLocks noGrp="1"/>
          </p:cNvSpPr>
          <p:nvPr>
            <p:ph type="sldNum" sz="quarter" idx="12"/>
          </p:nvPr>
        </p:nvSpPr>
        <p:spPr/>
        <p:txBody>
          <a:bodyPr/>
          <a:lstStyle>
            <a:lvl1pPr>
              <a:defRPr/>
            </a:lvl1pPr>
          </a:lstStyle>
          <a:p>
            <a:pPr>
              <a:defRPr/>
            </a:pPr>
            <a:fld id="{CAECAB39-0ECB-45FB-A918-DE1EFF71D9E2}" type="slidenum">
              <a:rPr lang="es-MX"/>
              <a:pPr>
                <a:defRPr/>
              </a:pPr>
              <a:t>‹Nº›</a:t>
            </a:fld>
            <a:endParaRPr lang="es-MX"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ítulo y texto encima de l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CO"/>
          </a:p>
        </p:txBody>
      </p:sp>
      <p:sp>
        <p:nvSpPr>
          <p:cNvPr id="3" name="2 Marcador de texto"/>
          <p:cNvSpPr>
            <a:spLocks noGrp="1"/>
          </p:cNvSpPr>
          <p:nvPr>
            <p:ph type="body" sz="half" idx="1"/>
          </p:nvPr>
        </p:nvSpPr>
        <p:spPr>
          <a:xfrm>
            <a:off x="457200" y="1600200"/>
            <a:ext cx="8229600" cy="21717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contenido"/>
          <p:cNvSpPr>
            <a:spLocks noGrp="1"/>
          </p:cNvSpPr>
          <p:nvPr>
            <p:ph sz="half" idx="2"/>
          </p:nvPr>
        </p:nvSpPr>
        <p:spPr>
          <a:xfrm>
            <a:off x="457200" y="3924300"/>
            <a:ext cx="8229600" cy="21717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9 Marcador de fecha"/>
          <p:cNvSpPr>
            <a:spLocks noGrp="1"/>
          </p:cNvSpPr>
          <p:nvPr>
            <p:ph type="dt" sz="half" idx="10"/>
          </p:nvPr>
        </p:nvSpPr>
        <p:spPr/>
        <p:txBody>
          <a:bodyPr/>
          <a:lstStyle>
            <a:lvl1pPr>
              <a:defRPr/>
            </a:lvl1pPr>
          </a:lstStyle>
          <a:p>
            <a:pPr>
              <a:defRPr/>
            </a:pPr>
            <a:endParaRPr lang="es-MX"/>
          </a:p>
        </p:txBody>
      </p:sp>
      <p:sp>
        <p:nvSpPr>
          <p:cNvPr id="6" name="21 Marcador de pie de página"/>
          <p:cNvSpPr>
            <a:spLocks noGrp="1"/>
          </p:cNvSpPr>
          <p:nvPr>
            <p:ph type="ftr" sz="quarter" idx="11"/>
          </p:nvPr>
        </p:nvSpPr>
        <p:spPr/>
        <p:txBody>
          <a:bodyPr/>
          <a:lstStyle>
            <a:lvl1pPr>
              <a:defRPr/>
            </a:lvl1pPr>
          </a:lstStyle>
          <a:p>
            <a:pPr>
              <a:defRPr/>
            </a:pPr>
            <a:endParaRPr lang="es-MX"/>
          </a:p>
        </p:txBody>
      </p:sp>
      <p:sp>
        <p:nvSpPr>
          <p:cNvPr id="7" name="17 Marcador de número de diapositiva"/>
          <p:cNvSpPr>
            <a:spLocks noGrp="1"/>
          </p:cNvSpPr>
          <p:nvPr>
            <p:ph type="sldNum" sz="quarter" idx="12"/>
          </p:nvPr>
        </p:nvSpPr>
        <p:spPr/>
        <p:txBody>
          <a:bodyPr/>
          <a:lstStyle>
            <a:lvl1pPr>
              <a:defRPr/>
            </a:lvl1pPr>
          </a:lstStyle>
          <a:p>
            <a:pPr>
              <a:defRPr/>
            </a:pPr>
            <a:fld id="{0E5533E2-5EC1-455B-BF59-FBA7FCA944F6}" type="slidenum">
              <a:rPr lang="es-MX"/>
              <a:pPr>
                <a:defRPr/>
              </a:pPr>
              <a:t>‹Nº›</a:t>
            </a:fld>
            <a:endParaRPr lang="es-MX"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cSld name="Título y texto e imágenes prediseñada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p>
            <a:r>
              <a:rPr lang="es-ES" smtClean="0"/>
              <a:t>Haga clic para modificar el estilo de título del patrón</a:t>
            </a:r>
            <a:endParaRPr lang="es-CO"/>
          </a:p>
        </p:txBody>
      </p:sp>
      <p:sp>
        <p:nvSpPr>
          <p:cNvPr id="3" name="2 Marcador de texto"/>
          <p:cNvSpPr>
            <a:spLocks noGrp="1"/>
          </p:cNvSpPr>
          <p:nvPr>
            <p:ph type="body" sz="half" idx="1"/>
          </p:nvPr>
        </p:nvSpPr>
        <p:spPr>
          <a:xfrm>
            <a:off x="457200" y="1600200"/>
            <a:ext cx="4038600" cy="4495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3 Marcador de imágenes prediseñadas"/>
          <p:cNvSpPr>
            <a:spLocks noGrp="1"/>
          </p:cNvSpPr>
          <p:nvPr>
            <p:ph type="clipArt" sz="half" idx="2"/>
          </p:nvPr>
        </p:nvSpPr>
        <p:spPr>
          <a:xfrm>
            <a:off x="4648200" y="1600200"/>
            <a:ext cx="4038600" cy="4495800"/>
          </a:xfrm>
        </p:spPr>
        <p:txBody>
          <a:bodyPr>
            <a:normAutofit/>
          </a:bodyPr>
          <a:lstStyle/>
          <a:p>
            <a:pPr lvl="0"/>
            <a:endParaRPr lang="es-CO" noProof="0" dirty="0" smtClean="0"/>
          </a:p>
        </p:txBody>
      </p:sp>
      <p:sp>
        <p:nvSpPr>
          <p:cNvPr id="5" name="9 Marcador de fecha"/>
          <p:cNvSpPr>
            <a:spLocks noGrp="1"/>
          </p:cNvSpPr>
          <p:nvPr>
            <p:ph type="dt" sz="half" idx="10"/>
          </p:nvPr>
        </p:nvSpPr>
        <p:spPr/>
        <p:txBody>
          <a:bodyPr/>
          <a:lstStyle>
            <a:lvl1pPr>
              <a:defRPr/>
            </a:lvl1pPr>
          </a:lstStyle>
          <a:p>
            <a:pPr>
              <a:defRPr/>
            </a:pPr>
            <a:endParaRPr lang="es-MX"/>
          </a:p>
        </p:txBody>
      </p:sp>
      <p:sp>
        <p:nvSpPr>
          <p:cNvPr id="6" name="21 Marcador de pie de página"/>
          <p:cNvSpPr>
            <a:spLocks noGrp="1"/>
          </p:cNvSpPr>
          <p:nvPr>
            <p:ph type="ftr" sz="quarter" idx="11"/>
          </p:nvPr>
        </p:nvSpPr>
        <p:spPr/>
        <p:txBody>
          <a:bodyPr/>
          <a:lstStyle>
            <a:lvl1pPr>
              <a:defRPr/>
            </a:lvl1pPr>
          </a:lstStyle>
          <a:p>
            <a:pPr>
              <a:defRPr/>
            </a:pPr>
            <a:endParaRPr lang="es-MX"/>
          </a:p>
        </p:txBody>
      </p:sp>
      <p:sp>
        <p:nvSpPr>
          <p:cNvPr id="7" name="17 Marcador de número de diapositiva"/>
          <p:cNvSpPr>
            <a:spLocks noGrp="1"/>
          </p:cNvSpPr>
          <p:nvPr>
            <p:ph type="sldNum" sz="quarter" idx="12"/>
          </p:nvPr>
        </p:nvSpPr>
        <p:spPr/>
        <p:txBody>
          <a:bodyPr/>
          <a:lstStyle>
            <a:lvl1pPr>
              <a:defRPr/>
            </a:lvl1pPr>
          </a:lstStyle>
          <a:p>
            <a:pPr>
              <a:defRPr/>
            </a:pPr>
            <a:fld id="{7295B7FA-1A1C-4E30-BC87-ABA5A632122A}" type="slidenum">
              <a:rPr lang="es-MX"/>
              <a:pPr>
                <a:defRPr/>
              </a:pPr>
              <a:t>‹Nº›</a:t>
            </a:fld>
            <a:endParaRPr lang="es-MX"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6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4" name="9 Marcador de fecha"/>
          <p:cNvSpPr>
            <a:spLocks noGrp="1"/>
          </p:cNvSpPr>
          <p:nvPr>
            <p:ph type="dt" sz="half" idx="10"/>
          </p:nvPr>
        </p:nvSpPr>
        <p:spPr/>
        <p:txBody>
          <a:bodyPr/>
          <a:lstStyle>
            <a:lvl1pPr>
              <a:defRPr/>
            </a:lvl1pPr>
          </a:lstStyle>
          <a:p>
            <a:pPr>
              <a:defRPr/>
            </a:pPr>
            <a:endParaRPr lang="es-MX"/>
          </a:p>
        </p:txBody>
      </p:sp>
      <p:sp>
        <p:nvSpPr>
          <p:cNvPr id="5" name="21 Marcador de pie de página"/>
          <p:cNvSpPr>
            <a:spLocks noGrp="1"/>
          </p:cNvSpPr>
          <p:nvPr>
            <p:ph type="ftr" sz="quarter" idx="11"/>
          </p:nvPr>
        </p:nvSpPr>
        <p:spPr/>
        <p:txBody>
          <a:bodyPr/>
          <a:lstStyle>
            <a:lvl1pPr>
              <a:defRPr/>
            </a:lvl1pPr>
          </a:lstStyle>
          <a:p>
            <a:pPr>
              <a:defRPr/>
            </a:pPr>
            <a:endParaRPr lang="es-MX"/>
          </a:p>
        </p:txBody>
      </p:sp>
      <p:sp>
        <p:nvSpPr>
          <p:cNvPr id="6" name="17 Marcador de número de diapositiva"/>
          <p:cNvSpPr>
            <a:spLocks noGrp="1"/>
          </p:cNvSpPr>
          <p:nvPr>
            <p:ph type="sldNum" sz="quarter" idx="12"/>
          </p:nvPr>
        </p:nvSpPr>
        <p:spPr/>
        <p:txBody>
          <a:bodyPr/>
          <a:lstStyle>
            <a:lvl1pPr>
              <a:defRPr/>
            </a:lvl1pPr>
          </a:lstStyle>
          <a:p>
            <a:pPr>
              <a:defRPr/>
            </a:pPr>
            <a:fld id="{AC6B326E-A47F-49B0-81CF-3957F3833921}" type="slidenum">
              <a:rPr lang="es-MX"/>
              <a:pPr>
                <a:defRPr/>
              </a:pPr>
              <a:t>‹Nº›</a:t>
            </a:fld>
            <a:endParaRPr lang="es-MX"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3 Cheurón"/>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5" name="4 Cheurón"/>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2" name="1 Título"/>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s-ES" smtClean="0"/>
              <a:t>Haga clic para modificar el estilo de texto del patrón</a:t>
            </a:r>
          </a:p>
        </p:txBody>
      </p:sp>
      <p:sp>
        <p:nvSpPr>
          <p:cNvPr id="6" name="3 Marcador de fecha"/>
          <p:cNvSpPr>
            <a:spLocks noGrp="1"/>
          </p:cNvSpPr>
          <p:nvPr>
            <p:ph type="dt" sz="half" idx="10"/>
          </p:nvPr>
        </p:nvSpPr>
        <p:spPr/>
        <p:txBody>
          <a:bodyPr/>
          <a:lstStyle>
            <a:lvl1pPr>
              <a:defRPr dirty="0"/>
            </a:lvl1pPr>
            <a:extLst/>
          </a:lstStyle>
          <a:p>
            <a:pPr>
              <a:defRPr/>
            </a:pPr>
            <a:endParaRPr lang="es-MX"/>
          </a:p>
        </p:txBody>
      </p:sp>
      <p:sp>
        <p:nvSpPr>
          <p:cNvPr id="7" name="4 Marcador de pie de página"/>
          <p:cNvSpPr>
            <a:spLocks noGrp="1"/>
          </p:cNvSpPr>
          <p:nvPr>
            <p:ph type="ftr" sz="quarter" idx="11"/>
          </p:nvPr>
        </p:nvSpPr>
        <p:spPr/>
        <p:txBody>
          <a:bodyPr/>
          <a:lstStyle>
            <a:lvl1pPr>
              <a:defRPr dirty="0"/>
            </a:lvl1pPr>
            <a:extLst/>
          </a:lstStyle>
          <a:p>
            <a:pPr>
              <a:defRPr/>
            </a:pPr>
            <a:endParaRPr lang="es-MX"/>
          </a:p>
        </p:txBody>
      </p:sp>
      <p:sp>
        <p:nvSpPr>
          <p:cNvPr id="8" name="5 Marcador de número de diapositiva"/>
          <p:cNvSpPr>
            <a:spLocks noGrp="1"/>
          </p:cNvSpPr>
          <p:nvPr>
            <p:ph type="sldNum" sz="quarter" idx="12"/>
          </p:nvPr>
        </p:nvSpPr>
        <p:spPr/>
        <p:txBody>
          <a:bodyPr/>
          <a:lstStyle>
            <a:lvl1pPr>
              <a:defRPr/>
            </a:lvl1pPr>
            <a:extLst/>
          </a:lstStyle>
          <a:p>
            <a:pPr>
              <a:defRPr/>
            </a:pPr>
            <a:fld id="{2756A33A-CACC-48EC-AB47-23783F09CCE6}" type="slidenum">
              <a:rPr lang="es-MX"/>
              <a:pPr>
                <a:defRPr/>
              </a:pPr>
              <a:t>‹Nº›</a:t>
            </a:fld>
            <a:endParaRPr lang="es-MX"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7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5" name="9 Marcador de fecha"/>
          <p:cNvSpPr>
            <a:spLocks noGrp="1"/>
          </p:cNvSpPr>
          <p:nvPr>
            <p:ph type="dt" sz="half" idx="10"/>
          </p:nvPr>
        </p:nvSpPr>
        <p:spPr/>
        <p:txBody>
          <a:bodyPr/>
          <a:lstStyle>
            <a:lvl1pPr>
              <a:defRPr/>
            </a:lvl1pPr>
          </a:lstStyle>
          <a:p>
            <a:pPr>
              <a:defRPr/>
            </a:pPr>
            <a:endParaRPr lang="es-MX"/>
          </a:p>
        </p:txBody>
      </p:sp>
      <p:sp>
        <p:nvSpPr>
          <p:cNvPr id="6" name="21 Marcador de pie de página"/>
          <p:cNvSpPr>
            <a:spLocks noGrp="1"/>
          </p:cNvSpPr>
          <p:nvPr>
            <p:ph type="ftr" sz="quarter" idx="11"/>
          </p:nvPr>
        </p:nvSpPr>
        <p:spPr/>
        <p:txBody>
          <a:bodyPr/>
          <a:lstStyle>
            <a:lvl1pPr>
              <a:defRPr/>
            </a:lvl1pPr>
          </a:lstStyle>
          <a:p>
            <a:pPr>
              <a:defRPr/>
            </a:pPr>
            <a:endParaRPr lang="es-MX"/>
          </a:p>
        </p:txBody>
      </p:sp>
      <p:sp>
        <p:nvSpPr>
          <p:cNvPr id="7" name="17 Marcador de número de diapositiva"/>
          <p:cNvSpPr>
            <a:spLocks noGrp="1"/>
          </p:cNvSpPr>
          <p:nvPr>
            <p:ph type="sldNum" sz="quarter" idx="12"/>
          </p:nvPr>
        </p:nvSpPr>
        <p:spPr/>
        <p:txBody>
          <a:bodyPr/>
          <a:lstStyle>
            <a:lvl1pPr>
              <a:defRPr/>
            </a:lvl1pPr>
          </a:lstStyle>
          <a:p>
            <a:pPr>
              <a:defRPr/>
            </a:pPr>
            <a:fld id="{D2B2FE37-4A76-400C-B6E4-756C6E5C2BE3}" type="slidenum">
              <a:rPr lang="es-MX"/>
              <a:pPr>
                <a:defRPr/>
              </a:pPr>
              <a:t>‹Nº›</a:t>
            </a:fld>
            <a:endParaRPr lang="es-MX"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lstStyle>
            <a:lvl1pPr>
              <a:defRPr/>
            </a:lvl1pPr>
            <a:extLst/>
          </a:lstStyle>
          <a:p>
            <a:r>
              <a:rPr lang="es-ES" smtClean="0"/>
              <a:t>Haga clic para modificar el estilo de título del patrón</a:t>
            </a:r>
            <a:endParaRPr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9 Marcador de fecha"/>
          <p:cNvSpPr>
            <a:spLocks noGrp="1"/>
          </p:cNvSpPr>
          <p:nvPr>
            <p:ph type="dt" sz="half" idx="10"/>
          </p:nvPr>
        </p:nvSpPr>
        <p:spPr/>
        <p:txBody>
          <a:bodyPr/>
          <a:lstStyle>
            <a:lvl1pPr>
              <a:defRPr/>
            </a:lvl1pPr>
          </a:lstStyle>
          <a:p>
            <a:pPr>
              <a:defRPr/>
            </a:pPr>
            <a:endParaRPr lang="es-MX"/>
          </a:p>
        </p:txBody>
      </p:sp>
      <p:sp>
        <p:nvSpPr>
          <p:cNvPr id="8" name="21 Marcador de pie de página"/>
          <p:cNvSpPr>
            <a:spLocks noGrp="1"/>
          </p:cNvSpPr>
          <p:nvPr>
            <p:ph type="ftr" sz="quarter" idx="11"/>
          </p:nvPr>
        </p:nvSpPr>
        <p:spPr/>
        <p:txBody>
          <a:bodyPr/>
          <a:lstStyle>
            <a:lvl1pPr>
              <a:defRPr/>
            </a:lvl1pPr>
          </a:lstStyle>
          <a:p>
            <a:pPr>
              <a:defRPr/>
            </a:pPr>
            <a:endParaRPr lang="es-MX"/>
          </a:p>
        </p:txBody>
      </p:sp>
      <p:sp>
        <p:nvSpPr>
          <p:cNvPr id="9" name="17 Marcador de número de diapositiva"/>
          <p:cNvSpPr>
            <a:spLocks noGrp="1"/>
          </p:cNvSpPr>
          <p:nvPr>
            <p:ph type="sldNum" sz="quarter" idx="12"/>
          </p:nvPr>
        </p:nvSpPr>
        <p:spPr/>
        <p:txBody>
          <a:bodyPr/>
          <a:lstStyle>
            <a:lvl1pPr>
              <a:defRPr/>
            </a:lvl1pPr>
          </a:lstStyle>
          <a:p>
            <a:pPr>
              <a:defRPr/>
            </a:pPr>
            <a:fld id="{6540DF4C-EC0F-475B-AB46-603E79CF544D}" type="slidenum">
              <a:rPr lang="es-MX"/>
              <a:pPr>
                <a:defRPr/>
              </a:pPr>
              <a:t>‹Nº›</a:t>
            </a:fld>
            <a:endParaRPr lang="es-MX"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6" name="5 Título"/>
          <p:cNvSpPr>
            <a:spLocks noGrp="1"/>
          </p:cNvSpPr>
          <p:nvPr>
            <p:ph type="title"/>
          </p:nvPr>
        </p:nvSpPr>
        <p:spPr/>
        <p:txBody>
          <a:bodyPr rtlCol="0"/>
          <a:lstStyle>
            <a:extLst/>
          </a:lstStyle>
          <a:p>
            <a:r>
              <a:rPr lang="es-ES" smtClean="0"/>
              <a:t>Haga clic para modificar el estilo de título del patrón</a:t>
            </a:r>
            <a:endParaRPr lang="en-US"/>
          </a:p>
        </p:txBody>
      </p:sp>
      <p:sp>
        <p:nvSpPr>
          <p:cNvPr id="3" name="9 Marcador de fecha"/>
          <p:cNvSpPr>
            <a:spLocks noGrp="1"/>
          </p:cNvSpPr>
          <p:nvPr>
            <p:ph type="dt" sz="half" idx="10"/>
          </p:nvPr>
        </p:nvSpPr>
        <p:spPr/>
        <p:txBody>
          <a:bodyPr/>
          <a:lstStyle>
            <a:lvl1pPr>
              <a:defRPr/>
            </a:lvl1pPr>
          </a:lstStyle>
          <a:p>
            <a:pPr>
              <a:defRPr/>
            </a:pPr>
            <a:endParaRPr lang="es-MX"/>
          </a:p>
        </p:txBody>
      </p:sp>
      <p:sp>
        <p:nvSpPr>
          <p:cNvPr id="4" name="21 Marcador de pie de página"/>
          <p:cNvSpPr>
            <a:spLocks noGrp="1"/>
          </p:cNvSpPr>
          <p:nvPr>
            <p:ph type="ftr" sz="quarter" idx="11"/>
          </p:nvPr>
        </p:nvSpPr>
        <p:spPr/>
        <p:txBody>
          <a:bodyPr/>
          <a:lstStyle>
            <a:lvl1pPr>
              <a:defRPr/>
            </a:lvl1pPr>
          </a:lstStyle>
          <a:p>
            <a:pPr>
              <a:defRPr/>
            </a:pPr>
            <a:endParaRPr lang="es-MX"/>
          </a:p>
        </p:txBody>
      </p:sp>
      <p:sp>
        <p:nvSpPr>
          <p:cNvPr id="5" name="17 Marcador de número de diapositiva"/>
          <p:cNvSpPr>
            <a:spLocks noGrp="1"/>
          </p:cNvSpPr>
          <p:nvPr>
            <p:ph type="sldNum" sz="quarter" idx="12"/>
          </p:nvPr>
        </p:nvSpPr>
        <p:spPr/>
        <p:txBody>
          <a:bodyPr/>
          <a:lstStyle>
            <a:lvl1pPr>
              <a:defRPr/>
            </a:lvl1pPr>
          </a:lstStyle>
          <a:p>
            <a:pPr>
              <a:defRPr/>
            </a:pPr>
            <a:fld id="{DF581C3E-73C3-429D-B03A-1764722B8E70}" type="slidenum">
              <a:rPr lang="es-MX"/>
              <a:pPr>
                <a:defRPr/>
              </a:pPr>
              <a:t>‹Nº›</a:t>
            </a:fld>
            <a:endParaRPr lang="es-MX"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9 Marcador de fecha"/>
          <p:cNvSpPr>
            <a:spLocks noGrp="1"/>
          </p:cNvSpPr>
          <p:nvPr>
            <p:ph type="dt" sz="half" idx="10"/>
          </p:nvPr>
        </p:nvSpPr>
        <p:spPr/>
        <p:txBody>
          <a:bodyPr/>
          <a:lstStyle>
            <a:lvl1pPr>
              <a:defRPr/>
            </a:lvl1pPr>
          </a:lstStyle>
          <a:p>
            <a:pPr>
              <a:defRPr/>
            </a:pPr>
            <a:endParaRPr lang="es-MX"/>
          </a:p>
        </p:txBody>
      </p:sp>
      <p:sp>
        <p:nvSpPr>
          <p:cNvPr id="3" name="21 Marcador de pie de página"/>
          <p:cNvSpPr>
            <a:spLocks noGrp="1"/>
          </p:cNvSpPr>
          <p:nvPr>
            <p:ph type="ftr" sz="quarter" idx="11"/>
          </p:nvPr>
        </p:nvSpPr>
        <p:spPr/>
        <p:txBody>
          <a:bodyPr/>
          <a:lstStyle>
            <a:lvl1pPr>
              <a:defRPr/>
            </a:lvl1pPr>
          </a:lstStyle>
          <a:p>
            <a:pPr>
              <a:defRPr/>
            </a:pPr>
            <a:endParaRPr lang="es-MX"/>
          </a:p>
        </p:txBody>
      </p:sp>
      <p:sp>
        <p:nvSpPr>
          <p:cNvPr id="4" name="17 Marcador de número de diapositiva"/>
          <p:cNvSpPr>
            <a:spLocks noGrp="1"/>
          </p:cNvSpPr>
          <p:nvPr>
            <p:ph type="sldNum" sz="quarter" idx="12"/>
          </p:nvPr>
        </p:nvSpPr>
        <p:spPr/>
        <p:txBody>
          <a:bodyPr/>
          <a:lstStyle>
            <a:lvl1pPr>
              <a:defRPr/>
            </a:lvl1pPr>
          </a:lstStyle>
          <a:p>
            <a:pPr>
              <a:defRPr/>
            </a:pPr>
            <a:fld id="{80727E5C-D639-4878-AB59-54443F660662}" type="slidenum">
              <a:rPr lang="es-MX"/>
              <a:pPr>
                <a:defRPr/>
              </a:pPr>
              <a:t>‹Nº›</a:t>
            </a:fld>
            <a:endParaRPr lang="es-MX"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s-ES" smtClean="0"/>
              <a:t>Haga clic para modificar el estilo de título del patrón</a:t>
            </a:r>
            <a:endParaRPr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9 Marcador de fecha"/>
          <p:cNvSpPr>
            <a:spLocks noGrp="1"/>
          </p:cNvSpPr>
          <p:nvPr>
            <p:ph type="dt" sz="half" idx="10"/>
          </p:nvPr>
        </p:nvSpPr>
        <p:spPr/>
        <p:txBody>
          <a:bodyPr/>
          <a:lstStyle>
            <a:lvl1pPr>
              <a:defRPr/>
            </a:lvl1pPr>
          </a:lstStyle>
          <a:p>
            <a:pPr>
              <a:defRPr/>
            </a:pPr>
            <a:endParaRPr lang="es-MX"/>
          </a:p>
        </p:txBody>
      </p:sp>
      <p:sp>
        <p:nvSpPr>
          <p:cNvPr id="6" name="21 Marcador de pie de página"/>
          <p:cNvSpPr>
            <a:spLocks noGrp="1"/>
          </p:cNvSpPr>
          <p:nvPr>
            <p:ph type="ftr" sz="quarter" idx="11"/>
          </p:nvPr>
        </p:nvSpPr>
        <p:spPr/>
        <p:txBody>
          <a:bodyPr/>
          <a:lstStyle>
            <a:lvl1pPr>
              <a:defRPr/>
            </a:lvl1pPr>
          </a:lstStyle>
          <a:p>
            <a:pPr>
              <a:defRPr/>
            </a:pPr>
            <a:endParaRPr lang="es-MX"/>
          </a:p>
        </p:txBody>
      </p:sp>
      <p:sp>
        <p:nvSpPr>
          <p:cNvPr id="7" name="17 Marcador de número de diapositiva"/>
          <p:cNvSpPr>
            <a:spLocks noGrp="1"/>
          </p:cNvSpPr>
          <p:nvPr>
            <p:ph type="sldNum" sz="quarter" idx="12"/>
          </p:nvPr>
        </p:nvSpPr>
        <p:spPr/>
        <p:txBody>
          <a:bodyPr/>
          <a:lstStyle>
            <a:lvl1pPr>
              <a:defRPr/>
            </a:lvl1pPr>
          </a:lstStyle>
          <a:p>
            <a:pPr>
              <a:defRPr/>
            </a:pPr>
            <a:fld id="{D1BABB4C-377D-4FDA-91EC-3C482E886399}" type="slidenum">
              <a:rPr lang="es-MX"/>
              <a:pPr>
                <a:defRPr/>
              </a:pPr>
              <a:t>‹Nº›</a:t>
            </a:fld>
            <a:endParaRPr lang="es-MX"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4 Forma libre"/>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6" name="5 Forma libre"/>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7" name="6 Triángulo rectángulo"/>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8" name="7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Cheurón"/>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10" name="9 Cheurón"/>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dirty="0"/>
          </a:p>
        </p:txBody>
      </p:sp>
      <p:sp>
        <p:nvSpPr>
          <p:cNvPr id="4" name="3 Marcador de texto"/>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s-ES" noProof="0" dirty="0" smtClean="0"/>
              <a:t>Haga clic en el icono para agregar una imagen</a:t>
            </a:r>
            <a:endParaRPr lang="en-US" noProof="0" dirty="0"/>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s-ES" smtClean="0"/>
              <a:t>Haga clic para modificar el estilo de título del patrón</a:t>
            </a:r>
            <a:endParaRPr lang="en-US"/>
          </a:p>
        </p:txBody>
      </p:sp>
      <p:sp>
        <p:nvSpPr>
          <p:cNvPr id="11" name="4 Marcador de fecha"/>
          <p:cNvSpPr>
            <a:spLocks noGrp="1"/>
          </p:cNvSpPr>
          <p:nvPr>
            <p:ph type="dt" sz="half" idx="10"/>
          </p:nvPr>
        </p:nvSpPr>
        <p:spPr/>
        <p:txBody>
          <a:bodyPr/>
          <a:lstStyle>
            <a:lvl1pPr>
              <a:defRPr dirty="0">
                <a:solidFill>
                  <a:schemeClr val="tx1"/>
                </a:solidFill>
              </a:defRPr>
            </a:lvl1pPr>
            <a:extLst/>
          </a:lstStyle>
          <a:p>
            <a:pPr>
              <a:defRPr/>
            </a:pPr>
            <a:endParaRPr lang="es-MX"/>
          </a:p>
        </p:txBody>
      </p:sp>
      <p:sp>
        <p:nvSpPr>
          <p:cNvPr id="12" name="5 Marcador de pie de página"/>
          <p:cNvSpPr>
            <a:spLocks noGrp="1"/>
          </p:cNvSpPr>
          <p:nvPr>
            <p:ph type="ftr" sz="quarter" idx="11"/>
          </p:nvPr>
        </p:nvSpPr>
        <p:spPr/>
        <p:txBody>
          <a:bodyPr/>
          <a:lstStyle>
            <a:lvl1pPr>
              <a:defRPr dirty="0">
                <a:solidFill>
                  <a:schemeClr val="tx1"/>
                </a:solidFill>
              </a:defRPr>
            </a:lvl1pPr>
            <a:extLst/>
          </a:lstStyle>
          <a:p>
            <a:pPr>
              <a:defRPr/>
            </a:pPr>
            <a:endParaRPr lang="es-MX"/>
          </a:p>
        </p:txBody>
      </p:sp>
      <p:sp>
        <p:nvSpPr>
          <p:cNvPr id="13" name="6 Marcador de número de diapositiva"/>
          <p:cNvSpPr>
            <a:spLocks noGrp="1"/>
          </p:cNvSpPr>
          <p:nvPr>
            <p:ph type="sldNum" sz="quarter" idx="12"/>
          </p:nvPr>
        </p:nvSpPr>
        <p:spPr/>
        <p:txBody>
          <a:bodyPr/>
          <a:lstStyle>
            <a:lvl1pPr>
              <a:defRPr>
                <a:solidFill>
                  <a:schemeClr val="tx1"/>
                </a:solidFill>
              </a:defRPr>
            </a:lvl1pPr>
            <a:extLst/>
          </a:lstStyle>
          <a:p>
            <a:pPr>
              <a:defRPr/>
            </a:pPr>
            <a:fld id="{0685C558-4EB1-401A-8CCF-6A5A30A77267}" type="slidenum">
              <a:rPr lang="es-MX"/>
              <a:pPr>
                <a:defRPr/>
              </a:pPr>
              <a:t>‹Nº›</a:t>
            </a:fld>
            <a:endParaRPr lang="es-MX"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3" name="12 Forma libre"/>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2" name="11 Forma libre"/>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dirty="0"/>
          </a:p>
        </p:txBody>
      </p:sp>
      <p:sp>
        <p:nvSpPr>
          <p:cNvPr id="14" name="13 Triángulo rectángulo"/>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dirty="0"/>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s-ES" smtClean="0"/>
              <a:t>Haga clic para modificar el estilo de título del patrón</a:t>
            </a:r>
            <a:endParaRPr lang="en-US"/>
          </a:p>
        </p:txBody>
      </p:sp>
      <p:sp>
        <p:nvSpPr>
          <p:cNvPr id="1033" name="29 Marcador de texto"/>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10" name="9 Marcador de fecha"/>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dirty="0">
                <a:solidFill>
                  <a:schemeClr val="tx1"/>
                </a:solidFill>
              </a:defRPr>
            </a:lvl1pPr>
            <a:extLst/>
          </a:lstStyle>
          <a:p>
            <a:pPr>
              <a:defRPr/>
            </a:pPr>
            <a:endParaRPr lang="es-MX"/>
          </a:p>
        </p:txBody>
      </p:sp>
      <p:sp>
        <p:nvSpPr>
          <p:cNvPr id="22" name="21 Marcador de pie de página"/>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dirty="0">
                <a:solidFill>
                  <a:schemeClr val="tx1"/>
                </a:solidFill>
              </a:defRPr>
            </a:lvl1pPr>
            <a:extLst/>
          </a:lstStyle>
          <a:p>
            <a:pPr>
              <a:defRPr/>
            </a:pPr>
            <a:endParaRPr lang="es-MX"/>
          </a:p>
        </p:txBody>
      </p:sp>
      <p:sp>
        <p:nvSpPr>
          <p:cNvPr id="18" name="17 Marcador de número de diapositiva"/>
          <p:cNvSpPr>
            <a:spLocks noGrp="1"/>
          </p:cNvSpPr>
          <p:nvPr>
            <p:ph type="sldNum" sz="quarter" idx="4"/>
          </p:nvPr>
        </p:nvSpPr>
        <p:spPr>
          <a:xfrm>
            <a:off x="8647113" y="6408738"/>
            <a:ext cx="366712" cy="365125"/>
          </a:xfrm>
          <a:prstGeom prst="rect">
            <a:avLst/>
          </a:prstGeom>
        </p:spPr>
        <p:txBody>
          <a:bodyPr vert="horz" anchor="b"/>
          <a:lstStyle>
            <a:lvl1pPr algn="r" eaLnBrk="1" latinLnBrk="0" hangingPunct="1">
              <a:defRPr kumimoji="0" sz="1000" b="0">
                <a:solidFill>
                  <a:schemeClr val="tx1"/>
                </a:solidFill>
              </a:defRPr>
            </a:lvl1pPr>
            <a:extLst/>
          </a:lstStyle>
          <a:p>
            <a:pPr>
              <a:defRPr/>
            </a:pPr>
            <a:fld id="{F3C1881B-C9C9-4327-B6D5-4C3BC475F695}" type="slidenum">
              <a:rPr lang="es-MX"/>
              <a:pPr>
                <a:defRPr/>
              </a:pPr>
              <a:t>‹Nº›</a:t>
            </a:fld>
            <a:endParaRPr lang="es-MX" dirty="0"/>
          </a:p>
        </p:txBody>
      </p:sp>
    </p:spTree>
  </p:cSld>
  <p:clrMap bg1="lt1" tx1="dk1" bg2="lt2" tx2="dk2" accent1="accent1" accent2="accent2" accent3="accent3" accent4="accent4" accent5="accent5" accent6="accent6" hlink="hlink" folHlink="folHlink"/>
  <p:sldLayoutIdLst>
    <p:sldLayoutId id="2147483792" r:id="rId1"/>
    <p:sldLayoutId id="2147483782" r:id="rId2"/>
    <p:sldLayoutId id="2147483793" r:id="rId3"/>
    <p:sldLayoutId id="2147483783" r:id="rId4"/>
    <p:sldLayoutId id="2147483784" r:id="rId5"/>
    <p:sldLayoutId id="2147483785" r:id="rId6"/>
    <p:sldLayoutId id="2147483786" r:id="rId7"/>
    <p:sldLayoutId id="2147483787" r:id="rId8"/>
    <p:sldLayoutId id="2147483794" r:id="rId9"/>
    <p:sldLayoutId id="2147483788" r:id="rId10"/>
    <p:sldLayoutId id="2147483789" r:id="rId11"/>
    <p:sldLayoutId id="2147483790" r:id="rId12"/>
    <p:sldLayoutId id="2147483791" r:id="rId13"/>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Arial" charset="0"/>
        </a:defRPr>
      </a:lvl2pPr>
      <a:lvl3pPr algn="l" rtl="0" eaLnBrk="0" fontAlgn="base" hangingPunct="0">
        <a:spcBef>
          <a:spcPct val="0"/>
        </a:spcBef>
        <a:spcAft>
          <a:spcPct val="0"/>
        </a:spcAft>
        <a:defRPr sz="4100" b="1">
          <a:solidFill>
            <a:schemeClr val="tx2"/>
          </a:solidFill>
          <a:latin typeface="Arial" charset="0"/>
        </a:defRPr>
      </a:lvl3pPr>
      <a:lvl4pPr algn="l" rtl="0" eaLnBrk="0" fontAlgn="base" hangingPunct="0">
        <a:spcBef>
          <a:spcPct val="0"/>
        </a:spcBef>
        <a:spcAft>
          <a:spcPct val="0"/>
        </a:spcAft>
        <a:defRPr sz="4100" b="1">
          <a:solidFill>
            <a:schemeClr val="tx2"/>
          </a:solidFill>
          <a:latin typeface="Arial" charset="0"/>
        </a:defRPr>
      </a:lvl4pPr>
      <a:lvl5pPr algn="l" rtl="0" eaLnBrk="0" fontAlgn="base" hangingPunct="0">
        <a:spcBef>
          <a:spcPct val="0"/>
        </a:spcBef>
        <a:spcAft>
          <a:spcPct val="0"/>
        </a:spcAft>
        <a:defRPr sz="4100" b="1">
          <a:solidFill>
            <a:schemeClr val="tx2"/>
          </a:solidFill>
          <a:latin typeface="Arial" charset="0"/>
        </a:defRPr>
      </a:lvl5pPr>
      <a:lvl6pPr marL="457200" algn="l" rtl="0" fontAlgn="base">
        <a:spcBef>
          <a:spcPct val="0"/>
        </a:spcBef>
        <a:spcAft>
          <a:spcPct val="0"/>
        </a:spcAft>
        <a:defRPr sz="4100" b="1">
          <a:solidFill>
            <a:schemeClr val="tx2"/>
          </a:solidFill>
          <a:latin typeface="Arial" charset="0"/>
        </a:defRPr>
      </a:lvl6pPr>
      <a:lvl7pPr marL="914400" algn="l" rtl="0" fontAlgn="base">
        <a:spcBef>
          <a:spcPct val="0"/>
        </a:spcBef>
        <a:spcAft>
          <a:spcPct val="0"/>
        </a:spcAft>
        <a:defRPr sz="4100" b="1">
          <a:solidFill>
            <a:schemeClr val="tx2"/>
          </a:solidFill>
          <a:latin typeface="Arial" charset="0"/>
        </a:defRPr>
      </a:lvl7pPr>
      <a:lvl8pPr marL="1371600" algn="l" rtl="0" fontAlgn="base">
        <a:spcBef>
          <a:spcPct val="0"/>
        </a:spcBef>
        <a:spcAft>
          <a:spcPct val="0"/>
        </a:spcAft>
        <a:defRPr sz="4100" b="1">
          <a:solidFill>
            <a:schemeClr val="tx2"/>
          </a:solidFill>
          <a:latin typeface="Arial" charset="0"/>
        </a:defRPr>
      </a:lvl8pPr>
      <a:lvl9pPr marL="1828800" algn="l" rtl="0" fontAlgn="base">
        <a:spcBef>
          <a:spcPct val="0"/>
        </a:spcBef>
        <a:spcAft>
          <a:spcPct val="0"/>
        </a:spcAft>
        <a:defRPr sz="4100" b="1">
          <a:solidFill>
            <a:schemeClr val="tx2"/>
          </a:solidFill>
          <a:latin typeface="Arial"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071538" y="2428868"/>
            <a:ext cx="6858048" cy="1494834"/>
          </a:xfrm>
          <a:prstGeom prst="rect">
            <a:avLst/>
          </a:prstGeom>
          <a:noFill/>
        </p:spPr>
        <p:txBody>
          <a:bodyPr wrap="none">
            <a:prstTxWarp prst="textCanDown">
              <a:avLst/>
            </a:prstTxWarp>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defRPr/>
            </a:pPr>
            <a:r>
              <a:rPr lang="es-ES" sz="5400" b="1" cap="all" dirty="0">
                <a:ln/>
                <a:solidFill>
                  <a:srgbClr val="00B050">
                    <a:tint val="66000"/>
                    <a:satMod val="160000"/>
                  </a:srgbClr>
                </a:solidFill>
                <a:effectLst>
                  <a:glow rad="101600">
                    <a:srgbClr val="00B050">
                      <a:alpha val="60000"/>
                    </a:srgbClr>
                  </a:glow>
                  <a:outerShdw blurRad="19685" dist="12700" dir="5400000" algn="tl" rotWithShape="0">
                    <a:schemeClr val="accent1">
                      <a:satMod val="130000"/>
                      <a:alpha val="60000"/>
                    </a:schemeClr>
                  </a:outerShdw>
                  <a:reflection blurRad="10000" stA="55000" endPos="48000" dist="500" dir="5400000" sy="-100000" algn="bl" rotWithShape="0"/>
                </a:effectLst>
              </a:rPr>
              <a:t>carbohidratos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sz="half" idx="1"/>
          </p:nvPr>
        </p:nvSpPr>
        <p:spPr>
          <a:xfrm>
            <a:off x="457200" y="1125538"/>
            <a:ext cx="4038600" cy="5327650"/>
          </a:xfrm>
        </p:spPr>
        <p:txBody>
          <a:bodyPr/>
          <a:lstStyle/>
          <a:p>
            <a:pPr eaLnBrk="1" hangingPunct="1">
              <a:lnSpc>
                <a:spcPct val="80000"/>
              </a:lnSpc>
            </a:pPr>
            <a:r>
              <a:rPr lang="es-MX" sz="1400" smtClean="0">
                <a:latin typeface="Arial" charset="0"/>
              </a:rPr>
              <a:t>Más que una entidad única, la diabetes es un grupo de procesos con causas múltiples. El páncreas humano segrega una hormona denominada insulina que facilita la entrada de la glucosa a las células de todos los tejidos del organismo, como fuente de energía.</a:t>
            </a:r>
          </a:p>
          <a:p>
            <a:pPr eaLnBrk="1" hangingPunct="1">
              <a:lnSpc>
                <a:spcPct val="80000"/>
              </a:lnSpc>
            </a:pPr>
            <a:endParaRPr lang="es-MX" sz="1400" smtClean="0">
              <a:latin typeface="Arial" charset="0"/>
            </a:endParaRPr>
          </a:p>
          <a:p>
            <a:pPr eaLnBrk="1" hangingPunct="1">
              <a:lnSpc>
                <a:spcPct val="80000"/>
              </a:lnSpc>
            </a:pPr>
            <a:r>
              <a:rPr lang="es-MX" sz="1400" smtClean="0">
                <a:latin typeface="Arial" charset="0"/>
              </a:rPr>
              <a:t> En un diabético, hay un déficit en la cantidad de insulina que produce el páncreas, o una alteración de los receptores de insulina de las células, dificultando el paso de glucosa. </a:t>
            </a:r>
          </a:p>
          <a:p>
            <a:pPr eaLnBrk="1" hangingPunct="1">
              <a:lnSpc>
                <a:spcPct val="80000"/>
              </a:lnSpc>
            </a:pPr>
            <a:endParaRPr lang="es-MX" sz="1400" smtClean="0">
              <a:latin typeface="Arial" charset="0"/>
            </a:endParaRPr>
          </a:p>
          <a:p>
            <a:pPr eaLnBrk="1" hangingPunct="1">
              <a:lnSpc>
                <a:spcPct val="80000"/>
              </a:lnSpc>
            </a:pPr>
            <a:r>
              <a:rPr lang="es-MX" sz="1400" smtClean="0">
                <a:latin typeface="Arial" charset="0"/>
              </a:rPr>
              <a:t>De este modo aumenta la concentración de glucosa en la sangre y ésta se excreta en la orina. En los </a:t>
            </a:r>
            <a:r>
              <a:rPr lang="es-MX" sz="1400" b="1" smtClean="0">
                <a:latin typeface="Arial" charset="0"/>
              </a:rPr>
              <a:t>diabéticos tipo 1</a:t>
            </a:r>
            <a:r>
              <a:rPr lang="es-MX" sz="1400" smtClean="0">
                <a:latin typeface="Arial" charset="0"/>
              </a:rPr>
              <a:t>, hay disminución o una ausencia de la producción de insulina por el páncreas. </a:t>
            </a:r>
          </a:p>
          <a:p>
            <a:pPr eaLnBrk="1" hangingPunct="1">
              <a:lnSpc>
                <a:spcPct val="80000"/>
              </a:lnSpc>
            </a:pPr>
            <a:endParaRPr lang="es-MX" sz="1400" smtClean="0">
              <a:latin typeface="Arial" charset="0"/>
            </a:endParaRPr>
          </a:p>
          <a:p>
            <a:pPr eaLnBrk="1" hangingPunct="1">
              <a:lnSpc>
                <a:spcPct val="80000"/>
              </a:lnSpc>
            </a:pPr>
            <a:r>
              <a:rPr lang="es-MX" sz="1400" smtClean="0">
                <a:latin typeface="Arial" charset="0"/>
              </a:rPr>
              <a:t>En los </a:t>
            </a:r>
            <a:r>
              <a:rPr lang="es-MX" sz="1400" b="1" smtClean="0">
                <a:latin typeface="Arial" charset="0"/>
              </a:rPr>
              <a:t>diabéticos tipo 2</a:t>
            </a:r>
            <a:r>
              <a:rPr lang="es-MX" sz="1400" smtClean="0">
                <a:latin typeface="Arial" charset="0"/>
              </a:rPr>
              <a:t>, la producción de insulina es normal o incluso alta, pero las células del organismo son resistentes a la acción de la insulina; hacen falta concentraciones superiores para conseguir el mismo efecto. </a:t>
            </a:r>
          </a:p>
          <a:p>
            <a:pPr eaLnBrk="1" hangingPunct="1">
              <a:lnSpc>
                <a:spcPct val="80000"/>
              </a:lnSpc>
            </a:pPr>
            <a:endParaRPr lang="es-MX" sz="1400" smtClean="0">
              <a:latin typeface="Arial" charset="0"/>
            </a:endParaRPr>
          </a:p>
        </p:txBody>
      </p:sp>
      <p:sp>
        <p:nvSpPr>
          <p:cNvPr id="14339" name="Rectangle 4"/>
          <p:cNvSpPr>
            <a:spLocks noGrp="1" noChangeArrowheads="1"/>
          </p:cNvSpPr>
          <p:nvPr>
            <p:ph sz="half" idx="2"/>
          </p:nvPr>
        </p:nvSpPr>
        <p:spPr>
          <a:xfrm>
            <a:off x="4648200" y="1125538"/>
            <a:ext cx="4038600" cy="5000625"/>
          </a:xfrm>
        </p:spPr>
        <p:txBody>
          <a:bodyPr/>
          <a:lstStyle/>
          <a:p>
            <a:pPr eaLnBrk="1" hangingPunct="1">
              <a:lnSpc>
                <a:spcPct val="80000"/>
              </a:lnSpc>
            </a:pPr>
            <a:r>
              <a:rPr lang="es-MX" sz="1600" smtClean="0">
                <a:latin typeface="Arial" charset="0"/>
              </a:rPr>
              <a:t>La obesidad puede ser uno de los factores de la resistencia a la insulina: en los obesos, disminuye la sensibilidad de las células a la acción de la insulina. La diabetes tipo 1 tiene muy mal pronóstico si no se prescribe el tratamiento adecuado. </a:t>
            </a:r>
          </a:p>
          <a:p>
            <a:pPr eaLnBrk="1" hangingPunct="1">
              <a:lnSpc>
                <a:spcPct val="80000"/>
              </a:lnSpc>
              <a:buFontTx/>
              <a:buNone/>
            </a:pPr>
            <a:endParaRPr lang="es-MX" sz="1600" smtClean="0">
              <a:latin typeface="Arial" charset="0"/>
            </a:endParaRPr>
          </a:p>
          <a:p>
            <a:pPr eaLnBrk="1" hangingPunct="1">
              <a:lnSpc>
                <a:spcPct val="80000"/>
              </a:lnSpc>
            </a:pPr>
            <a:r>
              <a:rPr lang="es-MX" sz="1600" smtClean="0">
                <a:latin typeface="Arial" charset="0"/>
              </a:rPr>
              <a:t>El paciente padece sed acusada, pérdida de peso, y fatiga. Debido al fallo de la fuente principal de energía que es la glucosa, el organismo empieza a utilizar las reservas de grasa. </a:t>
            </a:r>
          </a:p>
          <a:p>
            <a:pPr eaLnBrk="1" hangingPunct="1">
              <a:lnSpc>
                <a:spcPct val="80000"/>
              </a:lnSpc>
              <a:buFontTx/>
              <a:buNone/>
            </a:pPr>
            <a:endParaRPr lang="es-MX" sz="1600" smtClean="0">
              <a:latin typeface="Arial" charset="0"/>
            </a:endParaRPr>
          </a:p>
          <a:p>
            <a:pPr eaLnBrk="1" hangingPunct="1">
              <a:lnSpc>
                <a:spcPct val="80000"/>
              </a:lnSpc>
            </a:pPr>
            <a:r>
              <a:rPr lang="es-MX" sz="1600" smtClean="0">
                <a:latin typeface="Arial" charset="0"/>
              </a:rPr>
              <a:t>Esto produce un aumento de los llamados cuerpos cetónicos en la sangre, cuyo pH se torna ácido interfiriendo con la respiración. </a:t>
            </a:r>
          </a:p>
        </p:txBody>
      </p:sp>
      <p:sp>
        <p:nvSpPr>
          <p:cNvPr id="37890" name="Rectangle 2"/>
          <p:cNvSpPr>
            <a:spLocks noGrp="1" noChangeArrowheads="1"/>
          </p:cNvSpPr>
          <p:nvPr>
            <p:ph type="title"/>
          </p:nvPr>
        </p:nvSpPr>
        <p:spPr>
          <a:xfrm>
            <a:off x="457200" y="274638"/>
            <a:ext cx="8229600" cy="777875"/>
          </a:xfrm>
        </p:spPr>
        <p:txBody>
          <a:bodyPr/>
          <a:lstStyle/>
          <a:p>
            <a:pPr eaLnBrk="1" fontAlgn="auto" hangingPunct="1">
              <a:spcAft>
                <a:spcPts val="0"/>
              </a:spcAft>
              <a:defRPr/>
            </a:pPr>
            <a:r>
              <a:rPr lang="es-MX" sz="2000" dirty="0" smtClean="0">
                <a:solidFill>
                  <a:srgbClr val="FFFF00"/>
                </a:solidFill>
              </a:rPr>
              <a:t>La Diabetes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Grp="1" noChangeArrowheads="1"/>
          </p:cNvSpPr>
          <p:nvPr>
            <p:ph sz="half" idx="1"/>
          </p:nvPr>
        </p:nvSpPr>
        <p:spPr>
          <a:xfrm>
            <a:off x="457200" y="620713"/>
            <a:ext cx="4038600" cy="5505450"/>
          </a:xfrm>
        </p:spPr>
        <p:txBody>
          <a:bodyPr/>
          <a:lstStyle/>
          <a:p>
            <a:pPr eaLnBrk="1" hangingPunct="1">
              <a:lnSpc>
                <a:spcPct val="80000"/>
              </a:lnSpc>
            </a:pPr>
            <a:r>
              <a:rPr lang="es-MX" sz="1800" smtClean="0"/>
              <a:t>La muerte por coma diabético era la evolución habitual de la enfermedad antes del descubrimiento del tratamiento sustitutivo con insulina en la década de 1920. </a:t>
            </a:r>
          </a:p>
          <a:p>
            <a:pPr eaLnBrk="1" hangingPunct="1">
              <a:lnSpc>
                <a:spcPct val="80000"/>
              </a:lnSpc>
            </a:pPr>
            <a:r>
              <a:rPr lang="es-MX" sz="1800" smtClean="0"/>
              <a:t>En las dos formas de diabetes, la presencia de niveles de azúcar elevados en la sangre durante muchos años es responsable de lesiones en el riñón, alteraciones de la vista producidas por la ruptura de pequeños vasos en el interior de los ojos, alteraciones circulatorias en las extremidades que pueden producir pérdida de sensibilidad y, en ocasiones, necrosis (que puede precisar amputación de la extremidad), y alteraciones sensitivas por lesiones del sistema nervioso. </a:t>
            </a:r>
          </a:p>
          <a:p>
            <a:pPr eaLnBrk="1" hangingPunct="1">
              <a:lnSpc>
                <a:spcPct val="80000"/>
              </a:lnSpc>
              <a:buFontTx/>
              <a:buNone/>
            </a:pPr>
            <a:endParaRPr lang="es-MX" sz="1800" smtClean="0"/>
          </a:p>
          <a:p>
            <a:pPr eaLnBrk="1" hangingPunct="1">
              <a:lnSpc>
                <a:spcPct val="80000"/>
              </a:lnSpc>
            </a:pPr>
            <a:endParaRPr lang="es-MX" sz="1200" smtClean="0"/>
          </a:p>
        </p:txBody>
      </p:sp>
      <p:sp>
        <p:nvSpPr>
          <p:cNvPr id="15363" name="Rectangle 6"/>
          <p:cNvSpPr>
            <a:spLocks noGrp="1" noChangeArrowheads="1"/>
          </p:cNvSpPr>
          <p:nvPr>
            <p:ph sz="half" idx="2"/>
          </p:nvPr>
        </p:nvSpPr>
        <p:spPr>
          <a:xfrm>
            <a:off x="4648200" y="620713"/>
            <a:ext cx="4038600" cy="5505450"/>
          </a:xfrm>
        </p:spPr>
        <p:txBody>
          <a:bodyPr/>
          <a:lstStyle/>
          <a:p>
            <a:pPr eaLnBrk="1" hangingPunct="1">
              <a:lnSpc>
                <a:spcPct val="80000"/>
              </a:lnSpc>
            </a:pPr>
            <a:r>
              <a:rPr lang="es-MX" sz="1800" smtClean="0"/>
              <a:t>Los diabéticos tienen mayor riesgo de sufrir enfermedades cardiacas y accidentes vasculares cerebrales. Las pacientes diabéticas embarazadas con mal control de su enfermedad tienen mayor riesgo de abortos y anomalías congénitas en el feto. La esperanza de vida de los diabéticos mal tratados es un tercio más corta que la población general. El diagnóstico de la diabetes tipo 2 en ausencia de síntomas suele realizarse mediante un análisis rutinario de sangre, que detecta los niveles elevados de glucosa. Cuando las cifras de glucosa en un análisis realizado en ayunas sobrepasan ciertos límites, se establece el diagnóstico. En situaciones intermedias, es preciso realizar un test de tolerancia oral a la glucosa, en el que se ve la capacidad del organismo de metabolizar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sz="half" idx="1"/>
          </p:nvPr>
        </p:nvSpPr>
        <p:spPr>
          <a:xfrm>
            <a:off x="457200" y="1125538"/>
            <a:ext cx="4038600" cy="5000625"/>
          </a:xfrm>
        </p:spPr>
        <p:txBody>
          <a:bodyPr>
            <a:normAutofit fontScale="92500" lnSpcReduction="20000"/>
          </a:bodyPr>
          <a:lstStyle/>
          <a:p>
            <a:pPr marL="365760" indent="-256032" eaLnBrk="1" fontAlgn="auto" hangingPunct="1">
              <a:lnSpc>
                <a:spcPct val="80000"/>
              </a:lnSpc>
              <a:spcAft>
                <a:spcPts val="0"/>
              </a:spcAft>
              <a:buFont typeface="Wingdings 3"/>
              <a:buChar char=""/>
              <a:defRPr/>
            </a:pPr>
            <a:r>
              <a:rPr lang="es-MX" sz="1800" dirty="0" smtClean="0"/>
              <a:t>Si el organismo produce demasiada hormona hipofisaria o una cantidad de insulina escasa, los niveles de azúcar en la sangre se elevan de forma anormal y se origina hiperglucemia. En estas condiciones, la sangre puede contener hasta cuatro veces la cantidad de azúcar normal. </a:t>
            </a:r>
          </a:p>
          <a:p>
            <a:pPr marL="365760" indent="-256032" eaLnBrk="1" fontAlgn="auto" hangingPunct="1">
              <a:lnSpc>
                <a:spcPct val="80000"/>
              </a:lnSpc>
              <a:spcAft>
                <a:spcPts val="0"/>
              </a:spcAft>
              <a:buFontTx/>
              <a:buNone/>
              <a:defRPr/>
            </a:pPr>
            <a:endParaRPr lang="es-MX" sz="1800" dirty="0" smtClean="0"/>
          </a:p>
          <a:p>
            <a:pPr marL="365760" indent="-256032" eaLnBrk="1" fontAlgn="auto" hangingPunct="1">
              <a:lnSpc>
                <a:spcPct val="80000"/>
              </a:lnSpc>
              <a:spcAft>
                <a:spcPts val="0"/>
              </a:spcAft>
              <a:buFont typeface="Wingdings 3"/>
              <a:buChar char=""/>
              <a:defRPr/>
            </a:pPr>
            <a:r>
              <a:rPr lang="es-MX" sz="1800" dirty="0" smtClean="0"/>
              <a:t>La hiperglucemia no es letal en sí misma, pero es un síntoma de una enfermedad seria, la diabetes mellitus. Algunas veces, la diabetes se debe a un tumor u otras anomalías en el páncreas que impiden la formación de insulina. </a:t>
            </a:r>
          </a:p>
          <a:p>
            <a:pPr marL="365760" indent="-256032" eaLnBrk="1" fontAlgn="auto" hangingPunct="1">
              <a:lnSpc>
                <a:spcPct val="80000"/>
              </a:lnSpc>
              <a:spcAft>
                <a:spcPts val="0"/>
              </a:spcAft>
              <a:buFontTx/>
              <a:buNone/>
              <a:defRPr/>
            </a:pPr>
            <a:endParaRPr lang="es-MX" sz="1800" dirty="0" smtClean="0"/>
          </a:p>
          <a:p>
            <a:pPr marL="365760" indent="-256032" eaLnBrk="1" fontAlgn="auto" hangingPunct="1">
              <a:lnSpc>
                <a:spcPct val="80000"/>
              </a:lnSpc>
              <a:spcAft>
                <a:spcPts val="0"/>
              </a:spcAft>
              <a:buFont typeface="Wingdings 3"/>
              <a:buChar char=""/>
              <a:defRPr/>
            </a:pPr>
            <a:r>
              <a:rPr lang="es-MX" sz="1800" dirty="0" smtClean="0"/>
              <a:t>Los pacientes diabéticos no mueren por la hiperglucemia pero, si no se les administran inyecciones de insulina, pueden morir por la acumulación de sustancias tóxicas en el organismo. Estas sustancias se producen por alteraciones en el metabolismo de las grasas ya que los diabéticos </a:t>
            </a:r>
            <a:r>
              <a:rPr lang="es-MX" sz="1400" dirty="0" smtClean="0">
                <a:latin typeface="Arial" charset="0"/>
              </a:rPr>
              <a:t>consumen grasas en lugar del azúcar.</a:t>
            </a:r>
          </a:p>
          <a:p>
            <a:pPr marL="365760" indent="-256032" eaLnBrk="1" fontAlgn="auto" hangingPunct="1">
              <a:lnSpc>
                <a:spcPct val="80000"/>
              </a:lnSpc>
              <a:spcAft>
                <a:spcPts val="0"/>
              </a:spcAft>
              <a:buFont typeface="Wingdings 3"/>
              <a:buChar char=""/>
              <a:defRPr/>
            </a:pPr>
            <a:endParaRPr lang="es-MX" sz="1400" dirty="0" smtClean="0">
              <a:latin typeface="Arial" charset="0"/>
            </a:endParaRPr>
          </a:p>
        </p:txBody>
      </p:sp>
      <p:sp>
        <p:nvSpPr>
          <p:cNvPr id="9220" name="Rectangle 4"/>
          <p:cNvSpPr>
            <a:spLocks noGrp="1" noChangeArrowheads="1"/>
          </p:cNvSpPr>
          <p:nvPr>
            <p:ph sz="half" idx="2"/>
          </p:nvPr>
        </p:nvSpPr>
        <p:spPr>
          <a:xfrm>
            <a:off x="4648200" y="1052513"/>
            <a:ext cx="4038600" cy="5073650"/>
          </a:xfrm>
        </p:spPr>
        <p:txBody>
          <a:bodyPr>
            <a:normAutofit fontScale="92500" lnSpcReduction="20000"/>
          </a:bodyPr>
          <a:lstStyle/>
          <a:p>
            <a:pPr marL="365760" indent="-256032" eaLnBrk="1" fontAlgn="auto" hangingPunct="1">
              <a:lnSpc>
                <a:spcPct val="80000"/>
              </a:lnSpc>
              <a:spcAft>
                <a:spcPts val="0"/>
              </a:spcAft>
              <a:buFont typeface="Wingdings 3"/>
              <a:buChar char=""/>
              <a:defRPr/>
            </a:pPr>
            <a:r>
              <a:rPr lang="es-MX" sz="1700" dirty="0" smtClean="0"/>
              <a:t>Si se inyecta demasiada insulina en el cuerpo, la cantidad de azúcar en sangre se reduce hasta un nivel tan bajo que puede resultar peligroso, originándose la hipoglucemia o shock de insulina. El shock de insulina controlado se utiliza en el tratamiento de algunos tipos de enfermedades mentales.</a:t>
            </a:r>
          </a:p>
          <a:p>
            <a:pPr marL="365760" indent="-256032" eaLnBrk="1" fontAlgn="auto" hangingPunct="1">
              <a:lnSpc>
                <a:spcPct val="80000"/>
              </a:lnSpc>
              <a:spcAft>
                <a:spcPts val="0"/>
              </a:spcAft>
              <a:buFontTx/>
              <a:buNone/>
              <a:defRPr/>
            </a:pPr>
            <a:endParaRPr lang="es-MX" sz="1700" dirty="0" smtClean="0"/>
          </a:p>
          <a:p>
            <a:pPr marL="365760" indent="-256032" eaLnBrk="1" fontAlgn="auto" hangingPunct="1">
              <a:lnSpc>
                <a:spcPct val="80000"/>
              </a:lnSpc>
              <a:spcAft>
                <a:spcPts val="0"/>
              </a:spcAft>
              <a:buFont typeface="Wingdings 3"/>
              <a:buChar char=""/>
              <a:defRPr/>
            </a:pPr>
            <a:r>
              <a:rPr lang="es-MX" sz="1700" dirty="0" smtClean="0"/>
              <a:t>En un individuo normal, si los niveles de azúcar en la sangre se elevan mucho, los riñones retiran el exceso y éste se elimina por la orina. La presencia de azúcar en la orina se llama glucosuria y, aunque es un síntoma importante de diabetes, no siempre se encuentra en los pacientes diabéticos. También puede aparecer glucosuria en individuos normales tras la ingestión de un exceso de alimentos. </a:t>
            </a:r>
          </a:p>
          <a:p>
            <a:pPr marL="365760" indent="-256032" eaLnBrk="1" fontAlgn="auto" hangingPunct="1">
              <a:lnSpc>
                <a:spcPct val="80000"/>
              </a:lnSpc>
              <a:spcAft>
                <a:spcPts val="0"/>
              </a:spcAft>
              <a:buFont typeface="Wingdings 3"/>
              <a:buChar char=""/>
              <a:defRPr/>
            </a:pPr>
            <a:endParaRPr lang="es-MX" sz="1700" dirty="0" smtClean="0"/>
          </a:p>
          <a:p>
            <a:pPr marL="365760" indent="-256032" eaLnBrk="1" fontAlgn="auto" hangingPunct="1">
              <a:lnSpc>
                <a:spcPct val="80000"/>
              </a:lnSpc>
              <a:spcAft>
                <a:spcPts val="0"/>
              </a:spcAft>
              <a:buFont typeface="Wingdings 3"/>
              <a:buChar char=""/>
              <a:defRPr/>
            </a:pPr>
            <a:r>
              <a:rPr lang="es-MX" sz="1700" dirty="0" smtClean="0"/>
              <a:t>El test crítico para determinar la diabetes no es ni la hiperglucemia, ni la glucosuria, sino la medida de tolerancia de azúcar en la sangre: después de la ingestión de azúcar, el individuo sano y el diabético muestran un incremento en los niveles de azúcar sanguíneo. En la persona diabética, estos niveles permanecen elevados, mientras que en la persona sana la glucosa se convierte en glucógeno.</a:t>
            </a:r>
          </a:p>
          <a:p>
            <a:pPr marL="365760" indent="-256032" eaLnBrk="1" fontAlgn="auto" hangingPunct="1">
              <a:lnSpc>
                <a:spcPct val="80000"/>
              </a:lnSpc>
              <a:spcAft>
                <a:spcPts val="0"/>
              </a:spcAft>
              <a:buFontTx/>
              <a:buNone/>
              <a:defRPr/>
            </a:pPr>
            <a:endParaRPr lang="es-MX" sz="1400" dirty="0" smtClean="0">
              <a:latin typeface="Arial" charset="0"/>
            </a:endParaRPr>
          </a:p>
        </p:txBody>
      </p:sp>
      <p:sp>
        <p:nvSpPr>
          <p:cNvPr id="9218" name="Rectangle 2"/>
          <p:cNvSpPr>
            <a:spLocks noGrp="1" noChangeArrowheads="1"/>
          </p:cNvSpPr>
          <p:nvPr>
            <p:ph type="title"/>
          </p:nvPr>
        </p:nvSpPr>
        <p:spPr/>
        <p:txBody>
          <a:bodyPr/>
          <a:lstStyle/>
          <a:p>
            <a:pPr eaLnBrk="1" fontAlgn="auto" hangingPunct="1">
              <a:spcAft>
                <a:spcPts val="0"/>
              </a:spcAft>
              <a:defRPr/>
            </a:pPr>
            <a:r>
              <a:rPr lang="es-MX" sz="2000" dirty="0" smtClean="0">
                <a:solidFill>
                  <a:srgbClr val="FFFF00"/>
                </a:solidFill>
              </a:rPr>
              <a:t>GLUCEMIA Y GLUCOSURIA</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sz="half" idx="1"/>
          </p:nvPr>
        </p:nvSpPr>
        <p:spPr>
          <a:xfrm>
            <a:off x="457200" y="1481138"/>
            <a:ext cx="4038600" cy="4525962"/>
          </a:xfrm>
        </p:spPr>
        <p:txBody>
          <a:bodyPr>
            <a:normAutofit lnSpcReduction="10000"/>
          </a:bodyPr>
          <a:lstStyle/>
          <a:p>
            <a:pPr marL="365760" indent="-256032" eaLnBrk="1" fontAlgn="auto" hangingPunct="1">
              <a:spcAft>
                <a:spcPts val="0"/>
              </a:spcAft>
              <a:buFont typeface="Wingdings 3"/>
              <a:buChar char=""/>
              <a:defRPr/>
            </a:pPr>
            <a:r>
              <a:rPr lang="es-MX" sz="1400" dirty="0" smtClean="0">
                <a:latin typeface="Arial" charset="0"/>
              </a:rPr>
              <a:t>enfermedad producida por una alteración del metabolismo de los carbohidratos en la que aparece una cantidad excesiva de azúcar en la sangre y a veces en la orina. </a:t>
            </a:r>
          </a:p>
          <a:p>
            <a:pPr marL="365760" indent="-256032" eaLnBrk="1" fontAlgn="auto" hangingPunct="1">
              <a:spcAft>
                <a:spcPts val="0"/>
              </a:spcAft>
              <a:buFont typeface="Wingdings 3"/>
              <a:buChar char=""/>
              <a:defRPr/>
            </a:pPr>
            <a:endParaRPr lang="es-MX" sz="1400" dirty="0" smtClean="0">
              <a:latin typeface="Arial" charset="0"/>
            </a:endParaRPr>
          </a:p>
          <a:p>
            <a:pPr marL="365760" indent="-256032" eaLnBrk="1" fontAlgn="auto" hangingPunct="1">
              <a:spcAft>
                <a:spcPts val="0"/>
              </a:spcAft>
              <a:buFont typeface="Wingdings 3"/>
              <a:buChar char=""/>
              <a:defRPr/>
            </a:pPr>
            <a:r>
              <a:rPr lang="es-MX" sz="1400" dirty="0" smtClean="0">
                <a:latin typeface="Arial" charset="0"/>
              </a:rPr>
              <a:t>Afecta a unos 150 millones de personas en todo el mundo. </a:t>
            </a:r>
          </a:p>
          <a:p>
            <a:pPr marL="365760" indent="-256032" eaLnBrk="1" fontAlgn="auto" hangingPunct="1">
              <a:spcAft>
                <a:spcPts val="0"/>
              </a:spcAft>
              <a:buFontTx/>
              <a:buNone/>
              <a:defRPr/>
            </a:pPr>
            <a:endParaRPr lang="es-MX" sz="1400" dirty="0" smtClean="0">
              <a:latin typeface="Arial" charset="0"/>
            </a:endParaRPr>
          </a:p>
          <a:p>
            <a:pPr marL="365760" indent="-256032" eaLnBrk="1" fontAlgn="auto" hangingPunct="1">
              <a:spcAft>
                <a:spcPts val="0"/>
              </a:spcAft>
              <a:buFont typeface="Wingdings 3"/>
              <a:buChar char=""/>
              <a:defRPr/>
            </a:pPr>
            <a:r>
              <a:rPr lang="es-MX" sz="1400" dirty="0" smtClean="0">
                <a:latin typeface="Arial" charset="0"/>
              </a:rPr>
              <a:t>Es una enfermedad multiorgánica ya que puede lesionar casi todos los órganos y en especial los ojos, los riñones, el corazón y las extremidades. </a:t>
            </a:r>
          </a:p>
          <a:p>
            <a:pPr marL="365760" indent="-256032" eaLnBrk="1" fontAlgn="auto" hangingPunct="1">
              <a:spcAft>
                <a:spcPts val="0"/>
              </a:spcAft>
              <a:buFontTx/>
              <a:buNone/>
              <a:defRPr/>
            </a:pPr>
            <a:endParaRPr lang="es-MX" sz="1400" dirty="0" smtClean="0">
              <a:latin typeface="Arial" charset="0"/>
            </a:endParaRPr>
          </a:p>
          <a:p>
            <a:pPr marL="365760" indent="-256032" eaLnBrk="1" fontAlgn="auto" hangingPunct="1">
              <a:spcAft>
                <a:spcPts val="0"/>
              </a:spcAft>
              <a:buFont typeface="Wingdings 3"/>
              <a:buChar char=""/>
              <a:defRPr/>
            </a:pPr>
            <a:r>
              <a:rPr lang="es-MX" sz="1400" dirty="0" smtClean="0">
                <a:latin typeface="Arial" charset="0"/>
              </a:rPr>
              <a:t>También puede producir alteraciones en el embarazo. El tratamiento adecuado permite disminuir el número de complicaciones. </a:t>
            </a:r>
          </a:p>
        </p:txBody>
      </p:sp>
      <p:sp>
        <p:nvSpPr>
          <p:cNvPr id="11269" name="Rectangle 5"/>
          <p:cNvSpPr>
            <a:spLocks noGrp="1" noChangeArrowheads="1"/>
          </p:cNvSpPr>
          <p:nvPr>
            <p:ph sz="half" idx="2"/>
          </p:nvPr>
        </p:nvSpPr>
        <p:spPr>
          <a:xfrm>
            <a:off x="4648200" y="1600200"/>
            <a:ext cx="4100513" cy="4525963"/>
          </a:xfrm>
        </p:spPr>
        <p:txBody>
          <a:bodyPr>
            <a:normAutofit lnSpcReduction="10000"/>
          </a:bodyPr>
          <a:lstStyle/>
          <a:p>
            <a:pPr marL="365760" indent="-256032" eaLnBrk="1" fontAlgn="auto" hangingPunct="1">
              <a:spcAft>
                <a:spcPts val="0"/>
              </a:spcAft>
              <a:buFont typeface="Wingdings 3"/>
              <a:buChar char=""/>
              <a:defRPr/>
            </a:pPr>
            <a:r>
              <a:rPr lang="es-MX" sz="1400" dirty="0" smtClean="0">
                <a:latin typeface="Arial" charset="0"/>
              </a:rPr>
              <a:t>Se distinguen dos formas de diabetes mellitus: </a:t>
            </a:r>
          </a:p>
          <a:p>
            <a:pPr marL="365760" indent="-256032" eaLnBrk="1" fontAlgn="auto" hangingPunct="1">
              <a:spcAft>
                <a:spcPts val="0"/>
              </a:spcAft>
              <a:buFontTx/>
              <a:buNone/>
              <a:defRPr/>
            </a:pPr>
            <a:endParaRPr lang="es-MX" sz="1400" dirty="0" smtClean="0">
              <a:latin typeface="Arial" charset="0"/>
            </a:endParaRPr>
          </a:p>
          <a:p>
            <a:pPr marL="365760" indent="-256032" eaLnBrk="1" fontAlgn="auto" hangingPunct="1">
              <a:spcAft>
                <a:spcPts val="0"/>
              </a:spcAft>
              <a:buFontTx/>
              <a:buNone/>
              <a:defRPr/>
            </a:pPr>
            <a:r>
              <a:rPr lang="es-MX" sz="1400" dirty="0" smtClean="0">
                <a:latin typeface="Arial" charset="0"/>
              </a:rPr>
              <a:t>        La tipo 1, o diabetes mellitus </a:t>
            </a:r>
            <a:r>
              <a:rPr lang="es-MX" sz="1400" b="1" dirty="0" smtClean="0">
                <a:latin typeface="Arial" charset="0"/>
              </a:rPr>
              <a:t>insulino-dependiente</a:t>
            </a:r>
            <a:r>
              <a:rPr lang="es-MX" sz="1400" dirty="0" smtClean="0">
                <a:latin typeface="Arial" charset="0"/>
              </a:rPr>
              <a:t> </a:t>
            </a:r>
            <a:r>
              <a:rPr lang="es-MX" sz="1400" b="1" dirty="0" smtClean="0">
                <a:latin typeface="Arial" charset="0"/>
              </a:rPr>
              <a:t>(DMID),</a:t>
            </a:r>
            <a:r>
              <a:rPr lang="es-MX" sz="1400" dirty="0" smtClean="0">
                <a:latin typeface="Arial" charset="0"/>
              </a:rPr>
              <a:t> denominada también </a:t>
            </a:r>
            <a:r>
              <a:rPr lang="es-MX" sz="1400" b="1" dirty="0" smtClean="0">
                <a:latin typeface="Arial" charset="0"/>
              </a:rPr>
              <a:t>diabetes juvenil</a:t>
            </a:r>
            <a:r>
              <a:rPr lang="es-MX" sz="1400" dirty="0" smtClean="0">
                <a:latin typeface="Arial" charset="0"/>
              </a:rPr>
              <a:t>, afecta a niños y adolescentes, y se cree producida por un mecanismo autoinmune. Constituye de un 10 a un 15% de los casos y es de evolución rápida. </a:t>
            </a:r>
          </a:p>
          <a:p>
            <a:pPr marL="365760" indent="-256032" eaLnBrk="1" fontAlgn="auto" hangingPunct="1">
              <a:spcAft>
                <a:spcPts val="0"/>
              </a:spcAft>
              <a:buFontTx/>
              <a:buNone/>
              <a:defRPr/>
            </a:pPr>
            <a:endParaRPr lang="es-MX" sz="1400" dirty="0" smtClean="0">
              <a:latin typeface="Arial" charset="0"/>
            </a:endParaRPr>
          </a:p>
          <a:p>
            <a:pPr marL="365760" indent="-256032" eaLnBrk="1" fontAlgn="auto" hangingPunct="1">
              <a:spcAft>
                <a:spcPts val="0"/>
              </a:spcAft>
              <a:buFontTx/>
              <a:buNone/>
              <a:defRPr/>
            </a:pPr>
            <a:r>
              <a:rPr lang="es-MX" sz="1400" dirty="0" smtClean="0">
                <a:latin typeface="Arial" charset="0"/>
              </a:rPr>
              <a:t>        La tipo 2, o diabetes mellitus </a:t>
            </a:r>
            <a:r>
              <a:rPr lang="es-MX" sz="1400" b="1" dirty="0" smtClean="0">
                <a:latin typeface="Arial" charset="0"/>
              </a:rPr>
              <a:t>no-insulino-dependiente (DMNID)</a:t>
            </a:r>
            <a:r>
              <a:rPr lang="es-MX" sz="1400" dirty="0" smtClean="0">
                <a:latin typeface="Arial" charset="0"/>
              </a:rPr>
              <a:t>, o </a:t>
            </a:r>
            <a:r>
              <a:rPr lang="es-MX" sz="1400" b="1" dirty="0" smtClean="0">
                <a:latin typeface="Arial" charset="0"/>
              </a:rPr>
              <a:t>diabetes del adulto</a:t>
            </a:r>
            <a:r>
              <a:rPr lang="es-MX" sz="1400" dirty="0" smtClean="0">
                <a:latin typeface="Arial" charset="0"/>
              </a:rPr>
              <a:t>, suele aparecer en personas mayores de 40 años y es de evolución lenta. Muchas veces no produce síntomas y el diagnóstico se realiza por la elevación de los niveles de glucosa en un análisis de sangre u orina.</a:t>
            </a:r>
            <a:br>
              <a:rPr lang="es-MX" sz="1400" dirty="0" smtClean="0">
                <a:latin typeface="Arial" charset="0"/>
              </a:rPr>
            </a:br>
            <a:endParaRPr lang="es-MX" sz="1400" dirty="0" smtClean="0">
              <a:latin typeface="Arial" charset="0"/>
            </a:endParaRPr>
          </a:p>
          <a:p>
            <a:pPr marL="365760" indent="-256032" eaLnBrk="1" fontAlgn="auto" hangingPunct="1">
              <a:spcAft>
                <a:spcPts val="0"/>
              </a:spcAft>
              <a:buFont typeface="Wingdings 3"/>
              <a:buChar char=""/>
              <a:defRPr/>
            </a:pPr>
            <a:endParaRPr lang="es-MX" sz="1400" dirty="0" smtClean="0">
              <a:latin typeface="Arial" charset="0"/>
            </a:endParaRPr>
          </a:p>
        </p:txBody>
      </p:sp>
      <p:sp>
        <p:nvSpPr>
          <p:cNvPr id="11266" name="Rectangle 2"/>
          <p:cNvSpPr>
            <a:spLocks noGrp="1" noChangeArrowheads="1"/>
          </p:cNvSpPr>
          <p:nvPr>
            <p:ph type="title"/>
          </p:nvPr>
        </p:nvSpPr>
        <p:spPr/>
        <p:txBody>
          <a:bodyPr>
            <a:normAutofit fontScale="90000"/>
          </a:bodyPr>
          <a:lstStyle/>
          <a:p>
            <a:pPr eaLnBrk="1" fontAlgn="auto" hangingPunct="1">
              <a:spcAft>
                <a:spcPts val="0"/>
              </a:spcAft>
              <a:defRPr/>
            </a:pPr>
            <a:r>
              <a:rPr lang="es-MX" sz="1800" dirty="0" smtClean="0"/>
              <a:t/>
            </a:r>
            <a:br>
              <a:rPr lang="es-MX" sz="1800" dirty="0" smtClean="0"/>
            </a:br>
            <a:r>
              <a:rPr lang="es-MX" sz="4000" dirty="0" smtClean="0"/>
              <a:t/>
            </a:r>
            <a:br>
              <a:rPr lang="es-MX" sz="4000" dirty="0" smtClean="0"/>
            </a:br>
            <a:endParaRPr lang="es-MX" sz="4000" dirty="0" smtClean="0"/>
          </a:p>
        </p:txBody>
      </p:sp>
      <p:sp>
        <p:nvSpPr>
          <p:cNvPr id="17413" name="Text Box 4"/>
          <p:cNvSpPr txBox="1">
            <a:spLocks noChangeArrowheads="1"/>
          </p:cNvSpPr>
          <p:nvPr/>
        </p:nvSpPr>
        <p:spPr bwMode="auto">
          <a:xfrm>
            <a:off x="1166813" y="692150"/>
            <a:ext cx="5853112" cy="366713"/>
          </a:xfrm>
          <a:prstGeom prst="rect">
            <a:avLst/>
          </a:prstGeom>
          <a:noFill/>
          <a:ln w="9525">
            <a:noFill/>
            <a:miter lim="800000"/>
            <a:headEnd/>
            <a:tailEnd/>
          </a:ln>
        </p:spPr>
        <p:txBody>
          <a:bodyPr>
            <a:spAutoFit/>
          </a:bodyPr>
          <a:lstStyle/>
          <a:p>
            <a:r>
              <a:rPr lang="es-MX" b="1">
                <a:solidFill>
                  <a:srgbClr val="FFFF00"/>
                </a:solidFill>
                <a:latin typeface="Arial" charset="0"/>
              </a:rPr>
              <a:t>Diabetes mellitus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Rectangle 4"/>
          <p:cNvSpPr>
            <a:spLocks noGrp="1" noChangeArrowheads="1"/>
          </p:cNvSpPr>
          <p:nvPr>
            <p:ph type="title"/>
          </p:nvPr>
        </p:nvSpPr>
        <p:spPr>
          <a:xfrm>
            <a:off x="395288" y="188913"/>
            <a:ext cx="8147050" cy="1079500"/>
          </a:xfrm>
        </p:spPr>
        <p:txBody>
          <a:bodyPr/>
          <a:lstStyle/>
          <a:p>
            <a:pPr eaLnBrk="1" fontAlgn="auto" hangingPunct="1">
              <a:spcAft>
                <a:spcPts val="0"/>
              </a:spcAft>
              <a:defRPr/>
            </a:pPr>
            <a:r>
              <a:rPr lang="es-MX" sz="2000" dirty="0" smtClean="0">
                <a:solidFill>
                  <a:schemeClr val="folHlink"/>
                </a:solidFill>
              </a:rPr>
              <a:t>Evolución de la diabetes mellitus.- La insulina segregada por el páncreas controla la concentración en sangre del azúcar glucosa, necesaria como combustible en numerosas reacciones químicas.</a:t>
            </a:r>
          </a:p>
        </p:txBody>
      </p:sp>
      <p:sp>
        <p:nvSpPr>
          <p:cNvPr id="18435" name="Rectangle 5"/>
          <p:cNvSpPr>
            <a:spLocks noGrp="1" noChangeArrowheads="1"/>
          </p:cNvSpPr>
          <p:nvPr>
            <p:ph type="body" sz="half" idx="1"/>
          </p:nvPr>
        </p:nvSpPr>
        <p:spPr>
          <a:xfrm>
            <a:off x="179388" y="1125538"/>
            <a:ext cx="4316412" cy="5543550"/>
          </a:xfrm>
        </p:spPr>
        <p:txBody>
          <a:bodyPr/>
          <a:lstStyle/>
          <a:p>
            <a:pPr eaLnBrk="1" hangingPunct="1">
              <a:lnSpc>
                <a:spcPct val="80000"/>
              </a:lnSpc>
            </a:pPr>
            <a:endParaRPr lang="es-MX" sz="1400" smtClean="0"/>
          </a:p>
          <a:p>
            <a:pPr eaLnBrk="1" hangingPunct="1">
              <a:lnSpc>
                <a:spcPct val="80000"/>
              </a:lnSpc>
            </a:pPr>
            <a:r>
              <a:rPr lang="es-MX" sz="2000" b="1" smtClean="0"/>
              <a:t>En una persona sana</a:t>
            </a:r>
            <a:r>
              <a:rPr lang="es-MX" sz="2000" smtClean="0"/>
              <a:t>, la digestión del alimento (1) induce el aumento de la glucosa en sangre (2). El páncreas libera insulina (3), que estimula la absorción de glucosa por parte de las células. También contribuye a transformar la glucosa en glucógeno, que se almacena en el hígado (4) y los músculos como reserva energética. Las hormonas regulan la liberación de insulina estimulando la disminución de la concentración de azúcar en sangre (5), lo que a su vez frena la secreción pancreática (6).</a:t>
            </a:r>
            <a:r>
              <a:rPr lang="es-MX" sz="1400" smtClean="0"/>
              <a:t> </a:t>
            </a:r>
          </a:p>
        </p:txBody>
      </p:sp>
      <p:sp>
        <p:nvSpPr>
          <p:cNvPr id="13322" name="Rectangle 10"/>
          <p:cNvSpPr>
            <a:spLocks noChangeArrowheads="1"/>
          </p:cNvSpPr>
          <p:nvPr/>
        </p:nvSpPr>
        <p:spPr bwMode="auto">
          <a:xfrm>
            <a:off x="4581525" y="1341438"/>
            <a:ext cx="4167188" cy="5114925"/>
          </a:xfrm>
          <a:prstGeom prst="rect">
            <a:avLst/>
          </a:prstGeom>
          <a:noFill/>
          <a:ln w="9525">
            <a:noFill/>
            <a:miter lim="800000"/>
            <a:headEnd/>
            <a:tailEnd/>
          </a:ln>
          <a:effectLst/>
        </p:spPr>
        <p:txBody>
          <a:bodyPr>
            <a:spAutoFit/>
          </a:bodyPr>
          <a:lstStyle/>
          <a:p>
            <a:pPr>
              <a:lnSpc>
                <a:spcPct val="80000"/>
              </a:lnSpc>
              <a:spcBef>
                <a:spcPct val="50000"/>
              </a:spcBef>
              <a:buClr>
                <a:schemeClr val="hlink"/>
              </a:buClr>
              <a:buFontTx/>
              <a:buChar char="•"/>
              <a:defRPr/>
            </a:pPr>
            <a:r>
              <a:rPr lang="es-MX" b="1" dirty="0">
                <a:latin typeface="+mn-lt"/>
              </a:rPr>
              <a:t>En una persona con diabetes mellitus</a:t>
            </a:r>
            <a:r>
              <a:rPr lang="es-MX" dirty="0">
                <a:latin typeface="+mn-lt"/>
              </a:rPr>
              <a:t>, el páncreas no produce insulina suficiente o el organismo no es capaz de utilizarla. Después de la digestión (A), si el páncreas no segrega suficiente insulina (B), el organismo se ve obligado a descomponer las grasas, pues no puede utilizar la glucosa para obtener energía. Como consecuencia, se eliminan con la orina unos compuestos tóxicos llamados cetonas (D), que también se acumulan en la sangre (E) y provocan acidosis cetónica, un cuadro grave que puede degenerar en coma o muerte. Si el organismo no es capaz de utilizar la insulina, la glucosa se acumula fuera de las células y circula sin ser absorbida. Las concentraciones elevadas de este azúcar en sangre (C) y orina (D) deterioran la capacidad del organismo para combatir las infecciones y pueden provocar también acidosis cetónica.</a:t>
            </a:r>
          </a:p>
          <a:p>
            <a:pPr>
              <a:lnSpc>
                <a:spcPct val="80000"/>
              </a:lnSpc>
              <a:spcBef>
                <a:spcPct val="50000"/>
              </a:spcBef>
              <a:buClr>
                <a:schemeClr val="hlink"/>
              </a:buClr>
              <a:buFontTx/>
              <a:buChar char="•"/>
              <a:defRPr/>
            </a:pPr>
            <a:endParaRPr lang="es-MX" dirty="0">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4" descr="t028549a"/>
          <p:cNvPicPr>
            <a:picLocks noGrp="1" noChangeAspect="1" noChangeArrowheads="1"/>
          </p:cNvPicPr>
          <p:nvPr>
            <p:ph idx="1"/>
          </p:nvPr>
        </p:nvPicPr>
        <p:blipFill>
          <a:blip r:embed="rId2"/>
          <a:srcRect/>
          <a:stretch>
            <a:fillRect/>
          </a:stretch>
        </p:blipFill>
        <p:spPr>
          <a:xfrm>
            <a:off x="900113" y="765175"/>
            <a:ext cx="7343775" cy="5040313"/>
          </a:xfr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1643042" y="1785926"/>
            <a:ext cx="6215106" cy="1569660"/>
          </a:xfrm>
          <a:prstGeom prst="rect">
            <a:avLst/>
          </a:prstGeom>
          <a:noFill/>
        </p:spPr>
        <p:txBody>
          <a:bodyPr>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defRPr/>
            </a:pPr>
            <a:r>
              <a:rPr lang="es-ES" sz="96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gracias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5"/>
          <p:cNvSpPr>
            <a:spLocks noGrp="1" noChangeArrowheads="1"/>
          </p:cNvSpPr>
          <p:nvPr>
            <p:ph sz="half" idx="1"/>
          </p:nvPr>
        </p:nvSpPr>
        <p:spPr>
          <a:xfrm>
            <a:off x="457200" y="1481138"/>
            <a:ext cx="4038600" cy="4525962"/>
          </a:xfrm>
        </p:spPr>
        <p:txBody>
          <a:bodyPr/>
          <a:lstStyle/>
          <a:p>
            <a:pPr eaLnBrk="1" hangingPunct="1"/>
            <a:r>
              <a:rPr lang="es-MX" sz="1800" smtClean="0"/>
              <a:t>En su estructura presentan grupos hidroxilo (-OH), aldehídico(- COH) o cetónico (=CO).</a:t>
            </a:r>
          </a:p>
          <a:p>
            <a:pPr eaLnBrk="1" hangingPunct="1"/>
            <a:r>
              <a:rPr lang="es-MX" sz="1800" smtClean="0"/>
              <a:t>Sus anillos de carbono contiene grandes cantidades de energía.</a:t>
            </a:r>
          </a:p>
          <a:p>
            <a:pPr eaLnBrk="1" hangingPunct="1"/>
            <a:r>
              <a:rPr lang="es-MX" sz="1800" smtClean="0"/>
              <a:t>Existen dos formas en las cuales los azucares se polimerizan (forman polímeros): los enlaces alfa y beta.</a:t>
            </a:r>
          </a:p>
          <a:p>
            <a:pPr eaLnBrk="1" hangingPunct="1"/>
            <a:r>
              <a:rPr lang="es-MX" sz="1800" smtClean="0"/>
              <a:t>En los enlaces alfa la posición del hidrogeno en el primer carbono de la molécula es hacia arriba, ej.: sacarosa, amilosa.</a:t>
            </a:r>
          </a:p>
        </p:txBody>
      </p:sp>
      <p:sp>
        <p:nvSpPr>
          <p:cNvPr id="6147" name="Rectangle 7"/>
          <p:cNvSpPr>
            <a:spLocks noGrp="1" noChangeArrowheads="1"/>
          </p:cNvSpPr>
          <p:nvPr>
            <p:ph sz="half" idx="2"/>
          </p:nvPr>
        </p:nvSpPr>
        <p:spPr>
          <a:xfrm>
            <a:off x="4648200" y="1481138"/>
            <a:ext cx="4038600" cy="4525962"/>
          </a:xfrm>
        </p:spPr>
        <p:txBody>
          <a:bodyPr/>
          <a:lstStyle/>
          <a:p>
            <a:pPr eaLnBrk="1" hangingPunct="1"/>
            <a:r>
              <a:rPr lang="es-MX" sz="1800" smtClean="0"/>
              <a:t>En los enlaces beta la posición del hidrogeno en el primer carbono de la molécula es hacia abajo, ej.: celulosa.</a:t>
            </a:r>
          </a:p>
          <a:p>
            <a:pPr eaLnBrk="1" hangingPunct="1"/>
            <a:endParaRPr lang="es-MX" sz="1800" smtClean="0"/>
          </a:p>
          <a:p>
            <a:pPr eaLnBrk="1" hangingPunct="1"/>
            <a:r>
              <a:rPr lang="es-MX" sz="1800" smtClean="0"/>
              <a:t>Los carbohidratos se encuentran presente en la membrana celular (glicoproteinas), en las paredes celulares en forma de celulosa y exoesqueleto de los artrópodos.</a:t>
            </a:r>
          </a:p>
          <a:p>
            <a:pPr eaLnBrk="1" hangingPunct="1">
              <a:buFontTx/>
              <a:buNone/>
            </a:pPr>
            <a:r>
              <a:rPr lang="es-MX" sz="1800" smtClean="0"/>
              <a:t>      es un componente básico (quitina).</a:t>
            </a:r>
          </a:p>
        </p:txBody>
      </p:sp>
      <p:sp>
        <p:nvSpPr>
          <p:cNvPr id="2052" name="Rectangle 4"/>
          <p:cNvSpPr>
            <a:spLocks noGrp="1" noChangeArrowheads="1"/>
          </p:cNvSpPr>
          <p:nvPr>
            <p:ph type="title"/>
          </p:nvPr>
        </p:nvSpPr>
        <p:spPr/>
        <p:txBody>
          <a:bodyPr/>
          <a:lstStyle/>
          <a:p>
            <a:pPr eaLnBrk="1" fontAlgn="auto" hangingPunct="1">
              <a:spcAft>
                <a:spcPts val="0"/>
              </a:spcAft>
              <a:defRPr/>
            </a:pPr>
            <a:r>
              <a:rPr lang="es-MX" sz="2800" dirty="0" smtClean="0">
                <a:solidFill>
                  <a:srgbClr val="FFFF00"/>
                </a:solidFill>
              </a:rPr>
              <a:t>CARBOHIDRATOS</a:t>
            </a:r>
          </a:p>
        </p:txBody>
      </p:sp>
    </p:spTree>
  </p:cSld>
  <p:clrMapOvr>
    <a:masterClrMapping/>
  </p:clrMapOvr>
  <p:transition spd="med">
    <p:wedge/>
    <p:sndAc>
      <p:stSnd>
        <p:snd r:embed="rId2" name="chimes.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5"/>
          <p:cNvSpPr>
            <a:spLocks noGrp="1" noChangeArrowheads="1"/>
          </p:cNvSpPr>
          <p:nvPr>
            <p:ph sz="half" idx="1"/>
          </p:nvPr>
        </p:nvSpPr>
        <p:spPr>
          <a:xfrm>
            <a:off x="250825" y="1600200"/>
            <a:ext cx="4244975" cy="4525963"/>
          </a:xfrm>
        </p:spPr>
        <p:txBody>
          <a:bodyPr/>
          <a:lstStyle/>
          <a:p>
            <a:pPr algn="ctr" eaLnBrk="1" hangingPunct="1">
              <a:lnSpc>
                <a:spcPct val="90000"/>
              </a:lnSpc>
              <a:buFontTx/>
              <a:buNone/>
            </a:pPr>
            <a:r>
              <a:rPr lang="es-MX" sz="2000" smtClean="0"/>
              <a:t>ENERGETICAS</a:t>
            </a:r>
          </a:p>
          <a:p>
            <a:pPr algn="ctr" eaLnBrk="1" hangingPunct="1">
              <a:lnSpc>
                <a:spcPct val="90000"/>
              </a:lnSpc>
              <a:buFontTx/>
              <a:buNone/>
            </a:pPr>
            <a:endParaRPr lang="es-MX" sz="2000" smtClean="0"/>
          </a:p>
          <a:p>
            <a:pPr eaLnBrk="1" hangingPunct="1">
              <a:lnSpc>
                <a:spcPct val="90000"/>
              </a:lnSpc>
            </a:pPr>
            <a:r>
              <a:rPr lang="es-MX" sz="2000" smtClean="0"/>
              <a:t>Cubren las necesidades energéticas, una pequeña parte se almacena en el hígado y músculos en forma de glucógeno (normalmente no mas de o.5% del peso del individuo).Cuando se necesita energía, las enzimas descomponen el glucógeno en glucosa, el resto se transforma en grasas y se acumula en el organismo como tejido adiposo. </a:t>
            </a:r>
          </a:p>
          <a:p>
            <a:pPr eaLnBrk="1" hangingPunct="1">
              <a:lnSpc>
                <a:spcPct val="90000"/>
              </a:lnSpc>
            </a:pPr>
            <a:endParaRPr lang="es-MX" sz="2000" smtClean="0"/>
          </a:p>
        </p:txBody>
      </p:sp>
      <p:sp>
        <p:nvSpPr>
          <p:cNvPr id="7171" name="Rectangle 6"/>
          <p:cNvSpPr>
            <a:spLocks noGrp="1" noChangeArrowheads="1"/>
          </p:cNvSpPr>
          <p:nvPr>
            <p:ph sz="half" idx="2"/>
          </p:nvPr>
        </p:nvSpPr>
        <p:spPr>
          <a:xfrm>
            <a:off x="4648200" y="1481138"/>
            <a:ext cx="4038600" cy="4525962"/>
          </a:xfrm>
        </p:spPr>
        <p:txBody>
          <a:bodyPr/>
          <a:lstStyle/>
          <a:p>
            <a:pPr algn="ctr" eaLnBrk="1" hangingPunct="1">
              <a:lnSpc>
                <a:spcPct val="90000"/>
              </a:lnSpc>
              <a:buFontTx/>
              <a:buNone/>
            </a:pPr>
            <a:r>
              <a:rPr lang="es-MX" sz="2000" smtClean="0"/>
              <a:t>REGULACION</a:t>
            </a:r>
          </a:p>
          <a:p>
            <a:pPr algn="ctr" eaLnBrk="1" hangingPunct="1">
              <a:lnSpc>
                <a:spcPct val="90000"/>
              </a:lnSpc>
              <a:buFontTx/>
              <a:buNone/>
            </a:pPr>
            <a:endParaRPr lang="es-MX" sz="2000" smtClean="0"/>
          </a:p>
          <a:p>
            <a:pPr eaLnBrk="1" hangingPunct="1">
              <a:lnSpc>
                <a:spcPct val="90000"/>
              </a:lnSpc>
              <a:buFontTx/>
              <a:buNone/>
            </a:pPr>
            <a:r>
              <a:rPr lang="es-MX" sz="2000" smtClean="0"/>
              <a:t>     Regulan el metabolismo de las</a:t>
            </a:r>
          </a:p>
          <a:p>
            <a:pPr eaLnBrk="1" hangingPunct="1">
              <a:lnSpc>
                <a:spcPct val="90000"/>
              </a:lnSpc>
              <a:buFontTx/>
              <a:buNone/>
            </a:pPr>
            <a:r>
              <a:rPr lang="es-MX" sz="2000" smtClean="0"/>
              <a:t>     grasas, en caso de una ingestión deficiente de carbohidratos , las grasa se metabolizan anormalmente acumulándose en el organismos cuerpos cetónicos, que son productos intermedios de este metabolismo provocando así problemas.</a:t>
            </a:r>
          </a:p>
        </p:txBody>
      </p:sp>
      <p:sp>
        <p:nvSpPr>
          <p:cNvPr id="19460" name="Rectangle 4"/>
          <p:cNvSpPr>
            <a:spLocks noGrp="1" noChangeArrowheads="1"/>
          </p:cNvSpPr>
          <p:nvPr>
            <p:ph type="title"/>
          </p:nvPr>
        </p:nvSpPr>
        <p:spPr/>
        <p:txBody>
          <a:bodyPr/>
          <a:lstStyle/>
          <a:p>
            <a:pPr eaLnBrk="1" fontAlgn="auto" hangingPunct="1">
              <a:spcAft>
                <a:spcPts val="0"/>
              </a:spcAft>
              <a:defRPr/>
            </a:pPr>
            <a:r>
              <a:rPr lang="es-MX" sz="2400" dirty="0" smtClean="0">
                <a:solidFill>
                  <a:srgbClr val="FFFF00"/>
                </a:solidFill>
              </a:rPr>
              <a:t>FUNCIONES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fontAlgn="auto" hangingPunct="1">
              <a:spcAft>
                <a:spcPts val="0"/>
              </a:spcAft>
              <a:defRPr/>
            </a:pPr>
            <a:r>
              <a:rPr lang="es-PE" sz="2000" b="0" dirty="0" smtClean="0">
                <a:solidFill>
                  <a:srgbClr val="FFFF00"/>
                </a:solidFill>
              </a:rPr>
              <a:t>CLASIFICACION</a:t>
            </a:r>
            <a:endParaRPr lang="es-MX" sz="2000" b="0" dirty="0" smtClean="0">
              <a:solidFill>
                <a:srgbClr val="FFFF00"/>
              </a:solidFill>
            </a:endParaRPr>
          </a:p>
        </p:txBody>
      </p:sp>
      <p:sp>
        <p:nvSpPr>
          <p:cNvPr id="8195" name="Rectangle 89"/>
          <p:cNvSpPr>
            <a:spLocks noGrp="1" noChangeArrowheads="1"/>
          </p:cNvSpPr>
          <p:nvPr>
            <p:ph type="body" sz="half" idx="1"/>
          </p:nvPr>
        </p:nvSpPr>
        <p:spPr>
          <a:xfrm>
            <a:off x="468313" y="1412875"/>
            <a:ext cx="8229600" cy="1252538"/>
          </a:xfrm>
        </p:spPr>
        <p:txBody>
          <a:bodyPr/>
          <a:lstStyle/>
          <a:p>
            <a:pPr eaLnBrk="1" hangingPunct="1"/>
            <a:r>
              <a:rPr lang="es-PE" sz="1800" smtClean="0">
                <a:latin typeface="Arial" charset="0"/>
              </a:rPr>
              <a:t>Todos los carbohidratos están formados por unidades estructurales de azúcares, que se pueden clasificar según el número de unidades de azúcar que se combinen en una molécula.</a:t>
            </a:r>
            <a:endParaRPr lang="es-MX" sz="1800" smtClean="0">
              <a:latin typeface="Arial" charset="0"/>
            </a:endParaRPr>
          </a:p>
        </p:txBody>
      </p:sp>
      <p:graphicFrame>
        <p:nvGraphicFramePr>
          <p:cNvPr id="26714" name="Group 90"/>
          <p:cNvGraphicFramePr>
            <a:graphicFrameLocks noGrp="1"/>
          </p:cNvGraphicFramePr>
          <p:nvPr>
            <p:ph sz="half" idx="2"/>
          </p:nvPr>
        </p:nvGraphicFramePr>
        <p:xfrm>
          <a:off x="457200" y="2349500"/>
          <a:ext cx="8229600" cy="3897315"/>
        </p:xfrm>
        <a:graphic>
          <a:graphicData uri="http://schemas.openxmlformats.org/drawingml/2006/table">
            <a:tbl>
              <a:tblPr/>
              <a:tblGrid>
                <a:gridCol w="2844800"/>
                <a:gridCol w="5384800"/>
              </a:tblGrid>
              <a:tr h="595313">
                <a:tc gridSpan="2">
                  <a:txBody>
                    <a:bodyPr/>
                    <a:lstStyle/>
                    <a:p>
                      <a:pPr marL="342900" marR="0" lvl="0" indent="-342900" algn="ctr" defTabSz="914400" rtl="0" eaLnBrk="1" fontAlgn="base" latinLnBrk="0" hangingPunct="1">
                        <a:lnSpc>
                          <a:spcPct val="100000"/>
                        </a:lnSpc>
                        <a:spcBef>
                          <a:spcPct val="0"/>
                        </a:spcBef>
                        <a:spcAft>
                          <a:spcPct val="0"/>
                        </a:spcAft>
                        <a:buClr>
                          <a:schemeClr val="hlink"/>
                        </a:buClr>
                        <a:buSzTx/>
                        <a:buFontTx/>
                        <a:buNone/>
                        <a:tabLst/>
                      </a:pPr>
                      <a:r>
                        <a:rPr kumimoji="0" lang="es-PE" sz="1800" b="0" i="0" u="none" strike="noStrike" cap="none" normalizeH="0" baseline="0" dirty="0" smtClean="0">
                          <a:ln>
                            <a:noFill/>
                          </a:ln>
                          <a:solidFill>
                            <a:schemeClr val="tx1"/>
                          </a:solidFill>
                          <a:effectLst/>
                          <a:latin typeface="Arial" charset="0"/>
                          <a:ea typeface="Times New Roman" pitchFamily="18" charset="0"/>
                          <a:cs typeface="Arial" charset="0"/>
                        </a:rPr>
                        <a:t>Clasificación de carbohidratos de una dieta</a:t>
                      </a:r>
                    </a:p>
                  </a:txBody>
                  <a:tcPr anchor="ctr" horzOverflow="overflow">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lnTlToBr>
                      <a:noFill/>
                    </a:lnTlToBr>
                    <a:lnBlToTr>
                      <a:noFill/>
                    </a:lnBlToTr>
                    <a:noFill/>
                  </a:tcPr>
                </a:tc>
                <a:tc hMerge="1">
                  <a:txBody>
                    <a:bodyPr/>
                    <a:lstStyle/>
                    <a:p>
                      <a:endParaRPr lang="es-CO"/>
                    </a:p>
                  </a:txBody>
                  <a:tcPr/>
                </a:tc>
              </a:tr>
              <a:tr h="595313">
                <a:tc>
                  <a:txBody>
                    <a:bodyPr/>
                    <a:lstStyle/>
                    <a:p>
                      <a:pPr marL="342900" marR="0" lvl="0" indent="-342900" algn="l" defTabSz="914400" rtl="0" eaLnBrk="1" fontAlgn="base" latinLnBrk="0" hangingPunct="1">
                        <a:lnSpc>
                          <a:spcPct val="100000"/>
                        </a:lnSpc>
                        <a:spcBef>
                          <a:spcPct val="0"/>
                        </a:spcBef>
                        <a:spcAft>
                          <a:spcPct val="0"/>
                        </a:spcAft>
                        <a:buClr>
                          <a:schemeClr val="hlink"/>
                        </a:buClr>
                        <a:buSzTx/>
                        <a:buFontTx/>
                        <a:buNone/>
                        <a:tabLst/>
                      </a:pPr>
                      <a:r>
                        <a:rPr kumimoji="0" lang="es-PE" sz="1800" b="0" i="0" u="none" strike="noStrike" cap="none" normalizeH="0" baseline="0" dirty="0" smtClean="0">
                          <a:ln>
                            <a:noFill/>
                          </a:ln>
                          <a:solidFill>
                            <a:schemeClr val="tx1"/>
                          </a:solidFill>
                          <a:effectLst/>
                          <a:latin typeface="Arial" charset="0"/>
                          <a:ea typeface="Times New Roman" pitchFamily="18" charset="0"/>
                          <a:cs typeface="Arial" charset="0"/>
                        </a:rPr>
                        <a:t>Monosacáridos</a:t>
                      </a:r>
                    </a:p>
                  </a:txBody>
                  <a:tcPr anchor="ctr" horzOverflow="overflow">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Tx/>
                        <a:buFontTx/>
                        <a:buNone/>
                        <a:tabLst/>
                      </a:pPr>
                      <a:r>
                        <a:rPr kumimoji="0" lang="es-PE" sz="1800" b="0" i="0" u="none" strike="noStrike" cap="none" normalizeH="0" baseline="0" dirty="0" smtClean="0">
                          <a:ln>
                            <a:noFill/>
                          </a:ln>
                          <a:solidFill>
                            <a:schemeClr val="tx1"/>
                          </a:solidFill>
                          <a:effectLst/>
                          <a:latin typeface="Arial" charset="0"/>
                          <a:ea typeface="Times New Roman" pitchFamily="18" charset="0"/>
                          <a:cs typeface="Arial" charset="0"/>
                        </a:rPr>
                        <a:t>Glucosa, fructosa, galactosa</a:t>
                      </a:r>
                    </a:p>
                  </a:txBody>
                  <a:tcPr anchor="ctr" horzOverflow="overflow">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lnTlToBr>
                      <a:noFill/>
                    </a:lnTlToBr>
                    <a:lnBlToTr>
                      <a:noFill/>
                    </a:lnBlToTr>
                    <a:noFill/>
                  </a:tcPr>
                </a:tc>
              </a:tr>
              <a:tr h="460375">
                <a:tc>
                  <a:txBody>
                    <a:bodyPr/>
                    <a:lstStyle/>
                    <a:p>
                      <a:pPr marL="342900" marR="0" lvl="0" indent="-342900" algn="l" defTabSz="914400" rtl="0" eaLnBrk="1" fontAlgn="base" latinLnBrk="0" hangingPunct="1">
                        <a:lnSpc>
                          <a:spcPct val="100000"/>
                        </a:lnSpc>
                        <a:spcBef>
                          <a:spcPct val="0"/>
                        </a:spcBef>
                        <a:spcAft>
                          <a:spcPct val="0"/>
                        </a:spcAft>
                        <a:buClr>
                          <a:schemeClr val="hlink"/>
                        </a:buClr>
                        <a:buSzTx/>
                        <a:buFontTx/>
                        <a:buNone/>
                        <a:tabLst/>
                      </a:pPr>
                      <a:r>
                        <a:rPr kumimoji="0" lang="es-PE" sz="1800" b="0" i="0" u="none" strike="noStrike" cap="none" normalizeH="0" baseline="0" dirty="0" smtClean="0">
                          <a:ln>
                            <a:noFill/>
                          </a:ln>
                          <a:solidFill>
                            <a:schemeClr val="tx1"/>
                          </a:solidFill>
                          <a:effectLst/>
                          <a:latin typeface="Arial" charset="0"/>
                          <a:ea typeface="Times New Roman" pitchFamily="18" charset="0"/>
                          <a:cs typeface="Arial" charset="0"/>
                        </a:rPr>
                        <a:t>Disacáridos</a:t>
                      </a:r>
                    </a:p>
                  </a:txBody>
                  <a:tcPr anchor="ctr" horzOverflow="overflow">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Tx/>
                        <a:buFontTx/>
                        <a:buNone/>
                        <a:tabLst/>
                      </a:pPr>
                      <a:r>
                        <a:rPr kumimoji="0" lang="es-PE" sz="1800" b="0" i="0" u="none" strike="noStrike" cap="none" normalizeH="0" baseline="0" dirty="0" smtClean="0">
                          <a:ln>
                            <a:noFill/>
                          </a:ln>
                          <a:solidFill>
                            <a:schemeClr val="tx1"/>
                          </a:solidFill>
                          <a:effectLst/>
                          <a:latin typeface="Arial" charset="0"/>
                          <a:ea typeface="Times New Roman" pitchFamily="18" charset="0"/>
                          <a:cs typeface="Arial" charset="0"/>
                        </a:rPr>
                        <a:t>Sacarosa, lactosa, maltosa</a:t>
                      </a:r>
                    </a:p>
                  </a:txBody>
                  <a:tcPr anchor="ctr" horzOverflow="overflow">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lnTlToBr>
                      <a:noFill/>
                    </a:lnTlToBr>
                    <a:lnBlToTr>
                      <a:noFill/>
                    </a:lnBlToTr>
                    <a:noFill/>
                  </a:tcPr>
                </a:tc>
              </a:tr>
              <a:tr h="460375">
                <a:tc>
                  <a:txBody>
                    <a:bodyPr/>
                    <a:lstStyle/>
                    <a:p>
                      <a:pPr marL="342900" marR="0" lvl="0" indent="-342900" algn="l" defTabSz="914400" rtl="0" eaLnBrk="1" fontAlgn="base" latinLnBrk="0" hangingPunct="1">
                        <a:lnSpc>
                          <a:spcPct val="100000"/>
                        </a:lnSpc>
                        <a:spcBef>
                          <a:spcPct val="0"/>
                        </a:spcBef>
                        <a:spcAft>
                          <a:spcPct val="0"/>
                        </a:spcAft>
                        <a:buClr>
                          <a:schemeClr val="hlink"/>
                        </a:buClr>
                        <a:buSzTx/>
                        <a:buFontTx/>
                        <a:buNone/>
                        <a:tabLst/>
                      </a:pPr>
                      <a:r>
                        <a:rPr kumimoji="0" lang="es-PE" sz="1800" b="0" i="0" u="none" strike="noStrike" cap="none" normalizeH="0" baseline="0" dirty="0" smtClean="0">
                          <a:ln>
                            <a:noFill/>
                          </a:ln>
                          <a:solidFill>
                            <a:schemeClr val="tx1"/>
                          </a:solidFill>
                          <a:effectLst/>
                          <a:latin typeface="Arial" charset="0"/>
                          <a:ea typeface="Times New Roman" pitchFamily="18" charset="0"/>
                          <a:cs typeface="Arial" charset="0"/>
                        </a:rPr>
                        <a:t>Polioles</a:t>
                      </a:r>
                    </a:p>
                  </a:txBody>
                  <a:tcPr anchor="ctr" horzOverflow="overflow">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Tx/>
                        <a:buFontTx/>
                        <a:buNone/>
                        <a:tabLst/>
                      </a:pPr>
                      <a:r>
                        <a:rPr kumimoji="0" lang="es-PE" sz="1800" b="0" i="0" u="none" strike="noStrike" cap="none" normalizeH="0" baseline="0" dirty="0" smtClean="0">
                          <a:ln>
                            <a:noFill/>
                          </a:ln>
                          <a:solidFill>
                            <a:schemeClr val="tx1"/>
                          </a:solidFill>
                          <a:effectLst/>
                          <a:latin typeface="Arial" charset="0"/>
                          <a:ea typeface="Times New Roman" pitchFamily="18" charset="0"/>
                          <a:cs typeface="Arial" charset="0"/>
                        </a:rPr>
                        <a:t>Isomaltosa, sorbitol, maltitol</a:t>
                      </a:r>
                    </a:p>
                  </a:txBody>
                  <a:tcPr anchor="ctr" horzOverflow="overflow">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lnTlToBr>
                      <a:noFill/>
                    </a:lnTlToBr>
                    <a:lnBlToTr>
                      <a:noFill/>
                    </a:lnBlToTr>
                    <a:noFill/>
                  </a:tcPr>
                </a:tc>
              </a:tr>
              <a:tr h="595313">
                <a:tc>
                  <a:txBody>
                    <a:bodyPr/>
                    <a:lstStyle/>
                    <a:p>
                      <a:pPr marL="342900" marR="0" lvl="0" indent="-342900" algn="l" defTabSz="914400" rtl="0" eaLnBrk="1" fontAlgn="base" latinLnBrk="0" hangingPunct="1">
                        <a:lnSpc>
                          <a:spcPct val="100000"/>
                        </a:lnSpc>
                        <a:spcBef>
                          <a:spcPct val="0"/>
                        </a:spcBef>
                        <a:spcAft>
                          <a:spcPct val="0"/>
                        </a:spcAft>
                        <a:buClr>
                          <a:schemeClr val="hlink"/>
                        </a:buClr>
                        <a:buSzTx/>
                        <a:buFontTx/>
                        <a:buNone/>
                        <a:tabLst/>
                      </a:pPr>
                      <a:r>
                        <a:rPr kumimoji="0" lang="es-PE" sz="1800" b="0" i="0" u="none" strike="noStrike" cap="none" normalizeH="0" baseline="0" dirty="0" smtClean="0">
                          <a:ln>
                            <a:noFill/>
                          </a:ln>
                          <a:solidFill>
                            <a:schemeClr val="tx1"/>
                          </a:solidFill>
                          <a:effectLst/>
                          <a:latin typeface="Arial" charset="0"/>
                          <a:ea typeface="Times New Roman" pitchFamily="18" charset="0"/>
                          <a:cs typeface="Arial" charset="0"/>
                        </a:rPr>
                        <a:t>Oligosacáridos</a:t>
                      </a:r>
                    </a:p>
                  </a:txBody>
                  <a:tcPr anchor="ctr" horzOverflow="overflow">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Tx/>
                        <a:buFontTx/>
                        <a:buNone/>
                        <a:tabLst/>
                      </a:pPr>
                      <a:r>
                        <a:rPr kumimoji="0" lang="es-PE" sz="1800" b="0" i="0" u="none" strike="noStrike" cap="none" normalizeH="0" baseline="0" dirty="0" smtClean="0">
                          <a:ln>
                            <a:noFill/>
                          </a:ln>
                          <a:solidFill>
                            <a:schemeClr val="tx1"/>
                          </a:solidFill>
                          <a:effectLst/>
                          <a:latin typeface="Arial" charset="0"/>
                          <a:ea typeface="Times New Roman" pitchFamily="18" charset="0"/>
                          <a:cs typeface="Arial" charset="0"/>
                        </a:rPr>
                        <a:t>Maltodextrina, fructo-oligosacáridos</a:t>
                      </a:r>
                    </a:p>
                  </a:txBody>
                  <a:tcPr anchor="ctr" horzOverflow="overflow">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lnTlToBr>
                      <a:noFill/>
                    </a:lnTlToBr>
                    <a:lnBlToTr>
                      <a:noFill/>
                    </a:lnBlToTr>
                    <a:noFill/>
                  </a:tcPr>
                </a:tc>
              </a:tr>
              <a:tr h="595313">
                <a:tc rowSpan="2">
                  <a:txBody>
                    <a:bodyPr/>
                    <a:lstStyle/>
                    <a:p>
                      <a:pPr marL="342900" marR="0" lvl="0" indent="-342900" algn="l" defTabSz="914400" rtl="0" eaLnBrk="1" fontAlgn="base" latinLnBrk="0" hangingPunct="1">
                        <a:lnSpc>
                          <a:spcPct val="100000"/>
                        </a:lnSpc>
                        <a:spcBef>
                          <a:spcPct val="0"/>
                        </a:spcBef>
                        <a:spcAft>
                          <a:spcPct val="0"/>
                        </a:spcAft>
                        <a:buClr>
                          <a:schemeClr val="hlink"/>
                        </a:buClr>
                        <a:buSzTx/>
                        <a:buFontTx/>
                        <a:buNone/>
                        <a:tabLst/>
                      </a:pPr>
                      <a:r>
                        <a:rPr kumimoji="0" lang="es-PE" sz="1800" b="0" i="0" u="none" strike="noStrike" cap="none" normalizeH="0" baseline="0" dirty="0" smtClean="0">
                          <a:ln>
                            <a:noFill/>
                          </a:ln>
                          <a:solidFill>
                            <a:schemeClr val="tx1"/>
                          </a:solidFill>
                          <a:effectLst/>
                          <a:latin typeface="Arial" charset="0"/>
                          <a:ea typeface="Times New Roman" pitchFamily="18" charset="0"/>
                          <a:cs typeface="Arial" charset="0"/>
                        </a:rPr>
                        <a:t>Polisacáridos</a:t>
                      </a:r>
                    </a:p>
                  </a:txBody>
                  <a:tcPr horzOverflow="overflow">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lnTlToBr>
                      <a:noFill/>
                    </a:lnTlToBr>
                    <a:lnBlToTr>
                      <a:noFill/>
                    </a:lnBlToTr>
                    <a:noFill/>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Tx/>
                        <a:buFontTx/>
                        <a:buNone/>
                        <a:tabLst/>
                      </a:pPr>
                      <a:r>
                        <a:rPr kumimoji="0" lang="es-PE" sz="1800" b="0" i="0" u="none" strike="noStrike" cap="none" normalizeH="0" baseline="0" dirty="0" smtClean="0">
                          <a:ln>
                            <a:noFill/>
                          </a:ln>
                          <a:solidFill>
                            <a:schemeClr val="tx1"/>
                          </a:solidFill>
                          <a:effectLst/>
                          <a:latin typeface="Arial" charset="0"/>
                          <a:ea typeface="Times New Roman" pitchFamily="18" charset="0"/>
                          <a:cs typeface="Arial" charset="0"/>
                        </a:rPr>
                        <a:t>Almidón: Amilosa, amilopectina</a:t>
                      </a:r>
                    </a:p>
                  </a:txBody>
                  <a:tcPr anchor="ctr" horzOverflow="overflow">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lnTlToBr>
                      <a:noFill/>
                    </a:lnTlToBr>
                    <a:lnBlToTr>
                      <a:noFill/>
                    </a:lnBlToTr>
                    <a:noFill/>
                  </a:tcPr>
                </a:tc>
              </a:tr>
              <a:tr h="595313">
                <a:tc vMerge="1">
                  <a:txBody>
                    <a:bodyPr/>
                    <a:lstStyle/>
                    <a:p>
                      <a:endParaRPr lang="es-CO"/>
                    </a:p>
                  </a:txBody>
                  <a:tcPr/>
                </a:tc>
                <a:tc>
                  <a:txBody>
                    <a:bodyPr/>
                    <a:lstStyle/>
                    <a:p>
                      <a:pPr marL="342900" marR="0" lvl="0" indent="-342900" algn="l" defTabSz="914400" rtl="0" eaLnBrk="1" fontAlgn="base" latinLnBrk="0" hangingPunct="1">
                        <a:lnSpc>
                          <a:spcPct val="100000"/>
                        </a:lnSpc>
                        <a:spcBef>
                          <a:spcPct val="0"/>
                        </a:spcBef>
                        <a:spcAft>
                          <a:spcPct val="0"/>
                        </a:spcAft>
                        <a:buClr>
                          <a:schemeClr val="hlink"/>
                        </a:buClr>
                        <a:buSzTx/>
                        <a:buFontTx/>
                        <a:buNone/>
                        <a:tabLst/>
                      </a:pPr>
                      <a:r>
                        <a:rPr kumimoji="0" lang="es-PE" sz="1800" b="0" i="0" u="none" strike="noStrike" cap="none" normalizeH="0" baseline="0" dirty="0" smtClean="0">
                          <a:ln>
                            <a:noFill/>
                          </a:ln>
                          <a:solidFill>
                            <a:schemeClr val="tx1"/>
                          </a:solidFill>
                          <a:effectLst/>
                          <a:latin typeface="Arial" charset="0"/>
                          <a:ea typeface="Times New Roman" pitchFamily="18" charset="0"/>
                          <a:cs typeface="Arial" charset="0"/>
                        </a:rPr>
                        <a:t>Sin almidón: Celulosa, pectinas, hidrocoloides</a:t>
                      </a:r>
                    </a:p>
                  </a:txBody>
                  <a:tcPr anchor="ctr" horzOverflow="overflow">
                    <a:lnL w="12700" cap="flat" cmpd="sng" algn="ctr">
                      <a:solidFill>
                        <a:srgbClr val="CCCCCC"/>
                      </a:solidFill>
                      <a:prstDash val="solid"/>
                      <a:round/>
                      <a:headEnd type="none" w="med" len="med"/>
                      <a:tailEnd type="none" w="med" len="med"/>
                    </a:lnL>
                    <a:lnR w="12700" cap="flat" cmpd="sng" algn="ctr">
                      <a:solidFill>
                        <a:srgbClr val="CCCCCC"/>
                      </a:solidFill>
                      <a:prstDash val="solid"/>
                      <a:round/>
                      <a:headEnd type="none" w="med" len="med"/>
                      <a:tailEnd type="none" w="med" len="med"/>
                    </a:lnR>
                    <a:lnT w="12700" cap="flat" cmpd="sng" algn="ctr">
                      <a:solidFill>
                        <a:srgbClr val="CCCCCC"/>
                      </a:solidFill>
                      <a:prstDash val="solid"/>
                      <a:round/>
                      <a:headEnd type="none" w="med" len="med"/>
                      <a:tailEnd type="none" w="med" len="med"/>
                    </a:lnT>
                    <a:lnB w="12700" cap="flat" cmpd="sng" algn="ctr">
                      <a:solidFill>
                        <a:srgbClr val="CCCCCC"/>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5" name="Rectangle 5"/>
          <p:cNvSpPr>
            <a:spLocks noGrp="1" noChangeArrowheads="1"/>
          </p:cNvSpPr>
          <p:nvPr>
            <p:ph sz="half" idx="1"/>
          </p:nvPr>
        </p:nvSpPr>
        <p:spPr>
          <a:xfrm>
            <a:off x="457200" y="692150"/>
            <a:ext cx="4038600" cy="5434013"/>
          </a:xfrm>
        </p:spPr>
        <p:txBody>
          <a:bodyPr>
            <a:normAutofit lnSpcReduction="10000"/>
          </a:bodyPr>
          <a:lstStyle/>
          <a:p>
            <a:pPr marL="365760" indent="-256032" eaLnBrk="1" fontAlgn="auto" hangingPunct="1">
              <a:lnSpc>
                <a:spcPct val="80000"/>
              </a:lnSpc>
              <a:spcAft>
                <a:spcPts val="0"/>
              </a:spcAft>
              <a:buFont typeface="Wingdings 3"/>
              <a:buChar char=""/>
              <a:defRPr/>
            </a:pPr>
            <a:endParaRPr lang="es-PE" sz="1800" b="1" dirty="0" smtClean="0"/>
          </a:p>
          <a:p>
            <a:pPr marL="365760" indent="-256032" eaLnBrk="1" fontAlgn="auto" hangingPunct="1">
              <a:lnSpc>
                <a:spcPct val="80000"/>
              </a:lnSpc>
              <a:spcAft>
                <a:spcPts val="0"/>
              </a:spcAft>
              <a:buFont typeface="Wingdings 3"/>
              <a:buChar char=""/>
              <a:defRPr/>
            </a:pPr>
            <a:r>
              <a:rPr lang="es-PE" sz="2400" b="1" dirty="0" smtClean="0">
                <a:solidFill>
                  <a:srgbClr val="FFFF00"/>
                </a:solidFill>
              </a:rPr>
              <a:t>Oligosacáridos</a:t>
            </a:r>
            <a:r>
              <a:rPr lang="es-PE" sz="1800" dirty="0" smtClean="0">
                <a:solidFill>
                  <a:srgbClr val="FFFF00"/>
                </a:solidFill>
              </a:rPr>
              <a:t/>
            </a:r>
            <a:br>
              <a:rPr lang="es-PE" sz="1800" dirty="0" smtClean="0">
                <a:solidFill>
                  <a:srgbClr val="FFFF00"/>
                </a:solidFill>
              </a:rPr>
            </a:br>
            <a:r>
              <a:rPr lang="es-PE" sz="1800" dirty="0" smtClean="0"/>
              <a:t/>
            </a:r>
            <a:br>
              <a:rPr lang="es-PE" sz="1800" dirty="0" smtClean="0"/>
            </a:br>
            <a:r>
              <a:rPr lang="es-PE" sz="1800" dirty="0" smtClean="0"/>
              <a:t>Cuando se combinan entre 3 y 9 unidades de azúcar se forman los oligosacáridos. </a:t>
            </a:r>
          </a:p>
          <a:p>
            <a:pPr marL="365760" indent="-256032" eaLnBrk="1" fontAlgn="auto" hangingPunct="1">
              <a:lnSpc>
                <a:spcPct val="80000"/>
              </a:lnSpc>
              <a:spcAft>
                <a:spcPts val="0"/>
              </a:spcAft>
              <a:buFont typeface="Wingdings 3"/>
              <a:buChar char=""/>
              <a:defRPr/>
            </a:pPr>
            <a:endParaRPr lang="es-PE" sz="1800" dirty="0" smtClean="0"/>
          </a:p>
          <a:p>
            <a:pPr marL="365760" indent="-256032" eaLnBrk="1" fontAlgn="auto" hangingPunct="1">
              <a:lnSpc>
                <a:spcPct val="80000"/>
              </a:lnSpc>
              <a:spcAft>
                <a:spcPts val="0"/>
              </a:spcAft>
              <a:buFont typeface="Wingdings 3"/>
              <a:buChar char=""/>
              <a:defRPr/>
            </a:pPr>
            <a:r>
              <a:rPr lang="es-PE" sz="1800" dirty="0" smtClean="0"/>
              <a:t>Las maltodextrinas contienen hasta 9 unidades de glucosa, son producidas para su uso comercial y se obtienen a partir de una hidrólisis parcial (descomposición) del almidón. Son menos dulces que los monosacáridos o los disacáridos. </a:t>
            </a:r>
          </a:p>
          <a:p>
            <a:pPr marL="365760" indent="-256032" eaLnBrk="1" fontAlgn="auto" hangingPunct="1">
              <a:lnSpc>
                <a:spcPct val="80000"/>
              </a:lnSpc>
              <a:spcAft>
                <a:spcPts val="0"/>
              </a:spcAft>
              <a:buFont typeface="Wingdings 3"/>
              <a:buChar char=""/>
              <a:defRPr/>
            </a:pPr>
            <a:endParaRPr lang="es-PE" sz="1800" dirty="0" smtClean="0"/>
          </a:p>
          <a:p>
            <a:pPr marL="365760" indent="-256032" eaLnBrk="1" fontAlgn="auto" hangingPunct="1">
              <a:lnSpc>
                <a:spcPct val="80000"/>
              </a:lnSpc>
              <a:spcAft>
                <a:spcPts val="0"/>
              </a:spcAft>
              <a:buFont typeface="Wingdings 3"/>
              <a:buChar char=""/>
              <a:defRPr/>
            </a:pPr>
            <a:r>
              <a:rPr lang="es-PE" sz="1800" dirty="0" smtClean="0"/>
              <a:t>La rafinosa, la estaquiosa y los fructo-oligosacáridos se encuentran en pequeñas cantidades en algunas legumbres, cereales y verduras</a:t>
            </a:r>
            <a:r>
              <a:rPr lang="es-MX" sz="1800" dirty="0" smtClean="0"/>
              <a:t> </a:t>
            </a:r>
          </a:p>
        </p:txBody>
      </p:sp>
      <p:sp>
        <p:nvSpPr>
          <p:cNvPr id="30726" name="Rectangle 6"/>
          <p:cNvSpPr>
            <a:spLocks noGrp="1" noChangeArrowheads="1"/>
          </p:cNvSpPr>
          <p:nvPr>
            <p:ph sz="half" idx="2"/>
          </p:nvPr>
        </p:nvSpPr>
        <p:spPr>
          <a:xfrm>
            <a:off x="4648200" y="836613"/>
            <a:ext cx="4038600" cy="5289550"/>
          </a:xfrm>
        </p:spPr>
        <p:txBody>
          <a:bodyPr>
            <a:normAutofit lnSpcReduction="10000"/>
          </a:bodyPr>
          <a:lstStyle/>
          <a:p>
            <a:pPr marL="365760" indent="-256032" eaLnBrk="1" fontAlgn="auto" hangingPunct="1">
              <a:lnSpc>
                <a:spcPct val="80000"/>
              </a:lnSpc>
              <a:spcAft>
                <a:spcPts val="0"/>
              </a:spcAft>
              <a:buFont typeface="Wingdings 3"/>
              <a:buChar char=""/>
              <a:defRPr/>
            </a:pPr>
            <a:r>
              <a:rPr lang="es-PE" sz="2400" b="1" dirty="0" smtClean="0">
                <a:solidFill>
                  <a:srgbClr val="FFFF00"/>
                </a:solidFill>
              </a:rPr>
              <a:t>Polisacáridos</a:t>
            </a:r>
            <a:r>
              <a:rPr lang="es-PE" sz="1800" dirty="0" smtClean="0">
                <a:solidFill>
                  <a:srgbClr val="FFFF00"/>
                </a:solidFill>
              </a:rPr>
              <a:t/>
            </a:r>
            <a:br>
              <a:rPr lang="es-PE" sz="1800" dirty="0" smtClean="0">
                <a:solidFill>
                  <a:srgbClr val="FFFF00"/>
                </a:solidFill>
              </a:rPr>
            </a:br>
            <a:r>
              <a:rPr lang="es-PE" sz="1800" dirty="0" smtClean="0">
                <a:solidFill>
                  <a:srgbClr val="FFFF00"/>
                </a:solidFill>
              </a:rPr>
              <a:t/>
            </a:r>
            <a:br>
              <a:rPr lang="es-PE" sz="1800" dirty="0" smtClean="0">
                <a:solidFill>
                  <a:srgbClr val="FFFF00"/>
                </a:solidFill>
              </a:rPr>
            </a:br>
            <a:r>
              <a:rPr lang="es-PE" sz="1800" dirty="0" smtClean="0"/>
              <a:t>Se necesitan más de 10 unidades de azúcar y a veces hasta miles de unidades para formar los polisacáridos. El almidón es la principal reserva de energía de las hortalizas de raíz y los cereales. Está formado por largas cadenas de glucosa en forma de gránulos, cuyo tamaño y forma varían según el vegetal del que forma parte. </a:t>
            </a:r>
          </a:p>
          <a:p>
            <a:pPr marL="365760" indent="-256032" eaLnBrk="1" fontAlgn="auto" hangingPunct="1">
              <a:lnSpc>
                <a:spcPct val="80000"/>
              </a:lnSpc>
              <a:spcAft>
                <a:spcPts val="0"/>
              </a:spcAft>
              <a:buFont typeface="Wingdings 3"/>
              <a:buChar char=""/>
              <a:defRPr/>
            </a:pPr>
            <a:r>
              <a:rPr lang="es-PE" sz="1800" dirty="0" smtClean="0"/>
              <a:t>Los polisacáridos sin almidón son los principales componentes de la fibra alimenticia. Entre ellos están: la celulosa, las hemicelulosas, las pectinas y las gomas. La celulosa es el componente principal de las paredes celulares vegetales y está formada por miles de unidades de glucosa. Los distintos componentes de la fibra alimenticia tienen diferentes propiedades y estructuras físicas.</a:t>
            </a:r>
            <a:endParaRPr lang="es-MX" sz="18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sz="half" idx="1"/>
          </p:nvPr>
        </p:nvSpPr>
        <p:spPr>
          <a:xfrm>
            <a:off x="457200" y="1481138"/>
            <a:ext cx="4038600" cy="4525962"/>
          </a:xfrm>
        </p:spPr>
        <p:txBody>
          <a:bodyPr/>
          <a:lstStyle/>
          <a:p>
            <a:pPr eaLnBrk="1" hangingPunct="1">
              <a:lnSpc>
                <a:spcPct val="80000"/>
              </a:lnSpc>
            </a:pPr>
            <a:r>
              <a:rPr lang="es-MX" sz="1800" smtClean="0"/>
              <a:t>Mecanismo mediante el cual el cuerpo utiliza azúcar como fuente de energía. </a:t>
            </a:r>
          </a:p>
          <a:p>
            <a:pPr eaLnBrk="1" hangingPunct="1">
              <a:lnSpc>
                <a:spcPct val="80000"/>
              </a:lnSpc>
              <a:buFontTx/>
              <a:buNone/>
            </a:pPr>
            <a:endParaRPr lang="es-MX" sz="1800" smtClean="0"/>
          </a:p>
          <a:p>
            <a:pPr eaLnBrk="1" hangingPunct="1">
              <a:lnSpc>
                <a:spcPct val="80000"/>
              </a:lnSpc>
            </a:pPr>
            <a:r>
              <a:rPr lang="es-MX" sz="1800" smtClean="0"/>
              <a:t>El producto final de la digestión y asimilación de todas las formas de hidratos de carbono es un azúcar sencillo, </a:t>
            </a:r>
            <a:r>
              <a:rPr lang="es-MX" sz="1800" b="1" smtClean="0"/>
              <a:t>la glucosa</a:t>
            </a:r>
            <a:r>
              <a:rPr lang="es-MX" sz="1800" smtClean="0"/>
              <a:t>, que se puede encontrar tanto en los alimentos como en el cuerpo humano. </a:t>
            </a:r>
          </a:p>
          <a:p>
            <a:pPr eaLnBrk="1" hangingPunct="1">
              <a:lnSpc>
                <a:spcPct val="80000"/>
              </a:lnSpc>
            </a:pPr>
            <a:endParaRPr lang="es-MX" sz="1800" smtClean="0"/>
          </a:p>
          <a:p>
            <a:pPr eaLnBrk="1" hangingPunct="1">
              <a:lnSpc>
                <a:spcPct val="80000"/>
              </a:lnSpc>
            </a:pPr>
            <a:r>
              <a:rPr lang="es-MX" sz="1800" smtClean="0"/>
              <a:t>El metabolismo de las grasas y ciertas proteínas a veces se dirige también a la producción de glucosa.</a:t>
            </a:r>
          </a:p>
          <a:p>
            <a:pPr eaLnBrk="1" hangingPunct="1">
              <a:lnSpc>
                <a:spcPct val="80000"/>
              </a:lnSpc>
              <a:buFontTx/>
              <a:buNone/>
            </a:pPr>
            <a:endParaRPr lang="es-MX" sz="1800" smtClean="0"/>
          </a:p>
        </p:txBody>
      </p:sp>
      <p:sp>
        <p:nvSpPr>
          <p:cNvPr id="10243" name="Rectangle 4"/>
          <p:cNvSpPr>
            <a:spLocks noGrp="1" noChangeArrowheads="1"/>
          </p:cNvSpPr>
          <p:nvPr>
            <p:ph sz="half" idx="2"/>
          </p:nvPr>
        </p:nvSpPr>
        <p:spPr>
          <a:xfrm>
            <a:off x="4648200" y="1481138"/>
            <a:ext cx="4038600" cy="4525962"/>
          </a:xfrm>
        </p:spPr>
        <p:txBody>
          <a:bodyPr/>
          <a:lstStyle/>
          <a:p>
            <a:pPr eaLnBrk="1" hangingPunct="1">
              <a:lnSpc>
                <a:spcPct val="80000"/>
              </a:lnSpc>
            </a:pPr>
            <a:r>
              <a:rPr lang="es-MX" sz="1800" smtClean="0"/>
              <a:t>La glucosa es el principal combustible que los músculos y otras partes del organismo consumen para obtener energía.</a:t>
            </a:r>
          </a:p>
          <a:p>
            <a:pPr eaLnBrk="1" hangingPunct="1">
              <a:lnSpc>
                <a:spcPct val="80000"/>
              </a:lnSpc>
              <a:buFontTx/>
              <a:buNone/>
            </a:pPr>
            <a:endParaRPr lang="es-MX" sz="1800" smtClean="0"/>
          </a:p>
          <a:p>
            <a:pPr eaLnBrk="1" hangingPunct="1">
              <a:lnSpc>
                <a:spcPct val="80000"/>
              </a:lnSpc>
            </a:pPr>
            <a:r>
              <a:rPr lang="es-MX" sz="1800" smtClean="0"/>
              <a:t>Está presente en cada célula y casi en cada fluido orgánico, y la regulación de su concentración y distribución constituye uno de los procesos más importantes de la fisiología humana. </a:t>
            </a:r>
          </a:p>
          <a:p>
            <a:pPr eaLnBrk="1" hangingPunct="1">
              <a:lnSpc>
                <a:spcPct val="80000"/>
              </a:lnSpc>
              <a:buFontTx/>
              <a:buNone/>
            </a:pPr>
            <a:endParaRPr lang="es-MX" sz="1800" smtClean="0"/>
          </a:p>
          <a:p>
            <a:pPr eaLnBrk="1" hangingPunct="1">
              <a:lnSpc>
                <a:spcPct val="80000"/>
              </a:lnSpc>
            </a:pPr>
            <a:r>
              <a:rPr lang="es-MX" sz="1800" smtClean="0"/>
              <a:t>Entre otros azúcares menos importantes destaca la lactosa, o azúcar de la leche, que se forma en las glándulas mamarias de todos los animales mamíferos y que está presente en su leche.</a:t>
            </a:r>
          </a:p>
          <a:p>
            <a:pPr eaLnBrk="1" hangingPunct="1">
              <a:lnSpc>
                <a:spcPct val="80000"/>
              </a:lnSpc>
            </a:pPr>
            <a:endParaRPr lang="es-MX" sz="1800" smtClean="0"/>
          </a:p>
        </p:txBody>
      </p:sp>
      <p:sp>
        <p:nvSpPr>
          <p:cNvPr id="4098" name="Rectangle 2"/>
          <p:cNvSpPr>
            <a:spLocks noGrp="1" noChangeArrowheads="1"/>
          </p:cNvSpPr>
          <p:nvPr>
            <p:ph type="title"/>
          </p:nvPr>
        </p:nvSpPr>
        <p:spPr/>
        <p:txBody>
          <a:bodyPr/>
          <a:lstStyle/>
          <a:p>
            <a:pPr eaLnBrk="1" fontAlgn="auto" hangingPunct="1">
              <a:spcAft>
                <a:spcPts val="0"/>
              </a:spcAft>
              <a:defRPr/>
            </a:pPr>
            <a:r>
              <a:rPr lang="es-MX" dirty="0" smtClean="0">
                <a:solidFill>
                  <a:srgbClr val="FFFF00"/>
                </a:solidFill>
              </a:rPr>
              <a:t>Metabolismo de Glúcidos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5"/>
          <p:cNvSpPr>
            <a:spLocks noGrp="1" noChangeArrowheads="1"/>
          </p:cNvSpPr>
          <p:nvPr>
            <p:ph sz="half" idx="1"/>
          </p:nvPr>
        </p:nvSpPr>
        <p:spPr>
          <a:xfrm>
            <a:off x="457200" y="1481138"/>
            <a:ext cx="4038600" cy="4525962"/>
          </a:xfrm>
        </p:spPr>
        <p:txBody>
          <a:bodyPr/>
          <a:lstStyle/>
          <a:p>
            <a:pPr eaLnBrk="1" hangingPunct="1">
              <a:lnSpc>
                <a:spcPct val="80000"/>
              </a:lnSpc>
            </a:pPr>
            <a:r>
              <a:rPr lang="es-MX" sz="1600" smtClean="0"/>
              <a:t>Los glúcidos como el almidón, la dextrina, el glucógeno (el almidón animal), la sacarosa (el azúcar de caña), la maltosa (el azúcar de malta) y la lactosa, se descomponen en el tracto digestivo en azúcares simples de seis carbonos, que pasan con facilidad a través de la pared intestinal.</a:t>
            </a:r>
          </a:p>
          <a:p>
            <a:pPr eaLnBrk="1" hangingPunct="1">
              <a:lnSpc>
                <a:spcPct val="80000"/>
              </a:lnSpc>
              <a:buFontTx/>
              <a:buNone/>
            </a:pPr>
            <a:r>
              <a:rPr lang="es-MX" sz="1600" smtClean="0"/>
              <a:t>. </a:t>
            </a:r>
          </a:p>
          <a:p>
            <a:pPr eaLnBrk="1" hangingPunct="1">
              <a:lnSpc>
                <a:spcPct val="80000"/>
              </a:lnSpc>
            </a:pPr>
            <a:r>
              <a:rPr lang="es-MX" sz="1600" smtClean="0"/>
              <a:t>La fructosa (el azúcar de la fruta) y la glucosa no se alteran durante la digestión y se absorben como tales.</a:t>
            </a:r>
          </a:p>
          <a:p>
            <a:pPr eaLnBrk="1" hangingPunct="1">
              <a:lnSpc>
                <a:spcPct val="80000"/>
              </a:lnSpc>
              <a:buFontTx/>
              <a:buNone/>
            </a:pPr>
            <a:r>
              <a:rPr lang="es-MX" sz="1600" smtClean="0"/>
              <a:t> </a:t>
            </a:r>
          </a:p>
          <a:p>
            <a:pPr eaLnBrk="1" hangingPunct="1">
              <a:lnSpc>
                <a:spcPct val="80000"/>
              </a:lnSpc>
            </a:pPr>
            <a:r>
              <a:rPr lang="es-MX" sz="1600" smtClean="0"/>
              <a:t>La celulosa, presente en muchos alimentos, es un elemento nutricional importante para algunos animales, en especial ganado y termitas, pero, aunque es básica en el proceso global de la digestión, no tiene valor en la nutrición humana.</a:t>
            </a:r>
          </a:p>
          <a:p>
            <a:pPr eaLnBrk="1" hangingPunct="1">
              <a:lnSpc>
                <a:spcPct val="80000"/>
              </a:lnSpc>
            </a:pPr>
            <a:endParaRPr lang="es-MX" sz="1600" smtClean="0"/>
          </a:p>
          <a:p>
            <a:pPr eaLnBrk="1" hangingPunct="1">
              <a:lnSpc>
                <a:spcPct val="80000"/>
              </a:lnSpc>
            </a:pPr>
            <a:endParaRPr lang="es-MX" sz="1600" smtClean="0"/>
          </a:p>
        </p:txBody>
      </p:sp>
      <p:sp>
        <p:nvSpPr>
          <p:cNvPr id="11267" name="Rectangle 6"/>
          <p:cNvSpPr>
            <a:spLocks noGrp="1" noChangeArrowheads="1"/>
          </p:cNvSpPr>
          <p:nvPr>
            <p:ph sz="half" idx="2"/>
          </p:nvPr>
        </p:nvSpPr>
        <p:spPr>
          <a:xfrm>
            <a:off x="4648200" y="1481138"/>
            <a:ext cx="4038600" cy="4525962"/>
          </a:xfrm>
        </p:spPr>
        <p:txBody>
          <a:bodyPr/>
          <a:lstStyle/>
          <a:p>
            <a:pPr eaLnBrk="1" hangingPunct="1">
              <a:lnSpc>
                <a:spcPct val="80000"/>
              </a:lnSpc>
            </a:pPr>
            <a:r>
              <a:rPr lang="es-MX" sz="1600" smtClean="0"/>
              <a:t>La digestión de los glúcidos se realiza gracias a la acción de varias enzimas. La amilasa, que se encuentra en la saliva y en el intestino, descompone el almidón, la dextrina y el glucógeno en maltosa, un azúcar de doce carbonos.</a:t>
            </a:r>
          </a:p>
          <a:p>
            <a:pPr eaLnBrk="1" hangingPunct="1">
              <a:lnSpc>
                <a:spcPct val="80000"/>
              </a:lnSpc>
              <a:buFontTx/>
              <a:buNone/>
            </a:pPr>
            <a:endParaRPr lang="es-MX" sz="1600" smtClean="0"/>
          </a:p>
          <a:p>
            <a:pPr eaLnBrk="1" hangingPunct="1">
              <a:lnSpc>
                <a:spcPct val="80000"/>
              </a:lnSpc>
            </a:pPr>
            <a:r>
              <a:rPr lang="es-MX" sz="1600" smtClean="0"/>
              <a:t>Otras enzimas del intestino delgado descomponen los azúcares de doce carbonos en otros de seis. Así, la maltasa hidroliza la maltosa en glucosa; la sacarasa o invertasa rompe el azúcar de caña en glucosa y fructosa; la lactasa descompone el azúcar de la leche en glucosa y galactosa.</a:t>
            </a:r>
          </a:p>
          <a:p>
            <a:pPr eaLnBrk="1" hangingPunct="1">
              <a:lnSpc>
                <a:spcPct val="80000"/>
              </a:lnSpc>
            </a:pPr>
            <a:endParaRPr lang="es-MX" sz="1600" smtClean="0"/>
          </a:p>
          <a:p>
            <a:pPr eaLnBrk="1" hangingPunct="1">
              <a:lnSpc>
                <a:spcPct val="80000"/>
              </a:lnSpc>
            </a:pPr>
            <a:endParaRPr lang="es-MX" sz="1600" smtClean="0"/>
          </a:p>
          <a:p>
            <a:pPr eaLnBrk="1" hangingPunct="1">
              <a:lnSpc>
                <a:spcPct val="80000"/>
              </a:lnSpc>
            </a:pPr>
            <a:endParaRPr lang="es-MX" sz="1600" smtClean="0"/>
          </a:p>
        </p:txBody>
      </p:sp>
      <p:sp>
        <p:nvSpPr>
          <p:cNvPr id="6148" name="Rectangle 4"/>
          <p:cNvSpPr>
            <a:spLocks noGrp="1" noChangeArrowheads="1"/>
          </p:cNvSpPr>
          <p:nvPr>
            <p:ph type="title"/>
          </p:nvPr>
        </p:nvSpPr>
        <p:spPr/>
        <p:txBody>
          <a:bodyPr/>
          <a:lstStyle/>
          <a:p>
            <a:pPr eaLnBrk="1" fontAlgn="auto" hangingPunct="1">
              <a:spcAft>
                <a:spcPts val="0"/>
              </a:spcAft>
              <a:defRPr/>
            </a:pPr>
            <a:r>
              <a:rPr lang="es-MX" sz="2000" dirty="0" smtClean="0">
                <a:solidFill>
                  <a:srgbClr val="FFFF00"/>
                </a:solidFill>
              </a:rPr>
              <a:t>DIGESTIÓN, ASIMILACIÓN Y ALMACENAMIENTO</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5"/>
          <p:cNvSpPr>
            <a:spLocks noGrp="1" noChangeArrowheads="1"/>
          </p:cNvSpPr>
          <p:nvPr>
            <p:ph sz="half" idx="1"/>
          </p:nvPr>
        </p:nvSpPr>
        <p:spPr>
          <a:xfrm>
            <a:off x="457200" y="692150"/>
            <a:ext cx="4038600" cy="5434013"/>
          </a:xfrm>
        </p:spPr>
        <p:txBody>
          <a:bodyPr/>
          <a:lstStyle/>
          <a:p>
            <a:pPr eaLnBrk="1" hangingPunct="1">
              <a:spcBef>
                <a:spcPct val="0"/>
              </a:spcBef>
              <a:buFontTx/>
              <a:buNone/>
            </a:pPr>
            <a:r>
              <a:rPr lang="es-MX" sz="2400" smtClean="0"/>
              <a:t>    Los azúcares de seis carbonos, producto final de la digestión de los glúcidos, atraviesan la pared del intestino delgado a través de los capilares (vasos sanguíneos diminutos) y alcanzan la vena porta que los lleva hasta el hígado.</a:t>
            </a:r>
          </a:p>
          <a:p>
            <a:pPr eaLnBrk="1" hangingPunct="1"/>
            <a:r>
              <a:rPr lang="es-MX" sz="2400" smtClean="0"/>
              <a:t>En este órgano son transformados y almacenados en forma de glucógeno (ver Almidón).</a:t>
            </a:r>
          </a:p>
        </p:txBody>
      </p:sp>
      <p:sp>
        <p:nvSpPr>
          <p:cNvPr id="12291" name="Rectangle 6"/>
          <p:cNvSpPr>
            <a:spLocks noGrp="1" noChangeArrowheads="1"/>
          </p:cNvSpPr>
          <p:nvPr>
            <p:ph sz="half" idx="2"/>
          </p:nvPr>
        </p:nvSpPr>
        <p:spPr>
          <a:xfrm>
            <a:off x="4648200" y="692150"/>
            <a:ext cx="4038600" cy="5434013"/>
          </a:xfrm>
        </p:spPr>
        <p:txBody>
          <a:bodyPr/>
          <a:lstStyle/>
          <a:p>
            <a:pPr eaLnBrk="1" hangingPunct="1"/>
            <a:r>
              <a:rPr lang="es-MX" sz="2400" smtClean="0"/>
              <a:t>El glucógeno está siempre disponible y cuando el organismo lo requiere se convierte en glucosa y se libera al torrente sanguíneo. Uno de los productos finales del metabolismo de la glucosa en los músculos es el ácido láctico, que llevado por la sangre de nuevo al hígado, se reconvierte en parte a glucógeno.</a:t>
            </a:r>
          </a:p>
          <a:p>
            <a:pPr eaLnBrk="1" hangingPunct="1"/>
            <a:endParaRPr lang="es-MX" sz="24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p:txBody>
          <a:bodyPr/>
          <a:lstStyle/>
          <a:p>
            <a:pPr eaLnBrk="1" hangingPunct="1">
              <a:lnSpc>
                <a:spcPct val="80000"/>
              </a:lnSpc>
            </a:pPr>
            <a:r>
              <a:rPr lang="es-MX" sz="2000" smtClean="0"/>
              <a:t>La conversión de glucosa a glucógeno y viceversa está catalizada por diferentes enzimas. La fosforilasa es responsable de la liberación de la glucosa-1-fosfato a partir del glucógeno. La reacción está estimulada por las hormonas adrenalina y glucagón. La glucosa-1-fosfato es transformada por la hexoquinasa en glucosa-6-fosfato, que puede ser metabolizada o convertida en glucosa libre incorporándose en el torrente sanguíneo. La captación de glucosa por parte de las células se activa por la insulina. La glucosa, antes de ser utilizada, se transforma de nuevo en glucosa-6-fosfato, que, o bien se metaboliza, o se convierte en el hígado y los músculos, en glucosa-uridina-difosfato. Esta última forma de glucosa se transfiere al glucógeno en una reacción catalizada por la glucógeno sintetasa y estimulada por insulina. Las hormonas corticales (de la corteza adrenal), hipofisarias (de la pituitaria o hipófisis), así como la tiroxina, están también implicadas en el control del metabolismo de los carbohidratos, pero no se conoce su mecanismo de acción.</a:t>
            </a:r>
          </a:p>
          <a:p>
            <a:pPr eaLnBrk="1" hangingPunct="1">
              <a:lnSpc>
                <a:spcPct val="80000"/>
              </a:lnSpc>
            </a:pPr>
            <a:endParaRPr lang="es-MX" sz="2000" smtClean="0"/>
          </a:p>
          <a:p>
            <a:pPr eaLnBrk="1" hangingPunct="1">
              <a:lnSpc>
                <a:spcPct val="80000"/>
              </a:lnSpc>
            </a:pPr>
            <a:endParaRPr lang="es-MX" sz="2000" smtClean="0"/>
          </a:p>
        </p:txBody>
      </p:sp>
      <p:sp>
        <p:nvSpPr>
          <p:cNvPr id="8194" name="Rectangle 2"/>
          <p:cNvSpPr>
            <a:spLocks noGrp="1" noChangeArrowheads="1"/>
          </p:cNvSpPr>
          <p:nvPr>
            <p:ph type="title"/>
          </p:nvPr>
        </p:nvSpPr>
        <p:spPr/>
        <p:txBody>
          <a:bodyPr/>
          <a:lstStyle/>
          <a:p>
            <a:pPr eaLnBrk="1" fontAlgn="auto" hangingPunct="1">
              <a:spcAft>
                <a:spcPts val="0"/>
              </a:spcAft>
              <a:defRPr/>
            </a:pPr>
            <a:r>
              <a:rPr lang="es-MX" sz="2000" dirty="0" smtClean="0">
                <a:solidFill>
                  <a:srgbClr val="FFFF00"/>
                </a:solidFill>
              </a:rPr>
              <a:t>ENZIMAS Y HORMONAS</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lásico de Office">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Brío">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159</TotalTime>
  <Words>2352</Words>
  <Application>Microsoft PowerPoint</Application>
  <PresentationFormat>Presentación en pantalla (4:3)</PresentationFormat>
  <Paragraphs>112</Paragraphs>
  <Slides>16</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16</vt:i4>
      </vt:variant>
    </vt:vector>
  </HeadingPairs>
  <TitlesOfParts>
    <vt:vector size="24" baseType="lpstr">
      <vt:lpstr>Garamond</vt:lpstr>
      <vt:lpstr>Arial</vt:lpstr>
      <vt:lpstr>Times New Roman</vt:lpstr>
      <vt:lpstr>Wingdings 3</vt:lpstr>
      <vt:lpstr>Verdana</vt:lpstr>
      <vt:lpstr>Wingdings 2</vt:lpstr>
      <vt:lpstr>Calibri</vt:lpstr>
      <vt:lpstr>Concurrencia</vt:lpstr>
      <vt:lpstr>Diapositiva 1</vt:lpstr>
      <vt:lpstr>CARBOHIDRATOS</vt:lpstr>
      <vt:lpstr>FUNCIONES</vt:lpstr>
      <vt:lpstr>CLASIFICACION</vt:lpstr>
      <vt:lpstr>Diapositiva 5</vt:lpstr>
      <vt:lpstr>Metabolismo de Glúcidos</vt:lpstr>
      <vt:lpstr>DIGESTIÓN, ASIMILACIÓN Y ALMACENAMIENTO</vt:lpstr>
      <vt:lpstr>Diapositiva 8</vt:lpstr>
      <vt:lpstr>ENZIMAS Y HORMONAS</vt:lpstr>
      <vt:lpstr>La Diabetes</vt:lpstr>
      <vt:lpstr>Diapositiva 11</vt:lpstr>
      <vt:lpstr>GLUCEMIA Y GLUCOSURIA</vt:lpstr>
      <vt:lpstr>  </vt:lpstr>
      <vt:lpstr>Evolución de la diabetes mellitus.- La insulina segregada por el páncreas controla la concentración en sangre del azúcar glucosa, necesaria como combustible en numerosas reacciones químicas.</vt:lpstr>
      <vt:lpstr>Diapositiva 15</vt:lpstr>
      <vt:lpstr>Diapositiva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CARBOHIDRATOS</dc:title>
  <dc:creator>Jorge Sanchez</dc:creator>
  <cp:lastModifiedBy>KRAMIREZ</cp:lastModifiedBy>
  <cp:revision>14</cp:revision>
  <dcterms:created xsi:type="dcterms:W3CDTF">2005-10-07T21:10:58Z</dcterms:created>
  <dcterms:modified xsi:type="dcterms:W3CDTF">2009-09-29T03:29:30Z</dcterms:modified>
</cp:coreProperties>
</file>