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66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1A67464A-F91E-4D8B-8637-4FB0CF49BE1B}" type="datetimeFigureOut">
              <a:rPr lang="es-CO" smtClean="0"/>
              <a:t>18/10/2009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DB2C46C8-CAF4-4A35-A2A7-7956E6901CEE}" type="slidenum">
              <a:rPr lang="es-CO" smtClean="0"/>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1A67464A-F91E-4D8B-8637-4FB0CF49BE1B}" type="datetimeFigureOut">
              <a:rPr lang="es-CO" smtClean="0"/>
              <a:t>18/10/2009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DB2C46C8-CAF4-4A35-A2A7-7956E6901CEE}" type="slidenum">
              <a:rPr lang="es-CO" smtClean="0"/>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1A67464A-F91E-4D8B-8637-4FB0CF49BE1B}" type="datetimeFigureOut">
              <a:rPr lang="es-CO" smtClean="0"/>
              <a:t>18/10/2009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DB2C46C8-CAF4-4A35-A2A7-7956E6901CEE}" type="slidenum">
              <a:rPr lang="es-CO" smtClean="0"/>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1A67464A-F91E-4D8B-8637-4FB0CF49BE1B}" type="datetimeFigureOut">
              <a:rPr lang="es-CO" smtClean="0"/>
              <a:t>18/10/2009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DB2C46C8-CAF4-4A35-A2A7-7956E6901CEE}" type="slidenum">
              <a:rPr lang="es-CO" smtClean="0"/>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A67464A-F91E-4D8B-8637-4FB0CF49BE1B}" type="datetimeFigureOut">
              <a:rPr lang="es-CO" smtClean="0"/>
              <a:t>18/10/2009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DB2C46C8-CAF4-4A35-A2A7-7956E6901CEE}" type="slidenum">
              <a:rPr lang="es-CO" smtClean="0"/>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1A67464A-F91E-4D8B-8637-4FB0CF49BE1B}" type="datetimeFigureOut">
              <a:rPr lang="es-CO" smtClean="0"/>
              <a:t>18/10/2009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DB2C46C8-CAF4-4A35-A2A7-7956E6901CEE}" type="slidenum">
              <a:rPr lang="es-CO" smtClean="0"/>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1A67464A-F91E-4D8B-8637-4FB0CF49BE1B}" type="datetimeFigureOut">
              <a:rPr lang="es-CO" smtClean="0"/>
              <a:t>18/10/2009</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DB2C46C8-CAF4-4A35-A2A7-7956E6901CEE}" type="slidenum">
              <a:rPr lang="es-CO" smtClean="0"/>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1A67464A-F91E-4D8B-8637-4FB0CF49BE1B}" type="datetimeFigureOut">
              <a:rPr lang="es-CO" smtClean="0"/>
              <a:t>18/10/2009</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DB2C46C8-CAF4-4A35-A2A7-7956E6901CEE}" type="slidenum">
              <a:rPr lang="es-CO" smtClean="0"/>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A67464A-F91E-4D8B-8637-4FB0CF49BE1B}" type="datetimeFigureOut">
              <a:rPr lang="es-CO" smtClean="0"/>
              <a:t>18/10/2009</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DB2C46C8-CAF4-4A35-A2A7-7956E6901CEE}" type="slidenum">
              <a:rPr lang="es-CO" smtClean="0"/>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A67464A-F91E-4D8B-8637-4FB0CF49BE1B}" type="datetimeFigureOut">
              <a:rPr lang="es-CO" smtClean="0"/>
              <a:t>18/10/2009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DB2C46C8-CAF4-4A35-A2A7-7956E6901CEE}" type="slidenum">
              <a:rPr lang="es-CO" smtClean="0"/>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A67464A-F91E-4D8B-8637-4FB0CF49BE1B}" type="datetimeFigureOut">
              <a:rPr lang="es-CO" smtClean="0"/>
              <a:t>18/10/2009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DB2C46C8-CAF4-4A35-A2A7-7956E6901CEE}" type="slidenum">
              <a:rPr lang="es-CO" smtClean="0"/>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67464A-F91E-4D8B-8637-4FB0CF49BE1B}" type="datetimeFigureOut">
              <a:rPr lang="es-CO" smtClean="0"/>
              <a:t>18/10/2009</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2C46C8-CAF4-4A35-A2A7-7956E6901CEE}" type="slidenum">
              <a:rPr lang="es-CO" smtClean="0"/>
              <a:t>‹Nº›</a:t>
            </a:fld>
            <a:endParaRPr lang="es-C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594453" y="2967335"/>
            <a:ext cx="4998484" cy="1200329"/>
          </a:xfrm>
          <a:prstGeom prst="rect">
            <a:avLst/>
          </a:prstGeom>
          <a:noFill/>
        </p:spPr>
        <p:txBody>
          <a:bodyPr wrap="none" lIns="91440" tIns="45720" rIns="91440" bIns="45720">
            <a:spAutoFit/>
          </a:bodyPr>
          <a:lstStyle/>
          <a:p>
            <a:pPr algn="ctr"/>
            <a:r>
              <a:rPr lang="es-ES" sz="7200" b="1" i="1" u="sng" cap="none" spc="0" dirty="0" smtClean="0">
                <a:ln w="19050">
                  <a:solidFill>
                    <a:schemeClr val="tx2">
                      <a:tint val="1000"/>
                    </a:schemeClr>
                  </a:solidFill>
                  <a:prstDash val="solid"/>
                </a:ln>
                <a:solidFill>
                  <a:schemeClr val="accent3"/>
                </a:solidFill>
                <a:effectLst>
                  <a:outerShdw blurRad="38100" dist="38100" dir="2700000" algn="tl">
                    <a:srgbClr val="000000">
                      <a:alpha val="43137"/>
                    </a:srgbClr>
                  </a:outerShdw>
                </a:effectLst>
                <a:latin typeface="Algerian" pitchFamily="82" charset="0"/>
              </a:rPr>
              <a:t>VITAMINAS</a:t>
            </a:r>
            <a:endParaRPr lang="es-ES" sz="7200" b="1" i="1" u="sng" cap="none" spc="0" dirty="0">
              <a:ln w="19050">
                <a:solidFill>
                  <a:schemeClr val="tx2">
                    <a:tint val="1000"/>
                  </a:schemeClr>
                </a:solidFill>
                <a:prstDash val="solid"/>
              </a:ln>
              <a:solidFill>
                <a:schemeClr val="accent3"/>
              </a:solidFill>
              <a:effectLst>
                <a:outerShdw blurRad="38100" dist="38100" dir="2700000" algn="tl">
                  <a:srgbClr val="000000">
                    <a:alpha val="43137"/>
                  </a:srgbClr>
                </a:outerShdw>
              </a:effectLst>
              <a:latin typeface="Algerian" pitchFamily="8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srcRect/>
          <a:stretch>
            <a:fillRect/>
          </a:stretch>
        </p:blipFill>
        <p:spPr bwMode="auto">
          <a:xfrm>
            <a:off x="1785918" y="3143248"/>
            <a:ext cx="6444657" cy="2571768"/>
          </a:xfrm>
          <a:prstGeom prst="rect">
            <a:avLst/>
          </a:prstGeom>
          <a:noFill/>
          <a:ln w="9525">
            <a:noFill/>
            <a:miter lim="800000"/>
            <a:headEnd/>
            <a:tailEnd/>
          </a:ln>
          <a:effectLst/>
        </p:spPr>
      </p:pic>
      <p:sp>
        <p:nvSpPr>
          <p:cNvPr id="3" name="2 Marcador de contenido"/>
          <p:cNvSpPr>
            <a:spLocks noGrp="1"/>
          </p:cNvSpPr>
          <p:nvPr>
            <p:ph idx="1"/>
          </p:nvPr>
        </p:nvSpPr>
        <p:spPr>
          <a:xfrm>
            <a:off x="500034" y="214290"/>
            <a:ext cx="8229600" cy="4525963"/>
          </a:xfrm>
        </p:spPr>
        <p:txBody>
          <a:bodyPr/>
          <a:lstStyle/>
          <a:p>
            <a:pPr>
              <a:buNone/>
            </a:pPr>
            <a:r>
              <a:rPr lang="es-CO" b="1" dirty="0" smtClean="0"/>
              <a:t> PRINCIPALES FUENTES DE VITAMINA K</a:t>
            </a:r>
          </a:p>
          <a:p>
            <a:pPr>
              <a:buFont typeface="Wingdings" pitchFamily="2" charset="2"/>
              <a:buChar char="Ø"/>
            </a:pPr>
            <a:r>
              <a:rPr lang="es-CO" dirty="0" smtClean="0"/>
              <a:t>Legumbres </a:t>
            </a:r>
          </a:p>
          <a:p>
            <a:pPr>
              <a:buFont typeface="Wingdings" pitchFamily="2" charset="2"/>
              <a:buChar char="Ø"/>
            </a:pPr>
            <a:r>
              <a:rPr lang="es-CO" dirty="0" smtClean="0"/>
              <a:t>Hígado de Pescado </a:t>
            </a:r>
          </a:p>
          <a:p>
            <a:pPr>
              <a:buFont typeface="Wingdings" pitchFamily="2" charset="2"/>
              <a:buChar char="Ø"/>
            </a:pPr>
            <a:r>
              <a:rPr lang="es-CO" dirty="0" smtClean="0"/>
              <a:t>Aceite de Soya </a:t>
            </a:r>
          </a:p>
          <a:p>
            <a:pPr>
              <a:buFont typeface="Wingdings" pitchFamily="2" charset="2"/>
              <a:buChar char="Ø"/>
            </a:pPr>
            <a:r>
              <a:rPr lang="es-CO" dirty="0" smtClean="0"/>
              <a:t>Yema de Huevo </a:t>
            </a:r>
          </a:p>
          <a:p>
            <a:pPr>
              <a:buFont typeface="Wingdings" pitchFamily="2" charset="2"/>
              <a:buChar char="Ø"/>
            </a:pPr>
            <a:r>
              <a:rPr lang="es-CO" dirty="0" smtClean="0"/>
              <a:t>Verduras</a:t>
            </a:r>
          </a:p>
          <a:p>
            <a:pPr>
              <a:buFont typeface="Wingdings" pitchFamily="2" charset="2"/>
              <a:buChar char="Ø"/>
            </a:pPr>
            <a:endParaRPr lang="es-CO"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594453" y="2967335"/>
            <a:ext cx="5900975" cy="1323439"/>
          </a:xfrm>
          <a:prstGeom prst="rect">
            <a:avLst/>
          </a:prstGeom>
          <a:solidFill>
            <a:schemeClr val="bg2">
              <a:lumMod val="75000"/>
            </a:schemeClr>
          </a:solidFill>
          <a:effectLst>
            <a:glow rad="228600">
              <a:schemeClr val="accent2">
                <a:satMod val="175000"/>
                <a:alpha val="40000"/>
              </a:schemeClr>
            </a:glow>
          </a:effectLst>
        </p:spPr>
        <p:txBody>
          <a:bodyPr wrap="none" lIns="91440" tIns="45720" rIns="91440" bIns="45720">
            <a:spAutoFit/>
          </a:bodyPr>
          <a:lstStyle/>
          <a:p>
            <a:pPr algn="ctr"/>
            <a:r>
              <a:rPr lang="es-ES" sz="80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latin typeface="AR BERKLEY" pitchFamily="2" charset="0"/>
              </a:rPr>
              <a:t>GRACIAS</a:t>
            </a:r>
            <a:endParaRPr lang="es-ES" sz="80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latin typeface="AR BERKLEY" pitchFamily="2"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b="1" dirty="0" smtClean="0"/>
              <a:t>VITAMINAS LIPOSOLUBLES</a:t>
            </a:r>
            <a:endParaRPr lang="es-CO" dirty="0"/>
          </a:p>
        </p:txBody>
      </p:sp>
      <p:sp>
        <p:nvSpPr>
          <p:cNvPr id="3" name="2 Marcador de contenido"/>
          <p:cNvSpPr>
            <a:spLocks noGrp="1"/>
          </p:cNvSpPr>
          <p:nvPr>
            <p:ph idx="1"/>
          </p:nvPr>
        </p:nvSpPr>
        <p:spPr/>
        <p:txBody>
          <a:bodyPr/>
          <a:lstStyle/>
          <a:p>
            <a:r>
              <a:rPr lang="es-CO" dirty="0" smtClean="0"/>
              <a:t>Son las que se disuelven en grasas y aceites. Se almacenan en el hígado y en los tejidos grasos, debido a que se pueden almacenar en la grasa del cuerpo no es necesario tomarlas todos los días por lo que es posible, tras un consumo suficiente, subsistir una época sin su aporte. </a:t>
            </a:r>
          </a:p>
          <a:p>
            <a:endParaRPr lang="es-CO"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b="1" dirty="0" smtClean="0"/>
              <a:t>Vitamina A</a:t>
            </a:r>
            <a:endParaRPr lang="es-CO" dirty="0"/>
          </a:p>
        </p:txBody>
      </p:sp>
      <p:sp>
        <p:nvSpPr>
          <p:cNvPr id="3" name="2 Marcador de contenido"/>
          <p:cNvSpPr>
            <a:spLocks noGrp="1"/>
          </p:cNvSpPr>
          <p:nvPr>
            <p:ph idx="1"/>
          </p:nvPr>
        </p:nvSpPr>
        <p:spPr/>
        <p:txBody>
          <a:bodyPr>
            <a:normAutofit fontScale="85000" lnSpcReduction="20000"/>
          </a:bodyPr>
          <a:lstStyle/>
          <a:p>
            <a:r>
              <a:rPr lang="es-CO" dirty="0" smtClean="0"/>
              <a:t>La vitamina A sólo está presente como tal en los alimentos de origen animal, aunque en los vegetales se encuentra como provitamina A, en forma de carotenos. Los diferentes carotenos se transforman en vitamina A en el cuerpo humano. Se almacena en el hígado en grandes cantidades y también en el tejido graso de la piel (palmas de las manos y pies principalmente), por lo que podemos subsistir largos períodos sin su consumo. Es una sustancia antioxidante, ya que elimina radicales libres y protege al ADN de su acción </a:t>
            </a:r>
            <a:r>
              <a:rPr lang="es-CO" dirty="0" err="1" smtClean="0"/>
              <a:t>mutágena</a:t>
            </a:r>
            <a:r>
              <a:rPr lang="es-CO" dirty="0" smtClean="0"/>
              <a:t>, contribuyendo, por tanto, a frenar el envejecimiento celular.</a:t>
            </a:r>
            <a:endParaRPr lang="es-CO"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28596" y="428604"/>
            <a:ext cx="8229600" cy="4525963"/>
          </a:xfrm>
        </p:spPr>
        <p:txBody>
          <a:bodyPr>
            <a:normAutofit fontScale="70000" lnSpcReduction="20000"/>
          </a:bodyPr>
          <a:lstStyle/>
          <a:p>
            <a:r>
              <a:rPr lang="es-CO" b="1" dirty="0" smtClean="0"/>
              <a:t>PRINCIPALES FUENTES</a:t>
            </a:r>
            <a:r>
              <a:rPr lang="es-CO" b="1" dirty="0"/>
              <a:t> </a:t>
            </a:r>
            <a:r>
              <a:rPr lang="es-CO" b="1" dirty="0" smtClean="0"/>
              <a:t>DE VITAMINA A</a:t>
            </a:r>
          </a:p>
          <a:p>
            <a:r>
              <a:rPr lang="es-CO" dirty="0" smtClean="0"/>
              <a:t>Aceite de Hígado de Pescado </a:t>
            </a:r>
          </a:p>
          <a:p>
            <a:r>
              <a:rPr lang="es-CO" dirty="0" smtClean="0"/>
              <a:t>Yema de Huevo </a:t>
            </a:r>
          </a:p>
          <a:p>
            <a:r>
              <a:rPr lang="es-CO" dirty="0" smtClean="0"/>
              <a:t>Aceite de Soya </a:t>
            </a:r>
          </a:p>
          <a:p>
            <a:r>
              <a:rPr lang="es-CO" dirty="0" smtClean="0"/>
              <a:t>Mantequilla </a:t>
            </a:r>
          </a:p>
          <a:p>
            <a:r>
              <a:rPr lang="es-CO" dirty="0" smtClean="0"/>
              <a:t>Zanahoria </a:t>
            </a:r>
          </a:p>
          <a:p>
            <a:r>
              <a:rPr lang="es-CO" dirty="0" smtClean="0"/>
              <a:t>Espinacas </a:t>
            </a:r>
          </a:p>
          <a:p>
            <a:r>
              <a:rPr lang="es-CO" dirty="0" smtClean="0"/>
              <a:t>Hígado </a:t>
            </a:r>
          </a:p>
          <a:p>
            <a:r>
              <a:rPr lang="es-CO" dirty="0" smtClean="0"/>
              <a:t>Perejil </a:t>
            </a:r>
          </a:p>
          <a:p>
            <a:r>
              <a:rPr lang="es-CO" dirty="0" smtClean="0"/>
              <a:t>Leche </a:t>
            </a:r>
          </a:p>
          <a:p>
            <a:r>
              <a:rPr lang="es-CO" dirty="0" smtClean="0"/>
              <a:t>Queso </a:t>
            </a:r>
          </a:p>
          <a:p>
            <a:r>
              <a:rPr lang="es-CO" dirty="0" smtClean="0"/>
              <a:t>Tomate </a:t>
            </a:r>
          </a:p>
          <a:p>
            <a:r>
              <a:rPr lang="es-CO" dirty="0" smtClean="0"/>
              <a:t>Lechuga</a:t>
            </a:r>
          </a:p>
          <a:p>
            <a:endParaRPr lang="es-CO" dirty="0"/>
          </a:p>
        </p:txBody>
      </p:sp>
      <p:pic>
        <p:nvPicPr>
          <p:cNvPr id="4" name="Picture 2"/>
          <p:cNvPicPr>
            <a:picLocks noChangeAspect="1" noChangeArrowheads="1"/>
          </p:cNvPicPr>
          <p:nvPr/>
        </p:nvPicPr>
        <p:blipFill>
          <a:blip r:embed="rId2"/>
          <a:srcRect/>
          <a:stretch>
            <a:fillRect/>
          </a:stretch>
        </p:blipFill>
        <p:spPr bwMode="auto">
          <a:xfrm>
            <a:off x="3143240" y="2071678"/>
            <a:ext cx="5248275" cy="2333625"/>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b="1" dirty="0" smtClean="0"/>
              <a:t>Vitamina D</a:t>
            </a:r>
            <a:endParaRPr lang="es-CO" dirty="0"/>
          </a:p>
        </p:txBody>
      </p:sp>
      <p:sp>
        <p:nvSpPr>
          <p:cNvPr id="3" name="2 Marcador de contenido"/>
          <p:cNvSpPr>
            <a:spLocks noGrp="1"/>
          </p:cNvSpPr>
          <p:nvPr>
            <p:ph idx="1"/>
          </p:nvPr>
        </p:nvSpPr>
        <p:spPr/>
        <p:txBody>
          <a:bodyPr>
            <a:normAutofit/>
          </a:bodyPr>
          <a:lstStyle/>
          <a:p>
            <a:r>
              <a:rPr lang="es-CO" sz="2400" dirty="0" smtClean="0"/>
              <a:t>Esta vitamina da la energía suficiente al intestino para la absorción de nutrientes como el calcio y las proteínas. Es necesaria para la formación normal y protección de los huesos y dientes contra los efectos del bajo consumo de calcio. Esta vitamina se obtiene a través de provitaminas de origen animal que se activan en la piel por la acción de los rayos ultravioleta cuando tomamos "baños de sol".</a:t>
            </a:r>
            <a:endParaRPr lang="es-CO" sz="2400" dirty="0"/>
          </a:p>
        </p:txBody>
      </p:sp>
      <p:pic>
        <p:nvPicPr>
          <p:cNvPr id="5" name="Picture 2"/>
          <p:cNvPicPr>
            <a:picLocks noChangeAspect="1" noChangeArrowheads="1"/>
          </p:cNvPicPr>
          <p:nvPr/>
        </p:nvPicPr>
        <p:blipFill>
          <a:blip r:embed="rId2"/>
          <a:srcRect/>
          <a:stretch>
            <a:fillRect/>
          </a:stretch>
        </p:blipFill>
        <p:spPr bwMode="auto">
          <a:xfrm>
            <a:off x="3857620" y="4214818"/>
            <a:ext cx="5000660" cy="2360451"/>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b="1" dirty="0" smtClean="0"/>
              <a:t>Vitamina E</a:t>
            </a:r>
            <a:endParaRPr lang="es-CO" dirty="0"/>
          </a:p>
        </p:txBody>
      </p:sp>
      <p:sp>
        <p:nvSpPr>
          <p:cNvPr id="5" name="4 Marcador de contenido"/>
          <p:cNvSpPr>
            <a:spLocks noGrp="1"/>
          </p:cNvSpPr>
          <p:nvPr>
            <p:ph idx="1"/>
          </p:nvPr>
        </p:nvSpPr>
        <p:spPr/>
        <p:txBody>
          <a:bodyPr>
            <a:normAutofit/>
          </a:bodyPr>
          <a:lstStyle/>
          <a:p>
            <a:r>
              <a:rPr lang="es-CO" sz="2400" dirty="0" smtClean="0"/>
              <a:t>Esta vitamina participa en la formación de glóbulos rojos, músculos y otros tejidos. Se necesita para la formación de las células sexuales masculinas y en la antiesterilización.</a:t>
            </a:r>
          </a:p>
          <a:p>
            <a:pPr>
              <a:buNone/>
            </a:pPr>
            <a:r>
              <a:rPr lang="es-CO" sz="2400" dirty="0" smtClean="0"/>
              <a:t>    Tiene como función principal participar como antioxidante, es algo así como un escudo protector de las membranas de las células que hace que no envejezcan o se deterioren por los radicales libres que contienen oxígeno y que pueden resultar tóxicas y cancerígenas.</a:t>
            </a:r>
          </a:p>
          <a:p>
            <a:endParaRPr lang="es-CO" dirty="0"/>
          </a:p>
        </p:txBody>
      </p:sp>
      <p:pic>
        <p:nvPicPr>
          <p:cNvPr id="6" name="Picture 2"/>
          <p:cNvPicPr>
            <a:picLocks noChangeAspect="1" noChangeArrowheads="1"/>
          </p:cNvPicPr>
          <p:nvPr/>
        </p:nvPicPr>
        <p:blipFill>
          <a:blip r:embed="rId2"/>
          <a:srcRect/>
          <a:stretch>
            <a:fillRect/>
          </a:stretch>
        </p:blipFill>
        <p:spPr bwMode="auto">
          <a:xfrm>
            <a:off x="3643306" y="4857760"/>
            <a:ext cx="4933950" cy="1390650"/>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O"/>
          </a:p>
        </p:txBody>
      </p:sp>
      <p:sp>
        <p:nvSpPr>
          <p:cNvPr id="3" name="2 Marcador de contenido"/>
          <p:cNvSpPr>
            <a:spLocks noGrp="1"/>
          </p:cNvSpPr>
          <p:nvPr>
            <p:ph idx="1"/>
          </p:nvPr>
        </p:nvSpPr>
        <p:spPr/>
        <p:txBody>
          <a:bodyPr/>
          <a:lstStyle/>
          <a:p>
            <a:r>
              <a:rPr lang="es-CO" b="1" dirty="0" smtClean="0"/>
              <a:t>PRINCIPALES FUENTES DE VITAMINA E</a:t>
            </a:r>
          </a:p>
          <a:p>
            <a:r>
              <a:rPr lang="es-CO" dirty="0" smtClean="0"/>
              <a:t>Aceites Vegetales Germen de Trigo Chocolates Legumbre Verduras Leche Girasol Frutas Maíz Soya Hígado</a:t>
            </a:r>
          </a:p>
          <a:p>
            <a:endParaRPr lang="es-CO"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28596" y="500042"/>
            <a:ext cx="8229600" cy="4525963"/>
          </a:xfrm>
        </p:spPr>
        <p:txBody>
          <a:bodyPr>
            <a:normAutofit fontScale="70000" lnSpcReduction="20000"/>
          </a:bodyPr>
          <a:lstStyle/>
          <a:p>
            <a:r>
              <a:rPr lang="es-CO" b="1" dirty="0" smtClean="0"/>
              <a:t>PRINCIPALES FUENTES DE VITAMINA E</a:t>
            </a:r>
          </a:p>
          <a:p>
            <a:pPr>
              <a:buFont typeface="Wingdings" pitchFamily="2" charset="2"/>
              <a:buChar char="Ø"/>
            </a:pPr>
            <a:r>
              <a:rPr lang="es-CO" dirty="0" smtClean="0"/>
              <a:t>Aceites Vegetales </a:t>
            </a:r>
          </a:p>
          <a:p>
            <a:pPr>
              <a:buFont typeface="Wingdings" pitchFamily="2" charset="2"/>
              <a:buChar char="Ø"/>
            </a:pPr>
            <a:r>
              <a:rPr lang="es-CO" dirty="0" smtClean="0"/>
              <a:t>Germen de Trigo</a:t>
            </a:r>
          </a:p>
          <a:p>
            <a:pPr>
              <a:buFont typeface="Wingdings" pitchFamily="2" charset="2"/>
              <a:buChar char="Ø"/>
            </a:pPr>
            <a:r>
              <a:rPr lang="es-CO" dirty="0" smtClean="0"/>
              <a:t> Chocolates</a:t>
            </a:r>
          </a:p>
          <a:p>
            <a:pPr>
              <a:buFont typeface="Wingdings" pitchFamily="2" charset="2"/>
              <a:buChar char="Ø"/>
            </a:pPr>
            <a:r>
              <a:rPr lang="es-CO" dirty="0" smtClean="0"/>
              <a:t> Legumbre </a:t>
            </a:r>
          </a:p>
          <a:p>
            <a:pPr>
              <a:buFont typeface="Wingdings" pitchFamily="2" charset="2"/>
              <a:buChar char="Ø"/>
            </a:pPr>
            <a:r>
              <a:rPr lang="es-CO" dirty="0" smtClean="0"/>
              <a:t>Verduras</a:t>
            </a:r>
          </a:p>
          <a:p>
            <a:pPr>
              <a:buFont typeface="Wingdings" pitchFamily="2" charset="2"/>
              <a:buChar char="Ø"/>
            </a:pPr>
            <a:r>
              <a:rPr lang="es-CO" dirty="0" smtClean="0"/>
              <a:t> Leche </a:t>
            </a:r>
          </a:p>
          <a:p>
            <a:pPr>
              <a:buFont typeface="Wingdings" pitchFamily="2" charset="2"/>
              <a:buChar char="Ø"/>
            </a:pPr>
            <a:r>
              <a:rPr lang="es-CO" dirty="0" smtClean="0"/>
              <a:t>Girasol </a:t>
            </a:r>
          </a:p>
          <a:p>
            <a:pPr>
              <a:buFont typeface="Wingdings" pitchFamily="2" charset="2"/>
              <a:buChar char="Ø"/>
            </a:pPr>
            <a:r>
              <a:rPr lang="es-CO" dirty="0" smtClean="0"/>
              <a:t>Frutas </a:t>
            </a:r>
          </a:p>
          <a:p>
            <a:pPr>
              <a:buFont typeface="Wingdings" pitchFamily="2" charset="2"/>
              <a:buChar char="Ø"/>
            </a:pPr>
            <a:r>
              <a:rPr lang="es-CO" dirty="0" smtClean="0"/>
              <a:t>Maíz </a:t>
            </a:r>
          </a:p>
          <a:p>
            <a:pPr>
              <a:buFont typeface="Wingdings" pitchFamily="2" charset="2"/>
              <a:buChar char="Ø"/>
            </a:pPr>
            <a:r>
              <a:rPr lang="es-CO" dirty="0" smtClean="0"/>
              <a:t>Soya </a:t>
            </a:r>
          </a:p>
          <a:p>
            <a:pPr>
              <a:buFont typeface="Wingdings" pitchFamily="2" charset="2"/>
              <a:buChar char="Ø"/>
            </a:pPr>
            <a:r>
              <a:rPr lang="es-CO" dirty="0" smtClean="0"/>
              <a:t>Hígado</a:t>
            </a:r>
          </a:p>
          <a:p>
            <a:endParaRPr lang="es-CO"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b="1" dirty="0" smtClean="0"/>
              <a:t>VITAMINA K</a:t>
            </a:r>
            <a:endParaRPr lang="es-CO" dirty="0"/>
          </a:p>
        </p:txBody>
      </p:sp>
      <p:sp>
        <p:nvSpPr>
          <p:cNvPr id="3" name="2 Marcador de contenido"/>
          <p:cNvSpPr>
            <a:spLocks noGrp="1"/>
          </p:cNvSpPr>
          <p:nvPr>
            <p:ph idx="1"/>
          </p:nvPr>
        </p:nvSpPr>
        <p:spPr/>
        <p:txBody>
          <a:bodyPr>
            <a:normAutofit lnSpcReduction="10000"/>
          </a:bodyPr>
          <a:lstStyle/>
          <a:p>
            <a:r>
              <a:rPr lang="es-CO" sz="2600" dirty="0" smtClean="0"/>
              <a:t>La vitamina K participa en diferentes reacciones en el metabolismo, como coenzima, y también forma parte de una proteína muy importante llamada protombina que es la proteína que participa en la coagulación de la sangre.</a:t>
            </a:r>
          </a:p>
          <a:p>
            <a:pPr>
              <a:buNone/>
            </a:pPr>
            <a:r>
              <a:rPr lang="es-CO" sz="2600" dirty="0" smtClean="0"/>
              <a:t>    La deficiencia de vitamina K en una persona normal es muy rara, solo puede ocurrir por una mala absorción de grasas. Dosis altas de vitamina K sintética puede producir lesión cerebral en los niños y anemia en algunos adultos. </a:t>
            </a:r>
          </a:p>
          <a:p>
            <a:pPr>
              <a:buNone/>
            </a:pPr>
            <a:r>
              <a:rPr lang="es-CO" sz="2600" dirty="0" smtClean="0"/>
              <a:t>    Su deficiencia produce alteraciones en la coagulación de la sangre y Hemorragias difíciles de detener. </a:t>
            </a:r>
          </a:p>
          <a:p>
            <a:endParaRPr lang="es-CO" dirty="0"/>
          </a:p>
        </p:txBody>
      </p:sp>
    </p:spTree>
  </p:cSld>
  <p:clrMapOvr>
    <a:masterClrMapping/>
  </p:clrMapOvr>
</p:sld>
</file>

<file path=ppt/theme/theme1.xml><?xml version="1.0" encoding="utf-8"?>
<a:theme xmlns:a="http://schemas.openxmlformats.org/drawingml/2006/main" name="Tema de Office">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508</Words>
  <Application>Microsoft Office PowerPoint</Application>
  <PresentationFormat>Presentación en pantalla (4:3)</PresentationFormat>
  <Paragraphs>48</Paragraphs>
  <Slides>11</Slides>
  <Notes>0</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Tema de Office</vt:lpstr>
      <vt:lpstr>Diapositiva 1</vt:lpstr>
      <vt:lpstr>VITAMINAS LIPOSOLUBLES</vt:lpstr>
      <vt:lpstr>Vitamina A</vt:lpstr>
      <vt:lpstr>Diapositiva 4</vt:lpstr>
      <vt:lpstr>Vitamina D</vt:lpstr>
      <vt:lpstr>Vitamina E</vt:lpstr>
      <vt:lpstr>Diapositiva 7</vt:lpstr>
      <vt:lpstr>Diapositiva 8</vt:lpstr>
      <vt:lpstr>VITAMINA K</vt:lpstr>
      <vt:lpstr>Diapositiva 10</vt:lpstr>
      <vt:lpstr>Diapositiva 11</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KRAMIREZ</dc:creator>
  <cp:lastModifiedBy>KRAMIREZ</cp:lastModifiedBy>
  <cp:revision>3</cp:revision>
  <dcterms:created xsi:type="dcterms:W3CDTF">2009-10-18T19:43:14Z</dcterms:created>
  <dcterms:modified xsi:type="dcterms:W3CDTF">2009-10-18T20:04:52Z</dcterms:modified>
</cp:coreProperties>
</file>