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2" r:id="rId9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390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B39FBFA8-4571-4305-B046-85ED7EE0371B}" type="datetimeFigureOut">
              <a:rPr lang="es-ES" smtClean="0"/>
              <a:pPr/>
              <a:t>09/10/2009</a:t>
            </a:fld>
            <a:endParaRPr lang="es-ES" dirty="0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s-ES" dirty="0"/>
          </a:p>
        </p:txBody>
      </p:sp>
      <p:sp>
        <p:nvSpPr>
          <p:cNvPr id="10" name="9 Rectángulo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Rectángulo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13 Rectángulo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18 Rectángulo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Conector recto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17 Conector recto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19 Conector recto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15 Conector recto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14 Conector recto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21 Conector recto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26 Rectángulo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20 Elipse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Elipse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23 Elipse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25 Elipse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24 Elipse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62B47C9B-57CA-4408-940C-B2F7DB581935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9FBFA8-4571-4305-B046-85ED7EE0371B}" type="datetimeFigureOut">
              <a:rPr lang="es-ES" smtClean="0"/>
              <a:pPr/>
              <a:t>09/10/2009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B47C9B-57CA-4408-940C-B2F7DB581935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9FBFA8-4571-4305-B046-85ED7EE0371B}" type="datetimeFigureOut">
              <a:rPr lang="es-ES" smtClean="0"/>
              <a:pPr/>
              <a:t>09/10/2009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B47C9B-57CA-4408-940C-B2F7DB581935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8" name="7 Marcador de contenido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B39FBFA8-4571-4305-B046-85ED7EE0371B}" type="datetimeFigureOut">
              <a:rPr lang="es-ES" smtClean="0"/>
              <a:pPr/>
              <a:t>09/10/2009</a:t>
            </a:fld>
            <a:endParaRPr lang="es-ES" dirty="0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62B47C9B-57CA-4408-940C-B2F7DB581935}" type="slidenum">
              <a:rPr lang="es-ES" smtClean="0"/>
              <a:pPr/>
              <a:t>‹Nº›</a:t>
            </a:fld>
            <a:endParaRPr lang="es-ES" dirty="0"/>
          </a:p>
        </p:txBody>
      </p:sp>
      <p:sp>
        <p:nvSpPr>
          <p:cNvPr id="10" name="9 Marcador de pie de página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s-E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B39FBFA8-4571-4305-B046-85ED7EE0371B}" type="datetimeFigureOut">
              <a:rPr lang="es-ES" smtClean="0"/>
              <a:pPr/>
              <a:t>09/10/2009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s-ES" dirty="0"/>
          </a:p>
        </p:txBody>
      </p:sp>
      <p:sp>
        <p:nvSpPr>
          <p:cNvPr id="9" name="8 Rectángulo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Rectángulo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Rectángulo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Rectángulo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Conector recto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13 Conector recto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14 Conector recto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15 Conector recto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16 Conector recto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17 Rectángulo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18 Elipse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19 Elipse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20 Elipse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21 Elipse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Elipse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25 Conector recto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62B47C9B-57CA-4408-940C-B2F7DB581935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9FBFA8-4571-4305-B046-85ED7EE0371B}" type="datetimeFigureOut">
              <a:rPr lang="es-ES" smtClean="0"/>
              <a:pPr/>
              <a:t>09/10/2009</a:t>
            </a:fld>
            <a:endParaRPr lang="es-E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B47C9B-57CA-4408-940C-B2F7DB581935}" type="slidenum">
              <a:rPr lang="es-ES" smtClean="0"/>
              <a:pPr/>
              <a:t>‹Nº›</a:t>
            </a:fld>
            <a:endParaRPr lang="es-ES" dirty="0"/>
          </a:p>
        </p:txBody>
      </p:sp>
      <p:sp>
        <p:nvSpPr>
          <p:cNvPr id="9" name="8 Marcador de contenido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9FBFA8-4571-4305-B046-85ED7EE0371B}" type="datetimeFigureOut">
              <a:rPr lang="es-ES" smtClean="0"/>
              <a:pPr/>
              <a:t>09/10/2009</a:t>
            </a:fld>
            <a:endParaRPr lang="es-ES" dirty="0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B47C9B-57CA-4408-940C-B2F7DB581935}" type="slidenum">
              <a:rPr lang="es-ES" smtClean="0"/>
              <a:pPr/>
              <a:t>‹Nº›</a:t>
            </a:fld>
            <a:endParaRPr lang="es-ES" dirty="0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3" name="12 Marcador de contenido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2" name="11 Marcador de texto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14" name="13 Marcador de texto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6" name="5 Marcador de fecha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B39FBFA8-4571-4305-B046-85ED7EE0371B}" type="datetimeFigureOut">
              <a:rPr lang="es-ES" smtClean="0"/>
              <a:pPr/>
              <a:t>09/10/2009</a:t>
            </a:fld>
            <a:endParaRPr lang="es-E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62B47C9B-57CA-4408-940C-B2F7DB581935}" type="slidenum">
              <a:rPr lang="es-ES" smtClean="0"/>
              <a:pPr/>
              <a:t>‹Nº›</a:t>
            </a:fld>
            <a:endParaRPr lang="es-ES" dirty="0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s-E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9FBFA8-4571-4305-B046-85ED7EE0371B}" type="datetimeFigureOut">
              <a:rPr lang="es-ES" smtClean="0"/>
              <a:pPr/>
              <a:t>09/10/2009</a:t>
            </a:fld>
            <a:endParaRPr lang="es-ES" dirty="0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B47C9B-57CA-4408-940C-B2F7DB581935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Conector recto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8" name="7 Conector recto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10 Conector recto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Rectángulo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Conector recto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13 Elipse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17 Marcador de contenido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21" name="20 Marcador de fecha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B39FBFA8-4571-4305-B046-85ED7EE0371B}" type="datetimeFigureOut">
              <a:rPr lang="es-ES" smtClean="0"/>
              <a:pPr/>
              <a:t>09/10/2009</a:t>
            </a:fld>
            <a:endParaRPr lang="es-ES" dirty="0"/>
          </a:p>
        </p:txBody>
      </p:sp>
      <p:sp>
        <p:nvSpPr>
          <p:cNvPr id="22" name="21 Marcador de número de diapositiva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62B47C9B-57CA-4408-940C-B2F7DB581935}" type="slidenum">
              <a:rPr lang="es-ES" smtClean="0"/>
              <a:pPr/>
              <a:t>‹Nº›</a:t>
            </a:fld>
            <a:endParaRPr lang="es-ES" dirty="0"/>
          </a:p>
        </p:txBody>
      </p:sp>
      <p:sp>
        <p:nvSpPr>
          <p:cNvPr id="23" name="22 Marcador de pie de página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s-E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12 Elipse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10" name="9 Conector recto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10 Rectángulo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Conector recto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18 Conector recto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19 Conector recto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16 Marcador de fecha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B39FBFA8-4571-4305-B046-85ED7EE0371B}" type="datetimeFigureOut">
              <a:rPr lang="es-ES" smtClean="0"/>
              <a:pPr/>
              <a:t>09/10/2009</a:t>
            </a:fld>
            <a:endParaRPr lang="es-ES" dirty="0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62B47C9B-57CA-4408-940C-B2F7DB581935}" type="slidenum">
              <a:rPr lang="es-ES" smtClean="0"/>
              <a:pPr/>
              <a:t>‹Nº›</a:t>
            </a:fld>
            <a:endParaRPr lang="es-ES" dirty="0"/>
          </a:p>
        </p:txBody>
      </p:sp>
      <p:sp>
        <p:nvSpPr>
          <p:cNvPr id="21" name="20 Marcador de pie de página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s-E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15 Conector recto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B39FBFA8-4571-4305-B046-85ED7EE0371B}" type="datetimeFigureOut">
              <a:rPr lang="es-ES" smtClean="0"/>
              <a:pPr/>
              <a:t>09/10/2009</a:t>
            </a:fld>
            <a:endParaRPr lang="es-ES" dirty="0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s-ES" dirty="0"/>
          </a:p>
        </p:txBody>
      </p:sp>
      <p:sp>
        <p:nvSpPr>
          <p:cNvPr id="7" name="6 Conector recto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9 Rectángulo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Conector recto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Elipse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62B47C9B-57CA-4408-940C-B2F7DB581935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1371600" y="2071678"/>
            <a:ext cx="7772400" cy="1470025"/>
          </a:xfrm>
        </p:spPr>
        <p:txBody>
          <a:bodyPr/>
          <a:lstStyle/>
          <a:p>
            <a:r>
              <a:rPr lang="es-ES" dirty="0" smtClean="0"/>
              <a:t>          PROTEINAS</a:t>
            </a: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Subtítulo"/>
          <p:cNvSpPr>
            <a:spLocks noGrp="1"/>
          </p:cNvSpPr>
          <p:nvPr>
            <p:ph type="subTitle" idx="1"/>
          </p:nvPr>
        </p:nvSpPr>
        <p:spPr>
          <a:xfrm>
            <a:off x="2285984" y="1857364"/>
            <a:ext cx="6400800" cy="3495684"/>
          </a:xfrm>
        </p:spPr>
        <p:txBody>
          <a:bodyPr>
            <a:normAutofit/>
          </a:bodyPr>
          <a:lstStyle/>
          <a:p>
            <a:r>
              <a:rPr lang="es-ES" dirty="0" smtClean="0"/>
              <a:t>Las proteínas formadas por carbono, hidrógeno, oxígeno, nitrógeno, azufre y fósforo, abundan en la carne, pescado, huevo, leche y sus derivados; se consideran alimentos plásticos porque son necesarios para formar tejidos en el niño y en el adolescente y para remplazar a las células que se van gastando en los tejidos del adulto.</a:t>
            </a: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Subtítulo"/>
          <p:cNvSpPr>
            <a:spLocks noGrp="1"/>
          </p:cNvSpPr>
          <p:nvPr>
            <p:ph type="subTitle" idx="1"/>
          </p:nvPr>
        </p:nvSpPr>
        <p:spPr>
          <a:xfrm>
            <a:off x="2357422" y="1500174"/>
            <a:ext cx="6400800" cy="4638692"/>
          </a:xfrm>
        </p:spPr>
        <p:txBody>
          <a:bodyPr>
            <a:normAutofit/>
          </a:bodyPr>
          <a:lstStyle/>
          <a:p>
            <a:r>
              <a:rPr lang="es-ES" dirty="0" smtClean="0"/>
              <a:t>Un gramo de proteínas proporciona 4 calorías. Abundan en la leche, queso, huevo, carne y frijol de soja. Las proteínas están formadas por la unión de aminoácidos, de los cuales hay 9 que se consideran esenciales porque no pueden ser sintetizados por el organismo: histidina, leucina, isoleucina, lisina, metionina, fenilalanina, treonina, triptofano y valina; sin ello el organismo no puede sintetizar proteínas en las que intervienen estos aminoácidos y los tejidos sufren alteraciones.</a:t>
            </a:r>
            <a:br>
              <a:rPr lang="es-ES" dirty="0" smtClean="0"/>
            </a:b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ctrTitle"/>
          </p:nvPr>
        </p:nvSpPr>
        <p:spPr>
          <a:xfrm>
            <a:off x="2214546" y="928670"/>
            <a:ext cx="6172200" cy="1894362"/>
          </a:xfrm>
        </p:spPr>
        <p:txBody>
          <a:bodyPr/>
          <a:lstStyle/>
          <a:p>
            <a:r>
              <a:rPr lang="es-ES" b="1" dirty="0" smtClean="0"/>
              <a:t>Digestión</a:t>
            </a:r>
            <a:endParaRPr lang="es-ES" dirty="0"/>
          </a:p>
        </p:txBody>
      </p:sp>
      <p:sp>
        <p:nvSpPr>
          <p:cNvPr id="5" name="4 Subtítulo"/>
          <p:cNvSpPr>
            <a:spLocks noGrp="1"/>
          </p:cNvSpPr>
          <p:nvPr>
            <p:ph type="subTitle" idx="1"/>
          </p:nvPr>
        </p:nvSpPr>
        <p:spPr>
          <a:xfrm>
            <a:off x="2286000" y="3071810"/>
            <a:ext cx="6172200" cy="3303112"/>
          </a:xfrm>
        </p:spPr>
        <p:txBody>
          <a:bodyPr>
            <a:normAutofit/>
          </a:bodyPr>
          <a:lstStyle/>
          <a:p>
            <a:r>
              <a:rPr lang="es-ES" dirty="0" smtClean="0"/>
              <a:t>Se efectúa por el proceso de hidrólisis que es lo contrario a la condensación, así que la digestión se inicia con la acción de la pepsina.</a:t>
            </a:r>
            <a:br>
              <a:rPr lang="es-ES" dirty="0" smtClean="0"/>
            </a:b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ctrTitle"/>
          </p:nvPr>
        </p:nvSpPr>
        <p:spPr>
          <a:xfrm>
            <a:off x="2143108" y="928670"/>
            <a:ext cx="6172200" cy="1894362"/>
          </a:xfrm>
        </p:spPr>
        <p:txBody>
          <a:bodyPr/>
          <a:lstStyle/>
          <a:p>
            <a:r>
              <a:rPr lang="es-ES" b="1" dirty="0" smtClean="0"/>
              <a:t>Absorción</a:t>
            </a:r>
            <a:endParaRPr lang="es-ES" dirty="0"/>
          </a:p>
        </p:txBody>
      </p:sp>
      <p:sp>
        <p:nvSpPr>
          <p:cNvPr id="5" name="4 Subtítulo"/>
          <p:cNvSpPr>
            <a:spLocks noGrp="1"/>
          </p:cNvSpPr>
          <p:nvPr>
            <p:ph type="subTitle" idx="1"/>
          </p:nvPr>
        </p:nvSpPr>
        <p:spPr>
          <a:xfrm>
            <a:off x="2286000" y="3000372"/>
            <a:ext cx="6172200" cy="3374550"/>
          </a:xfrm>
        </p:spPr>
        <p:txBody>
          <a:bodyPr>
            <a:normAutofit/>
          </a:bodyPr>
          <a:lstStyle/>
          <a:p>
            <a:r>
              <a:rPr lang="es-ES" dirty="0" smtClean="0"/>
              <a:t>Al nivel del intestino delgado son absorbidos por las vellosidades por medio del cotransporte de sodio llevados a los capilares sanguíneos de las vellosidades y posteriormente a la sangre portal para ser metabolizados en el hígado, en la circulación general son absorbidos por las células del cuerpo.</a:t>
            </a: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ctrTitle"/>
          </p:nvPr>
        </p:nvSpPr>
        <p:spPr>
          <a:xfrm>
            <a:off x="2214546" y="785794"/>
            <a:ext cx="6172200" cy="1894362"/>
          </a:xfrm>
        </p:spPr>
        <p:txBody>
          <a:bodyPr/>
          <a:lstStyle/>
          <a:p>
            <a:r>
              <a:rPr lang="es-ES" b="1" dirty="0" smtClean="0"/>
              <a:t>Regulación de los aminoácidos:</a:t>
            </a:r>
            <a:r>
              <a:rPr lang="es-ES" dirty="0" smtClean="0"/>
              <a:t/>
            </a:r>
            <a:br>
              <a:rPr lang="es-ES" dirty="0" smtClean="0"/>
            </a:br>
            <a:endParaRPr lang="es-ES" dirty="0"/>
          </a:p>
        </p:txBody>
      </p:sp>
      <p:sp>
        <p:nvSpPr>
          <p:cNvPr id="5" name="4 Subtítulo"/>
          <p:cNvSpPr>
            <a:spLocks noGrp="1"/>
          </p:cNvSpPr>
          <p:nvPr>
            <p:ph type="subTitle" idx="1"/>
          </p:nvPr>
        </p:nvSpPr>
        <p:spPr>
          <a:xfrm>
            <a:off x="2286000" y="3000372"/>
            <a:ext cx="6172200" cy="3374550"/>
          </a:xfrm>
        </p:spPr>
        <p:txBody>
          <a:bodyPr>
            <a:normAutofit/>
          </a:bodyPr>
          <a:lstStyle/>
          <a:p>
            <a:r>
              <a:rPr lang="es-ES" b="1" dirty="0" smtClean="0"/>
              <a:t>1.</a:t>
            </a:r>
            <a:r>
              <a:rPr lang="es-ES" dirty="0" smtClean="0"/>
              <a:t>Si hay un aumento de aminoácidos en la sangre las células hepáticas los almacenan temporalmente.</a:t>
            </a:r>
            <a:br>
              <a:rPr lang="es-ES" dirty="0" smtClean="0"/>
            </a:br>
            <a:r>
              <a:rPr lang="es-ES" b="1" dirty="0" smtClean="0"/>
              <a:t>2.</a:t>
            </a:r>
            <a:r>
              <a:rPr lang="es-ES" dirty="0" smtClean="0"/>
              <a:t>Si hay disminución de aminoácidos a nivel sanguíneo son liberados incrementando su concentración sanguínea.</a:t>
            </a:r>
            <a:br>
              <a:rPr lang="es-ES" dirty="0" smtClean="0"/>
            </a:b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ctrTitle"/>
          </p:nvPr>
        </p:nvSpPr>
        <p:spPr>
          <a:xfrm>
            <a:off x="2214546" y="1928802"/>
            <a:ext cx="6172200" cy="1894362"/>
          </a:xfrm>
        </p:spPr>
        <p:txBody>
          <a:bodyPr>
            <a:normAutofit/>
          </a:bodyPr>
          <a:lstStyle/>
          <a:p>
            <a:r>
              <a:rPr lang="es-ES" sz="4400" dirty="0" smtClean="0"/>
              <a:t>Metabolismo de las proteínas.</a:t>
            </a:r>
            <a:endParaRPr lang="es-ES" sz="4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Subtítulo"/>
          <p:cNvSpPr>
            <a:spLocks noGrp="1"/>
          </p:cNvSpPr>
          <p:nvPr>
            <p:ph type="subTitle" idx="1"/>
          </p:nvPr>
        </p:nvSpPr>
        <p:spPr>
          <a:xfrm>
            <a:off x="2357422" y="500042"/>
            <a:ext cx="6500858" cy="6143668"/>
          </a:xfrm>
        </p:spPr>
        <p:txBody>
          <a:bodyPr>
            <a:normAutofit fontScale="92500" lnSpcReduction="10000"/>
          </a:bodyPr>
          <a:lstStyle/>
          <a:p>
            <a:r>
              <a:rPr lang="es-ES" dirty="0" smtClean="0"/>
              <a:t>La catabolia de las proteínas, al igual que la de las grasas consiste en 2 etapas. </a:t>
            </a:r>
            <a:br>
              <a:rPr lang="es-ES" dirty="0" smtClean="0"/>
            </a:br>
            <a:r>
              <a:rPr lang="es-ES" dirty="0" smtClean="0"/>
              <a:t/>
            </a:r>
            <a:br>
              <a:rPr lang="es-ES" dirty="0" smtClean="0"/>
            </a:br>
            <a:r>
              <a:rPr lang="es-ES" dirty="0" smtClean="0"/>
              <a:t>La primera ocurre principalmente en las células hepáticas, y la segunda es el ciclo del ácido cítrico. </a:t>
            </a:r>
            <a:br>
              <a:rPr lang="es-ES" dirty="0" smtClean="0"/>
            </a:br>
            <a:r>
              <a:rPr lang="es-ES" dirty="0" smtClean="0"/>
              <a:t/>
            </a:r>
            <a:br>
              <a:rPr lang="es-ES" dirty="0" smtClean="0"/>
            </a:br>
            <a:r>
              <a:rPr lang="es-ES" dirty="0" smtClean="0"/>
              <a:t>La primera etapa se llama desaminación y es la reacción por medio de la cual un radical amino (NH2). Se separan una molécula de aminoácidos, y así se forman una molécula de amoniaco y una de cetoácido. La mayor parte del amoniaco se convierte en urea y se excreta por orina.</a:t>
            </a:r>
            <a:br>
              <a:rPr lang="es-ES" dirty="0" smtClean="0"/>
            </a:br>
            <a:r>
              <a:rPr lang="es-ES" dirty="0" smtClean="0"/>
              <a:t/>
            </a:r>
            <a:br>
              <a:rPr lang="es-ES" dirty="0" smtClean="0"/>
            </a:br>
            <a:r>
              <a:rPr lang="es-ES" dirty="0" smtClean="0"/>
              <a:t>El cetoácido puede experimentar desaminación por la vía del ácido cítrico o convertirse en glucosa (gluconeogénesis)o a grasa (lipogénesis).</a:t>
            </a:r>
            <a:br>
              <a:rPr lang="es-ES" dirty="0" smtClean="0"/>
            </a:br>
            <a:r>
              <a:rPr lang="es-ES" dirty="0" smtClean="0"/>
              <a:t/>
            </a:r>
            <a:br>
              <a:rPr lang="es-ES" dirty="0" smtClean="0"/>
            </a:br>
            <a:r>
              <a:rPr lang="es-ES" dirty="0" smtClean="0"/>
              <a:t>La anabolia proteínica produce muchas sustancias necesarias para la supervivencia. </a:t>
            </a:r>
            <a:br>
              <a:rPr lang="es-ES" dirty="0" smtClean="0"/>
            </a:br>
            <a:r>
              <a:rPr lang="es-ES" dirty="0" smtClean="0"/>
              <a:t/>
            </a:r>
            <a:br>
              <a:rPr lang="es-ES" dirty="0" smtClean="0"/>
            </a:br>
            <a:r>
              <a:rPr lang="es-ES" dirty="0" smtClean="0"/>
              <a:t>Cumple una función capital en el crecimiento, reproducción y control de las células y es el principal proceso de reparación. El catabolismo y anabolismo de las proteínas se efectúa ininterrumpidamente.</a:t>
            </a: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irador">
  <a:themeElements>
    <a:clrScheme name="Opulento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Mirador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Mirador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8</TotalTime>
  <Words>277</Words>
  <Application>Microsoft Office PowerPoint</Application>
  <PresentationFormat>Presentación en pantalla (4:3)</PresentationFormat>
  <Paragraphs>11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9" baseType="lpstr">
      <vt:lpstr>Mirador</vt:lpstr>
      <vt:lpstr>          PROTEINAS</vt:lpstr>
      <vt:lpstr>Diapositiva 2</vt:lpstr>
      <vt:lpstr>Diapositiva 3</vt:lpstr>
      <vt:lpstr>Digestión</vt:lpstr>
      <vt:lpstr>Absorción</vt:lpstr>
      <vt:lpstr>Regulación de los aminoácidos: </vt:lpstr>
      <vt:lpstr>Metabolismo de las proteínas.</vt:lpstr>
      <vt:lpstr>Diapositiva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PROTEINAS</dc:title>
  <dc:creator>UNICO</dc:creator>
  <cp:lastModifiedBy>UNICO</cp:lastModifiedBy>
  <cp:revision>2</cp:revision>
  <dcterms:created xsi:type="dcterms:W3CDTF">2009-10-06T22:06:16Z</dcterms:created>
  <dcterms:modified xsi:type="dcterms:W3CDTF">2009-10-09T19:52:11Z</dcterms:modified>
</cp:coreProperties>
</file>