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58" r:id="rId5"/>
    <p:sldId id="261" r:id="rId6"/>
    <p:sldId id="259" r:id="rId7"/>
    <p:sldId id="260"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39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64FDDEC4-20B2-42D4-8916-025F79E9FE69}" type="datetimeFigureOut">
              <a:rPr lang="es-ES" smtClean="0"/>
              <a:pPr/>
              <a:t>10/10/2009</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C4AE786-1FC8-4902-9CD1-DA3F7EF2FE5F}"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4FDDEC4-20B2-42D4-8916-025F79E9FE69}" type="datetimeFigureOut">
              <a:rPr lang="es-ES" smtClean="0"/>
              <a:pPr/>
              <a:t>10/10/2009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C4AE786-1FC8-4902-9CD1-DA3F7EF2FE5F}"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4FDDEC4-20B2-42D4-8916-025F79E9FE69}" type="datetimeFigureOut">
              <a:rPr lang="es-ES" smtClean="0"/>
              <a:pPr/>
              <a:t>10/10/2009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C4AE786-1FC8-4902-9CD1-DA3F7EF2FE5F}"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64FDDEC4-20B2-42D4-8916-025F79E9FE69}" type="datetimeFigureOut">
              <a:rPr lang="es-ES" smtClean="0"/>
              <a:pPr/>
              <a:t>10/10/2009</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8C4AE786-1FC8-4902-9CD1-DA3F7EF2FE5F}"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64FDDEC4-20B2-42D4-8916-025F79E9FE69}" type="datetimeFigureOut">
              <a:rPr lang="es-ES" smtClean="0"/>
              <a:pPr/>
              <a:t>10/10/2009</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8C4AE786-1FC8-4902-9CD1-DA3F7EF2FE5F}" type="slidenum">
              <a:rPr lang="es-ES" smtClean="0"/>
              <a:pPr/>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64FDDEC4-20B2-42D4-8916-025F79E9FE69}" type="datetimeFigureOut">
              <a:rPr lang="es-ES" smtClean="0"/>
              <a:pPr/>
              <a:t>10/10/2009</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8C4AE786-1FC8-4902-9CD1-DA3F7EF2FE5F}"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64FDDEC4-20B2-42D4-8916-025F79E9FE69}" type="datetimeFigureOut">
              <a:rPr lang="es-ES" smtClean="0"/>
              <a:pPr/>
              <a:t>10/10/2009</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8C4AE786-1FC8-4902-9CD1-DA3F7EF2FE5F}"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4FDDEC4-20B2-42D4-8916-025F79E9FE69}" type="datetimeFigureOut">
              <a:rPr lang="es-ES" smtClean="0"/>
              <a:pPr/>
              <a:t>10/10/2009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C4AE786-1FC8-4902-9CD1-DA3F7EF2FE5F}"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64FDDEC4-20B2-42D4-8916-025F79E9FE69}" type="datetimeFigureOut">
              <a:rPr lang="es-ES" smtClean="0"/>
              <a:pPr/>
              <a:t>10/10/2009</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8C4AE786-1FC8-4902-9CD1-DA3F7EF2FE5F}"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64FDDEC4-20B2-42D4-8916-025F79E9FE69}" type="datetimeFigureOut">
              <a:rPr lang="es-ES" smtClean="0"/>
              <a:pPr/>
              <a:t>10/10/2009</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8C4AE786-1FC8-4902-9CD1-DA3F7EF2FE5F}"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64FDDEC4-20B2-42D4-8916-025F79E9FE69}" type="datetimeFigureOut">
              <a:rPr lang="es-ES" smtClean="0"/>
              <a:pPr/>
              <a:t>10/10/2009</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8C4AE786-1FC8-4902-9CD1-DA3F7EF2FE5F}"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64FDDEC4-20B2-42D4-8916-025F79E9FE69}" type="datetimeFigureOut">
              <a:rPr lang="es-ES" smtClean="0"/>
              <a:pPr/>
              <a:t>10/10/2009</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C4AE786-1FC8-4902-9CD1-DA3F7EF2FE5F}"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85786" y="714356"/>
            <a:ext cx="7772400" cy="1470025"/>
          </a:xfrm>
        </p:spPr>
        <p:txBody>
          <a:bodyPr/>
          <a:lstStyle/>
          <a:p>
            <a:r>
              <a:rPr lang="es-ES" dirty="0" smtClean="0">
                <a:solidFill>
                  <a:srgbClr val="92D050"/>
                </a:solidFill>
              </a:rPr>
              <a:t>lípidos</a:t>
            </a:r>
            <a:endParaRPr lang="es-ES" dirty="0">
              <a:solidFill>
                <a:srgbClr val="92D050"/>
              </a:solidFill>
            </a:endParaRPr>
          </a:p>
        </p:txBody>
      </p:sp>
      <p:sp>
        <p:nvSpPr>
          <p:cNvPr id="3" name="2 Subtítulo"/>
          <p:cNvSpPr>
            <a:spLocks noGrp="1"/>
          </p:cNvSpPr>
          <p:nvPr>
            <p:ph type="subTitle" idx="1"/>
          </p:nvPr>
        </p:nvSpPr>
        <p:spPr>
          <a:xfrm>
            <a:off x="1357290" y="2214554"/>
            <a:ext cx="7143800" cy="2786082"/>
          </a:xfrm>
        </p:spPr>
        <p:txBody>
          <a:bodyPr>
            <a:noAutofit/>
          </a:bodyPr>
          <a:lstStyle/>
          <a:p>
            <a:r>
              <a:rPr lang="es-ES" sz="2800" dirty="0" smtClean="0">
                <a:solidFill>
                  <a:schemeClr val="tx1"/>
                </a:solidFill>
              </a:rPr>
              <a:t>Los lípidos son moléculas con grandes diferencias estructurales de unas a otras. Tienen características comunes de insolubilidad en agua. Tienen 2 funciones preferentes</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714348" y="642918"/>
            <a:ext cx="7572428" cy="5643602"/>
          </a:xfrm>
        </p:spPr>
        <p:txBody>
          <a:bodyPr>
            <a:normAutofit fontScale="92500"/>
          </a:bodyPr>
          <a:lstStyle/>
          <a:p>
            <a:pPr algn="l"/>
            <a:r>
              <a:rPr lang="es-ES" dirty="0" smtClean="0">
                <a:solidFill>
                  <a:schemeClr val="tx1"/>
                </a:solidFill>
              </a:rPr>
              <a:t>- Componentes esenciales de membrana (fosfolípidos).</a:t>
            </a:r>
          </a:p>
          <a:p>
            <a:pPr algn="l"/>
            <a:r>
              <a:rPr lang="es-ES" dirty="0" smtClean="0">
                <a:solidFill>
                  <a:schemeClr val="tx1"/>
                </a:solidFill>
              </a:rPr>
              <a:t>- Depósito de energía más importante de la célula (triglicéridos). Los triacilgliceroles son los principales sustratos energéticos, almacenados en el citosol de las células del tejido adiposo. El hígado es muy importante en el metabolismo de lípidos y síntesis de ácidos grasos. Cuando sobra energía sintetiza lípidos. Los ácidos grasos suelen tener un número par de átomos de C. Se diferencian en la longitud de la cadena y el número de </a:t>
            </a:r>
            <a:r>
              <a:rPr lang="es-ES" dirty="0" err="1" smtClean="0">
                <a:solidFill>
                  <a:schemeClr val="tx1"/>
                </a:solidFill>
              </a:rPr>
              <a:t>insaturaciones</a:t>
            </a:r>
            <a:r>
              <a:rPr lang="es-ES" dirty="0" smtClean="0">
                <a:solidFill>
                  <a:schemeClr val="tx1"/>
                </a:solidFill>
              </a:rPr>
              <a:t>.</a:t>
            </a:r>
          </a:p>
          <a:p>
            <a:endParaRPr lang="es-ES" dirty="0" smtClean="0">
              <a:solidFill>
                <a:schemeClr val="tx1"/>
              </a:solidFill>
            </a:endParaRPr>
          </a:p>
          <a:p>
            <a:endParaRPr lang="es-ES" dirty="0"/>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714348" y="928670"/>
            <a:ext cx="7058052" cy="4710130"/>
          </a:xfrm>
        </p:spPr>
        <p:txBody>
          <a:bodyPr>
            <a:normAutofit fontScale="92500" lnSpcReduction="10000"/>
          </a:bodyPr>
          <a:lstStyle/>
          <a:p>
            <a:pPr algn="l"/>
            <a:r>
              <a:rPr lang="es-ES" dirty="0" smtClean="0">
                <a:solidFill>
                  <a:schemeClr val="tx1"/>
                </a:solidFill>
              </a:rPr>
              <a:t>La ruptura es por hidrólisis mediante una lipasa. Los ácidos grasos se degradarán dando C</a:t>
            </a:r>
            <a:r>
              <a:rPr lang="es-ES" baseline="-25000" dirty="0" smtClean="0">
                <a:solidFill>
                  <a:schemeClr val="tx1"/>
                </a:solidFill>
              </a:rPr>
              <a:t>2</a:t>
            </a:r>
            <a:r>
              <a:rPr lang="es-ES" dirty="0" smtClean="0">
                <a:solidFill>
                  <a:schemeClr val="tx1"/>
                </a:solidFill>
              </a:rPr>
              <a:t> que es el acetil-CoA que entrará en el C.A.C. dando CO</a:t>
            </a:r>
            <a:r>
              <a:rPr lang="es-ES" baseline="-25000" dirty="0" smtClean="0">
                <a:solidFill>
                  <a:schemeClr val="tx1"/>
                </a:solidFill>
              </a:rPr>
              <a:t>2</a:t>
            </a:r>
            <a:r>
              <a:rPr lang="es-ES" dirty="0" smtClean="0">
                <a:solidFill>
                  <a:schemeClr val="tx1"/>
                </a:solidFill>
              </a:rPr>
              <a:t>. El glicerol mediante glicolisis da piruvato y éste acetil-CoA que sigue el mismo proceso. El glicerol viene de la glucosa por medio de la ruta glicolítica. Para sintetizar grasas hacen falta hidratos de carbono porque la glucosa es necesaria para formar C</a:t>
            </a:r>
            <a:r>
              <a:rPr lang="es-ES" baseline="-25000" dirty="0" smtClean="0">
                <a:solidFill>
                  <a:schemeClr val="tx1"/>
                </a:solidFill>
              </a:rPr>
              <a:t>3</a:t>
            </a:r>
            <a:r>
              <a:rPr lang="es-ES" dirty="0" smtClean="0">
                <a:solidFill>
                  <a:schemeClr val="tx1"/>
                </a:solidFill>
              </a:rPr>
              <a:t>. También a partir de acetil-CoA.</a:t>
            </a:r>
            <a:endParaRPr lang="es-ES" dirty="0">
              <a:solidFill>
                <a:schemeClr val="tx1"/>
              </a:solidFill>
            </a:endParaRPr>
          </a:p>
        </p:txBody>
      </p:sp>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785786" y="1357298"/>
            <a:ext cx="7572428" cy="4714908"/>
          </a:xfrm>
        </p:spPr>
        <p:txBody>
          <a:bodyPr>
            <a:normAutofit fontScale="92500" lnSpcReduction="20000"/>
          </a:bodyPr>
          <a:lstStyle/>
          <a:p>
            <a:pPr algn="l"/>
            <a:r>
              <a:rPr lang="es-ES" dirty="0" smtClean="0">
                <a:solidFill>
                  <a:schemeClr val="tx1"/>
                </a:solidFill>
              </a:rPr>
              <a:t>Las grasas son un buen almacén de energía, mejor que el glucógeno porque los componentes de los triacilgliceroles están muy reducidos, se obtiene más energía al oxidarlos. Las grasas son insolubles en agua y el glucógeno es soluble, por lo que puede estar en forma hidratada. Esto es importante a la hora de almacenar porque con el mismo pero del glucógeno se obtiene menos energía porque está menos reducido y parte es agua. Obtenemos 6 veces más energía de la grasa.</a:t>
            </a:r>
            <a:endParaRPr lang="es-ES" dirty="0">
              <a:solidFill>
                <a:schemeClr val="tx1"/>
              </a:solidFill>
            </a:endParaRPr>
          </a:p>
        </p:txBody>
      </p:sp>
    </p:spTree>
  </p:cSld>
  <p:clrMapOvr>
    <a:masterClrMapping/>
  </p:clrMapOvr>
  <p:transition>
    <p:cut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642910" y="785794"/>
            <a:ext cx="7772400" cy="1470025"/>
          </a:xfrm>
        </p:spPr>
        <p:txBody>
          <a:bodyPr/>
          <a:lstStyle/>
          <a:p>
            <a:r>
              <a:rPr lang="es-ES" dirty="0" smtClean="0">
                <a:solidFill>
                  <a:srgbClr val="92D050"/>
                </a:solidFill>
              </a:rPr>
              <a:t>Tejido adiposo</a:t>
            </a:r>
            <a:endParaRPr lang="es-ES" dirty="0">
              <a:solidFill>
                <a:srgbClr val="92D050"/>
              </a:solidFill>
            </a:endParaRPr>
          </a:p>
        </p:txBody>
      </p:sp>
      <p:sp>
        <p:nvSpPr>
          <p:cNvPr id="5" name="4 Subtítulo"/>
          <p:cNvSpPr>
            <a:spLocks noGrp="1"/>
          </p:cNvSpPr>
          <p:nvPr>
            <p:ph type="subTitle" idx="1"/>
          </p:nvPr>
        </p:nvSpPr>
        <p:spPr>
          <a:xfrm>
            <a:off x="1371600" y="2571744"/>
            <a:ext cx="6400800" cy="3067056"/>
          </a:xfrm>
        </p:spPr>
        <p:txBody>
          <a:bodyPr>
            <a:normAutofit fontScale="62500" lnSpcReduction="20000"/>
          </a:bodyPr>
          <a:lstStyle/>
          <a:p>
            <a:r>
              <a:rPr lang="es-ES" dirty="0" smtClean="0">
                <a:solidFill>
                  <a:schemeClr val="tx1"/>
                </a:solidFill>
              </a:rPr>
              <a:t>En el tejido adiposo los ácidos grasos se pueden almacenar en forma de TG. Estos se hidrolizan y sintetizan continuamente, por lo que cuando falta glucosa los ácidos grasos salen a la sangre y se usan como sustrato energético. La lipasa está controlada hormonalmente, existe en dos formas según esté fosforilada (activa) o no por la proteínquinasa A. Hormonas como el glucagón producen un aumento del nivel de AMP que activa PKA que a su vez activa a la lipasa. Si el nivel de glucosa sube se secreta insulina que bloquea la lipas</a:t>
            </a:r>
            <a:endParaRPr lang="es-ES" dirty="0">
              <a:solidFill>
                <a:schemeClr val="tx1"/>
              </a:solidFill>
            </a:endParaRPr>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642910" y="928670"/>
            <a:ext cx="7772400" cy="1470025"/>
          </a:xfrm>
        </p:spPr>
        <p:txBody>
          <a:bodyPr/>
          <a:lstStyle/>
          <a:p>
            <a:r>
              <a:rPr lang="es-ES" dirty="0" smtClean="0">
                <a:solidFill>
                  <a:srgbClr val="92D050"/>
                </a:solidFill>
              </a:rPr>
              <a:t>Esquema de lípidos</a:t>
            </a:r>
            <a:endParaRPr lang="es-ES" dirty="0">
              <a:solidFill>
                <a:srgbClr val="92D050"/>
              </a:solidFill>
            </a:endParaRPr>
          </a:p>
        </p:txBody>
      </p:sp>
      <p:pic>
        <p:nvPicPr>
          <p:cNvPr id="3074" name="Picture 2"/>
          <p:cNvPicPr>
            <a:picLocks noChangeAspect="1" noChangeArrowheads="1"/>
          </p:cNvPicPr>
          <p:nvPr/>
        </p:nvPicPr>
        <p:blipFill>
          <a:blip r:embed="rId2" cstate="print"/>
          <a:srcRect/>
          <a:stretch>
            <a:fillRect/>
          </a:stretch>
        </p:blipFill>
        <p:spPr bwMode="auto">
          <a:xfrm>
            <a:off x="1428728" y="3214686"/>
            <a:ext cx="2714644" cy="2357454"/>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5000628" y="3214686"/>
            <a:ext cx="2643206" cy="2500330"/>
          </a:xfrm>
          <a:prstGeom prst="rect">
            <a:avLst/>
          </a:prstGeom>
          <a:noFill/>
          <a:ln w="9525">
            <a:noFill/>
            <a:miter lim="800000"/>
            <a:headEnd/>
            <a:tailEnd/>
          </a:ln>
        </p:spPr>
      </p:pic>
    </p:spTree>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642910" y="1142985"/>
            <a:ext cx="8001056" cy="5214974"/>
          </a:xfrm>
          <a:prstGeom prst="rect">
            <a:avLst/>
          </a:prstGeom>
          <a:noFill/>
          <a:ln w="9525">
            <a:noFill/>
            <a:miter lim="800000"/>
            <a:headEnd/>
            <a:tailEnd/>
          </a:ln>
        </p:spPr>
      </p:pic>
    </p:spTree>
  </p:cSld>
  <p:clrMapOvr>
    <a:masterClrMapping/>
  </p:clrMapOvr>
  <p:transition>
    <p:zoom dir="in"/>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28</TotalTime>
  <Words>388</Words>
  <Application>Microsoft Office PowerPoint</Application>
  <PresentationFormat>Presentación en pantalla (4:3)</PresentationFormat>
  <Paragraphs>9</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Brío</vt:lpstr>
      <vt:lpstr>lípidos</vt:lpstr>
      <vt:lpstr>Diapositiva 2</vt:lpstr>
      <vt:lpstr>Diapositiva 3</vt:lpstr>
      <vt:lpstr>Diapositiva 4</vt:lpstr>
      <vt:lpstr>Tejido adiposo</vt:lpstr>
      <vt:lpstr>Esquema de lípidos</vt:lpstr>
      <vt:lpstr>Diapositiva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lípidos</dc:title>
  <dc:creator>UNICO</dc:creator>
  <cp:lastModifiedBy>UNICO</cp:lastModifiedBy>
  <cp:revision>6</cp:revision>
  <dcterms:created xsi:type="dcterms:W3CDTF">2009-09-28T21:44:56Z</dcterms:created>
  <dcterms:modified xsi:type="dcterms:W3CDTF">2009-10-10T21:37:48Z</dcterms:modified>
</cp:coreProperties>
</file>