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390"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4FC19B89-2447-48D6-AA48-9E101CC9712B}" type="datetimeFigureOut">
              <a:rPr lang="es-ES" smtClean="0"/>
              <a:pPr/>
              <a:t>09/10/2009</a:t>
            </a:fld>
            <a:endParaRPr lang="es-ES" dirty="0"/>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ES" dirty="0"/>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BDAA8AD2-C3D4-4164-B4C3-9634C7857D27}" type="slidenum">
              <a:rPr lang="es-ES" smtClean="0"/>
              <a:pPr/>
              <a:t>‹Nº›</a:t>
            </a:fld>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4FC19B89-2447-48D6-AA48-9E101CC9712B}" type="datetimeFigureOut">
              <a:rPr lang="es-ES" smtClean="0"/>
              <a:pPr/>
              <a:t>09/10/2009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BDAA8AD2-C3D4-4164-B4C3-9634C7857D27}" type="slidenum">
              <a:rPr lang="es-ES" smtClean="0"/>
              <a:pPr/>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4FC19B89-2447-48D6-AA48-9E101CC9712B}" type="datetimeFigureOut">
              <a:rPr lang="es-ES" smtClean="0"/>
              <a:pPr/>
              <a:t>09/10/2009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BDAA8AD2-C3D4-4164-B4C3-9634C7857D27}" type="slidenum">
              <a:rPr lang="es-ES" smtClean="0"/>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4FC19B89-2447-48D6-AA48-9E101CC9712B}" type="datetimeFigureOut">
              <a:rPr lang="es-ES" smtClean="0"/>
              <a:pPr/>
              <a:t>09/10/2009</a:t>
            </a:fld>
            <a:endParaRPr lang="es-ES" dirty="0"/>
          </a:p>
        </p:txBody>
      </p:sp>
      <p:sp>
        <p:nvSpPr>
          <p:cNvPr id="9" name="8 Marcador de número de diapositiva"/>
          <p:cNvSpPr>
            <a:spLocks noGrp="1"/>
          </p:cNvSpPr>
          <p:nvPr>
            <p:ph type="sldNum" sz="quarter" idx="15"/>
          </p:nvPr>
        </p:nvSpPr>
        <p:spPr/>
        <p:txBody>
          <a:bodyPr rtlCol="0"/>
          <a:lstStyle/>
          <a:p>
            <a:fld id="{BDAA8AD2-C3D4-4164-B4C3-9634C7857D27}" type="slidenum">
              <a:rPr lang="es-ES" smtClean="0"/>
              <a:pPr/>
              <a:t>‹Nº›</a:t>
            </a:fld>
            <a:endParaRPr lang="es-ES" dirty="0"/>
          </a:p>
        </p:txBody>
      </p:sp>
      <p:sp>
        <p:nvSpPr>
          <p:cNvPr id="10" name="9 Marcador de pie de página"/>
          <p:cNvSpPr>
            <a:spLocks noGrp="1"/>
          </p:cNvSpPr>
          <p:nvPr>
            <p:ph type="ftr" sz="quarter" idx="16"/>
          </p:nvPr>
        </p:nvSpPr>
        <p:spPr/>
        <p:txBody>
          <a:bodyPr rtlCol="0"/>
          <a:lstStyle/>
          <a:p>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4FC19B89-2447-48D6-AA48-9E101CC9712B}" type="datetimeFigureOut">
              <a:rPr lang="es-ES" smtClean="0"/>
              <a:pPr/>
              <a:t>09/10/2009</a:t>
            </a:fld>
            <a:endParaRPr lang="es-ES" dirty="0"/>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ES" dirty="0"/>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BDAA8AD2-C3D4-4164-B4C3-9634C7857D27}" type="slidenum">
              <a:rPr lang="es-ES" smtClean="0"/>
              <a:pPr/>
              <a:t>‹Nº›</a:t>
            </a:fld>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4FC19B89-2447-48D6-AA48-9E101CC9712B}" type="datetimeFigureOut">
              <a:rPr lang="es-ES" smtClean="0"/>
              <a:pPr/>
              <a:t>09/10/2009</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BDAA8AD2-C3D4-4164-B4C3-9634C7857D27}" type="slidenum">
              <a:rPr lang="es-ES" smtClean="0"/>
              <a:pPr/>
              <a:t>‹Nº›</a:t>
            </a:fld>
            <a:endParaRPr lang="es-ES" dirty="0"/>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4FC19B89-2447-48D6-AA48-9E101CC9712B}" type="datetimeFigureOut">
              <a:rPr lang="es-ES" smtClean="0"/>
              <a:pPr/>
              <a:t>09/10/2009</a:t>
            </a:fld>
            <a:endParaRPr lang="es-ES" dirty="0"/>
          </a:p>
        </p:txBody>
      </p:sp>
      <p:sp>
        <p:nvSpPr>
          <p:cNvPr id="8" name="7 Marcador de pie de página"/>
          <p:cNvSpPr>
            <a:spLocks noGrp="1"/>
          </p:cNvSpPr>
          <p:nvPr>
            <p:ph type="ftr" sz="quarter" idx="11"/>
          </p:nvPr>
        </p:nvSpPr>
        <p:spPr/>
        <p:txBody>
          <a:bodyPr/>
          <a:lstStyle/>
          <a:p>
            <a:endParaRPr lang="es-ES" dirty="0"/>
          </a:p>
        </p:txBody>
      </p:sp>
      <p:sp>
        <p:nvSpPr>
          <p:cNvPr id="9" name="8 Marcador de número de diapositiva"/>
          <p:cNvSpPr>
            <a:spLocks noGrp="1"/>
          </p:cNvSpPr>
          <p:nvPr>
            <p:ph type="sldNum" sz="quarter" idx="12"/>
          </p:nvPr>
        </p:nvSpPr>
        <p:spPr/>
        <p:txBody>
          <a:bodyPr/>
          <a:lstStyle/>
          <a:p>
            <a:fld id="{BDAA8AD2-C3D4-4164-B4C3-9634C7857D27}" type="slidenum">
              <a:rPr lang="es-ES" smtClean="0"/>
              <a:pPr/>
              <a:t>‹Nº›</a:t>
            </a:fld>
            <a:endParaRPr lang="es-ES" dirty="0"/>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4FC19B89-2447-48D6-AA48-9E101CC9712B}" type="datetimeFigureOut">
              <a:rPr lang="es-ES" smtClean="0"/>
              <a:pPr/>
              <a:t>09/10/2009</a:t>
            </a:fld>
            <a:endParaRPr lang="es-ES" dirty="0"/>
          </a:p>
        </p:txBody>
      </p:sp>
      <p:sp>
        <p:nvSpPr>
          <p:cNvPr id="7" name="6 Marcador de número de diapositiva"/>
          <p:cNvSpPr>
            <a:spLocks noGrp="1"/>
          </p:cNvSpPr>
          <p:nvPr>
            <p:ph type="sldNum" sz="quarter" idx="11"/>
          </p:nvPr>
        </p:nvSpPr>
        <p:spPr/>
        <p:txBody>
          <a:bodyPr rtlCol="0"/>
          <a:lstStyle/>
          <a:p>
            <a:fld id="{BDAA8AD2-C3D4-4164-B4C3-9634C7857D27}" type="slidenum">
              <a:rPr lang="es-ES" smtClean="0"/>
              <a:pPr/>
              <a:t>‹Nº›</a:t>
            </a:fld>
            <a:endParaRPr lang="es-ES" dirty="0"/>
          </a:p>
        </p:txBody>
      </p:sp>
      <p:sp>
        <p:nvSpPr>
          <p:cNvPr id="8" name="7 Marcador de pie de página"/>
          <p:cNvSpPr>
            <a:spLocks noGrp="1"/>
          </p:cNvSpPr>
          <p:nvPr>
            <p:ph type="ftr" sz="quarter" idx="12"/>
          </p:nvPr>
        </p:nvSpPr>
        <p:spPr/>
        <p:txBody>
          <a:bodyPr rtlCol="0"/>
          <a:lstStyle/>
          <a:p>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FC19B89-2447-48D6-AA48-9E101CC9712B}" type="datetimeFigureOut">
              <a:rPr lang="es-ES" smtClean="0"/>
              <a:pPr/>
              <a:t>09/10/2009</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fld id="{BDAA8AD2-C3D4-4164-B4C3-9634C7857D27}" type="slidenum">
              <a:rPr lang="es-ES" smtClean="0"/>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4FC19B89-2447-48D6-AA48-9E101CC9712B}" type="datetimeFigureOut">
              <a:rPr lang="es-ES" smtClean="0"/>
              <a:pPr/>
              <a:t>09/10/2009</a:t>
            </a:fld>
            <a:endParaRPr lang="es-ES" dirty="0"/>
          </a:p>
        </p:txBody>
      </p:sp>
      <p:sp>
        <p:nvSpPr>
          <p:cNvPr id="22" name="21 Marcador de número de diapositiva"/>
          <p:cNvSpPr>
            <a:spLocks noGrp="1"/>
          </p:cNvSpPr>
          <p:nvPr>
            <p:ph type="sldNum" sz="quarter" idx="15"/>
          </p:nvPr>
        </p:nvSpPr>
        <p:spPr/>
        <p:txBody>
          <a:bodyPr rtlCol="0"/>
          <a:lstStyle/>
          <a:p>
            <a:fld id="{BDAA8AD2-C3D4-4164-B4C3-9634C7857D27}" type="slidenum">
              <a:rPr lang="es-ES" smtClean="0"/>
              <a:pPr/>
              <a:t>‹Nº›</a:t>
            </a:fld>
            <a:endParaRPr lang="es-ES" dirty="0"/>
          </a:p>
        </p:txBody>
      </p:sp>
      <p:sp>
        <p:nvSpPr>
          <p:cNvPr id="23" name="22 Marcador de pie de página"/>
          <p:cNvSpPr>
            <a:spLocks noGrp="1"/>
          </p:cNvSpPr>
          <p:nvPr>
            <p:ph type="ftr" sz="quarter" idx="16"/>
          </p:nvPr>
        </p:nvSpPr>
        <p:spPr/>
        <p:txBody>
          <a:bodyPr rtlCol="0"/>
          <a:lstStyle/>
          <a:p>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dirty="0"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4FC19B89-2447-48D6-AA48-9E101CC9712B}" type="datetimeFigureOut">
              <a:rPr lang="es-ES" smtClean="0"/>
              <a:pPr/>
              <a:t>09/10/2009</a:t>
            </a:fld>
            <a:endParaRPr lang="es-ES" dirty="0"/>
          </a:p>
        </p:txBody>
      </p:sp>
      <p:sp>
        <p:nvSpPr>
          <p:cNvPr id="18" name="17 Marcador de número de diapositiva"/>
          <p:cNvSpPr>
            <a:spLocks noGrp="1"/>
          </p:cNvSpPr>
          <p:nvPr>
            <p:ph type="sldNum" sz="quarter" idx="11"/>
          </p:nvPr>
        </p:nvSpPr>
        <p:spPr/>
        <p:txBody>
          <a:bodyPr rtlCol="0"/>
          <a:lstStyle/>
          <a:p>
            <a:fld id="{BDAA8AD2-C3D4-4164-B4C3-9634C7857D27}" type="slidenum">
              <a:rPr lang="es-ES" smtClean="0"/>
              <a:pPr/>
              <a:t>‹Nº›</a:t>
            </a:fld>
            <a:endParaRPr lang="es-ES" dirty="0"/>
          </a:p>
        </p:txBody>
      </p:sp>
      <p:sp>
        <p:nvSpPr>
          <p:cNvPr id="21" name="20 Marcador de pie de página"/>
          <p:cNvSpPr>
            <a:spLocks noGrp="1"/>
          </p:cNvSpPr>
          <p:nvPr>
            <p:ph type="ftr" sz="quarter" idx="12"/>
          </p:nvPr>
        </p:nvSpPr>
        <p:spPr/>
        <p:txBody>
          <a:bodyPr rtlCol="0"/>
          <a:lstStyle/>
          <a:p>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4FC19B89-2447-48D6-AA48-9E101CC9712B}" type="datetimeFigureOut">
              <a:rPr lang="es-ES" smtClean="0"/>
              <a:pPr/>
              <a:t>09/10/2009</a:t>
            </a:fld>
            <a:endParaRPr lang="es-ES" dirty="0"/>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ES" dirty="0"/>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DAA8AD2-C3D4-4164-B4C3-9634C7857D27}" type="slidenum">
              <a:rPr lang="es-ES" smtClean="0"/>
              <a:pPr/>
              <a:t>‹Nº›</a:t>
            </a:fld>
            <a:endParaRPr lang="es-ES" dirty="0"/>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smtClean="0"/>
              <a:t>LIPIDOS</a:t>
            </a:r>
            <a:endParaRPr lang="es-ES"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371600" y="642918"/>
            <a:ext cx="7772400" cy="1470025"/>
          </a:xfrm>
        </p:spPr>
        <p:txBody>
          <a:bodyPr/>
          <a:lstStyle/>
          <a:p>
            <a:r>
              <a:rPr lang="es-ES" dirty="0" smtClean="0"/>
              <a:t>CONCEPTO</a:t>
            </a:r>
            <a:endParaRPr lang="es-ES" dirty="0"/>
          </a:p>
        </p:txBody>
      </p:sp>
      <p:sp>
        <p:nvSpPr>
          <p:cNvPr id="5" name="4 Subtítulo"/>
          <p:cNvSpPr>
            <a:spLocks noGrp="1"/>
          </p:cNvSpPr>
          <p:nvPr>
            <p:ph type="subTitle" idx="1"/>
          </p:nvPr>
        </p:nvSpPr>
        <p:spPr>
          <a:xfrm>
            <a:off x="1714480" y="2428868"/>
            <a:ext cx="7272366" cy="3209932"/>
          </a:xfrm>
        </p:spPr>
        <p:txBody>
          <a:bodyPr>
            <a:normAutofit fontScale="92500" lnSpcReduction="10000"/>
          </a:bodyPr>
          <a:lstStyle/>
          <a:p>
            <a:r>
              <a:rPr lang="es-ES" dirty="0" smtClean="0">
                <a:solidFill>
                  <a:schemeClr val="tx1"/>
                </a:solidFill>
              </a:rPr>
              <a:t>Los lípidos son moléculas con grandes diferencias estructurales de unas a otras. Tienen características comunes de insolubilidad en agua. Tienen 2 funciones preferentes:</a:t>
            </a:r>
          </a:p>
          <a:p>
            <a:r>
              <a:rPr lang="es-ES" dirty="0" smtClean="0">
                <a:solidFill>
                  <a:schemeClr val="tx1"/>
                </a:solidFill>
              </a:rPr>
              <a:t>- Componentes esenciales de membrana (fosfolípidos).</a:t>
            </a:r>
          </a:p>
          <a:p>
            <a:r>
              <a:rPr lang="es-ES" dirty="0" smtClean="0">
                <a:solidFill>
                  <a:schemeClr val="tx1"/>
                </a:solidFill>
              </a:rPr>
              <a:t>- Depósito de energía más importante de la célula (triglicéridos). Los triacilgliceroles son los principales sustratos energéticos, almacenados en el citosol de las células del tejido adiposo. El hígado es muy importante en el metabolismo de lípidos y síntesis de ácidos grasos. Cuando sobra energía sintetiza lípidos. Los ácidos grasos suelen tener un número par de átomos de C. Se diferencian en la longitud de la cadena y el número de insaturaciones.</a:t>
            </a:r>
          </a:p>
          <a:p>
            <a:endParaRPr lang="es-ES" dirty="0">
              <a:solidFill>
                <a:schemeClr val="tx1"/>
              </a:solidFill>
            </a:endParaRPr>
          </a:p>
        </p:txBody>
      </p:sp>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type="subTitle" idx="1"/>
          </p:nvPr>
        </p:nvSpPr>
        <p:spPr>
          <a:xfrm>
            <a:off x="2143108" y="1428736"/>
            <a:ext cx="6400800" cy="4138626"/>
          </a:xfrm>
        </p:spPr>
        <p:txBody>
          <a:bodyPr>
            <a:normAutofit/>
          </a:bodyPr>
          <a:lstStyle/>
          <a:p>
            <a:r>
              <a:rPr lang="es-ES" dirty="0" smtClean="0"/>
              <a:t>La ruptura es por hidrólisis mediante una lipasa. Los ácidos grasos se degradarán dando C</a:t>
            </a:r>
            <a:r>
              <a:rPr lang="es-ES" baseline="-25000" dirty="0" smtClean="0"/>
              <a:t>2</a:t>
            </a:r>
            <a:r>
              <a:rPr lang="es-ES" dirty="0" smtClean="0"/>
              <a:t> que es el acetil-CoA que entrará en el C.A.C. dando CO</a:t>
            </a:r>
            <a:r>
              <a:rPr lang="es-ES" baseline="-25000" dirty="0" smtClean="0"/>
              <a:t>2</a:t>
            </a:r>
            <a:r>
              <a:rPr lang="es-ES" dirty="0" smtClean="0"/>
              <a:t>. El glicerol mediante glicolisis da piruvato y éste acetil-CoA que sigue el mismo proceso. El glicerol viene de la glucosa por medio de la ruta glicolítica. Para sintetizar grasas hacen falta hidratos de carbono porque la glucosa es necesaria para formar C</a:t>
            </a:r>
            <a:r>
              <a:rPr lang="es-ES" baseline="-25000" dirty="0" smtClean="0"/>
              <a:t>3</a:t>
            </a:r>
            <a:r>
              <a:rPr lang="es-ES" dirty="0" smtClean="0"/>
              <a:t>. También a partir de acetil-CoA.</a:t>
            </a:r>
            <a:endParaRPr lang="es-ES" dirty="0"/>
          </a:p>
        </p:txBody>
      </p:sp>
    </p:spTree>
  </p:cSld>
  <p:clrMapOvr>
    <a:masterClrMapping/>
  </p:clrMapOvr>
  <p:transition>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type="subTitle" idx="1"/>
          </p:nvPr>
        </p:nvSpPr>
        <p:spPr>
          <a:xfrm>
            <a:off x="2357422" y="1428736"/>
            <a:ext cx="6400800" cy="4281502"/>
          </a:xfrm>
        </p:spPr>
        <p:txBody>
          <a:bodyPr>
            <a:normAutofit/>
          </a:bodyPr>
          <a:lstStyle/>
          <a:p>
            <a:r>
              <a:rPr lang="es-ES" dirty="0" smtClean="0"/>
              <a:t>Las grasas son un buen almacén de energía, mejor que el glucógeno porque los componentes de los triacilgliceroles están muy reducidos, se obtiene más energía al oxidarlos. Las grasas son insolubles en agua y el glucógeno es soluble, por lo que puede estar en forma hidratada. Esto es importante a la hora de almacenar porque con el mismo pero del glucógeno se obtiene menos energía porque está menos reducido y parte es agua. Obtenemos 6 veces más energía de la grasa.</a:t>
            </a:r>
            <a:endParaRPr lang="es-ES" dirty="0"/>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2214546" y="285728"/>
            <a:ext cx="6172200" cy="1894362"/>
          </a:xfrm>
        </p:spPr>
        <p:txBody>
          <a:bodyPr/>
          <a:lstStyle/>
          <a:p>
            <a:r>
              <a:rPr lang="es-ES" dirty="0" smtClean="0"/>
              <a:t>TEJIDO ADIPOSO</a:t>
            </a:r>
            <a:endParaRPr lang="es-ES" dirty="0"/>
          </a:p>
        </p:txBody>
      </p:sp>
      <p:sp>
        <p:nvSpPr>
          <p:cNvPr id="5" name="4 Subtítulo"/>
          <p:cNvSpPr>
            <a:spLocks noGrp="1"/>
          </p:cNvSpPr>
          <p:nvPr>
            <p:ph type="subTitle" idx="1"/>
          </p:nvPr>
        </p:nvSpPr>
        <p:spPr>
          <a:xfrm>
            <a:off x="2286000" y="2643182"/>
            <a:ext cx="6172200" cy="3731740"/>
          </a:xfrm>
        </p:spPr>
        <p:txBody>
          <a:bodyPr>
            <a:normAutofit/>
          </a:bodyPr>
          <a:lstStyle/>
          <a:p>
            <a:r>
              <a:rPr lang="es-ES" dirty="0" smtClean="0"/>
              <a:t>En el tejido adiposo los ácidos grasos se pueden almacenar en forma de TG. Estos se hidrolizan y sintetizan continuamente, por lo que cuando falta glucosa los ácidos grasos salen a la sangre y se usan como sustrato energético. La lipasa está controlada hormonalmente, existe en dos formas según esté </a:t>
            </a:r>
            <a:r>
              <a:rPr lang="es-ES" dirty="0" smtClean="0"/>
              <a:t>fosforilada</a:t>
            </a:r>
            <a:r>
              <a:rPr lang="es-ES" dirty="0" smtClean="0"/>
              <a:t> (activa) o no por la </a:t>
            </a:r>
            <a:r>
              <a:rPr lang="es-ES" dirty="0" smtClean="0"/>
              <a:t>proteínquinasa</a:t>
            </a:r>
            <a:r>
              <a:rPr lang="es-ES" dirty="0" smtClean="0"/>
              <a:t> A. Hormonas como el </a:t>
            </a:r>
            <a:r>
              <a:rPr lang="es-ES" dirty="0" smtClean="0"/>
              <a:t>glucagón</a:t>
            </a:r>
            <a:r>
              <a:rPr lang="es-ES" dirty="0" smtClean="0"/>
              <a:t> producen un aumento del nivel de AMP que activa PKA que a su vez activa a la lipasa. Si el nivel de glucosa sube se secreta insulina que bloquea la lipasa.</a:t>
            </a:r>
            <a:endParaRPr lang="es-ES" dirty="0"/>
          </a:p>
        </p:txBody>
      </p:sp>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142976" y="785794"/>
            <a:ext cx="7772400" cy="1470025"/>
          </a:xfrm>
        </p:spPr>
        <p:txBody>
          <a:bodyPr/>
          <a:lstStyle/>
          <a:p>
            <a:r>
              <a:rPr lang="es-ES" dirty="0" smtClean="0"/>
              <a:t>ESQUEMA DE LIPIDOS</a:t>
            </a:r>
            <a:endParaRPr lang="es-ES" dirty="0"/>
          </a:p>
        </p:txBody>
      </p:sp>
      <p:pic>
        <p:nvPicPr>
          <p:cNvPr id="1026" name="Picture 2"/>
          <p:cNvPicPr>
            <a:picLocks noChangeAspect="1" noChangeArrowheads="1"/>
          </p:cNvPicPr>
          <p:nvPr/>
        </p:nvPicPr>
        <p:blipFill>
          <a:blip r:embed="rId2" cstate="print"/>
          <a:srcRect/>
          <a:stretch>
            <a:fillRect/>
          </a:stretch>
        </p:blipFill>
        <p:spPr bwMode="auto">
          <a:xfrm>
            <a:off x="2285984" y="3286124"/>
            <a:ext cx="2571768" cy="2286016"/>
          </a:xfrm>
          <a:prstGeom prst="rect">
            <a:avLst/>
          </a:prstGeom>
          <a:ln>
            <a:noFill/>
          </a:ln>
          <a:effectLst>
            <a:outerShdw blurRad="292100" dist="139700" dir="2700000" algn="tl" rotWithShape="0">
              <a:srgbClr val="333333">
                <a:alpha val="65000"/>
              </a:srgbClr>
            </a:outerShdw>
          </a:effectLst>
        </p:spPr>
      </p:pic>
      <p:pic>
        <p:nvPicPr>
          <p:cNvPr id="1027" name="Picture 3"/>
          <p:cNvPicPr>
            <a:picLocks noChangeAspect="1" noChangeArrowheads="1"/>
          </p:cNvPicPr>
          <p:nvPr/>
        </p:nvPicPr>
        <p:blipFill>
          <a:blip r:embed="rId3" cstate="print"/>
          <a:srcRect/>
          <a:stretch>
            <a:fillRect/>
          </a:stretch>
        </p:blipFill>
        <p:spPr bwMode="auto">
          <a:xfrm>
            <a:off x="5643570" y="3286124"/>
            <a:ext cx="2428892" cy="2143140"/>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lum contrast="10000"/>
          </a:blip>
          <a:srcRect t="6934" r="2263"/>
          <a:stretch>
            <a:fillRect/>
          </a:stretch>
        </p:blipFill>
        <p:spPr bwMode="auto">
          <a:xfrm>
            <a:off x="2071670" y="571480"/>
            <a:ext cx="6786610" cy="5753097"/>
          </a:xfrm>
          <a:prstGeom prst="rect">
            <a:avLst/>
          </a:prstGeom>
          <a:ln>
            <a:solidFill>
              <a:schemeClr val="tx2">
                <a:lumMod val="25000"/>
              </a:schemeClr>
            </a:solidFill>
          </a:ln>
          <a:effectLst>
            <a:outerShdw blurRad="292100" dist="139700" dir="2700000" algn="tl" rotWithShape="0">
              <a:srgbClr val="333333">
                <a:alpha val="65000"/>
              </a:srgbClr>
            </a:outerShdw>
          </a:effectLst>
        </p:spPr>
      </p:pic>
    </p:spTree>
  </p:cSld>
  <p:clrMapOvr>
    <a:masterClrMapping/>
  </p:clrMapOvr>
  <p:transition>
    <p:wheel spokes="2"/>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15</TotalTime>
  <Words>391</Words>
  <Application>Microsoft Office PowerPoint</Application>
  <PresentationFormat>Presentación en pantalla (4:3)</PresentationFormat>
  <Paragraphs>10</Paragraphs>
  <Slides>7</Slides>
  <Notes>0</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Mirador</vt:lpstr>
      <vt:lpstr>LIPIDOS</vt:lpstr>
      <vt:lpstr>CONCEPTO</vt:lpstr>
      <vt:lpstr>Diapositiva 3</vt:lpstr>
      <vt:lpstr>Diapositiva 4</vt:lpstr>
      <vt:lpstr>TEJIDO ADIPOSO</vt:lpstr>
      <vt:lpstr>ESQUEMA DE LIPIDOS</vt:lpstr>
      <vt:lpstr>Diapositiva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LIPIDOS</dc:title>
  <dc:creator>UNICO</dc:creator>
  <cp:lastModifiedBy>UNICO</cp:lastModifiedBy>
  <cp:revision>3</cp:revision>
  <dcterms:created xsi:type="dcterms:W3CDTF">2009-09-28T23:48:31Z</dcterms:created>
  <dcterms:modified xsi:type="dcterms:W3CDTF">2009-10-09T19:48:47Z</dcterms:modified>
</cp:coreProperties>
</file>