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9" r:id="rId5"/>
    <p:sldId id="261" r:id="rId6"/>
    <p:sldId id="258" r:id="rId7"/>
    <p:sldId id="260"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0710EC-A235-4FDA-92C9-CA4D0094850A}" type="datetimeFigureOut">
              <a:rPr lang="es-CO" smtClean="0"/>
              <a:pPr/>
              <a:t>08/10/2009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F7535BF-4FCA-483F-BF37-B807A5616691}"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710EC-A235-4FDA-92C9-CA4D0094850A}" type="datetimeFigureOut">
              <a:rPr lang="es-CO" smtClean="0"/>
              <a:pPr/>
              <a:t>08/10/2009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535BF-4FCA-483F-BF37-B807A5616691}"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6762_12_1[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3 Rectángulo"/>
          <p:cNvSpPr/>
          <p:nvPr/>
        </p:nvSpPr>
        <p:spPr>
          <a:xfrm rot="19754757">
            <a:off x="1234741" y="1890315"/>
            <a:ext cx="6072440" cy="2308324"/>
          </a:xfrm>
          <a:prstGeom prst="rect">
            <a:avLst/>
          </a:prstGeom>
          <a:noFill/>
        </p:spPr>
        <p:txBody>
          <a:bodyPr wrap="square" lIns="91440" tIns="45720" rIns="91440" bIns="45720">
            <a:spAutoFit/>
          </a:bodyPr>
          <a:lstStyle/>
          <a:p>
            <a:pPr algn="ctr"/>
            <a:r>
              <a:rPr lang="es-ES" sz="7200" b="1" dirty="0" smtClean="0">
                <a:ln w="17780" cmpd="sng">
                  <a:solidFill>
                    <a:srgbClr val="FFFFFF"/>
                  </a:solidFill>
                  <a:prstDash val="solid"/>
                  <a:miter lim="800000"/>
                </a:ln>
                <a:solidFill>
                  <a:srgbClr val="FF3399"/>
                </a:solidFill>
                <a:effectLst>
                  <a:outerShdw blurRad="50800" algn="tl" rotWithShape="0">
                    <a:srgbClr val="000000"/>
                  </a:outerShdw>
                </a:effectLst>
              </a:rPr>
              <a:t>LAS PROTEINAS</a:t>
            </a:r>
            <a:endParaRPr lang="es-ES" sz="7200" b="1" cap="none" spc="0" dirty="0">
              <a:ln w="17780" cmpd="sng">
                <a:solidFill>
                  <a:srgbClr val="FFFFFF"/>
                </a:solidFill>
                <a:prstDash val="solid"/>
                <a:miter lim="800000"/>
              </a:ln>
              <a:solidFill>
                <a:srgbClr val="FF3399"/>
              </a:solidFill>
              <a:effectLst>
                <a:outerShdw blurRad="50800" algn="tl" rotWithShape="0">
                  <a:srgbClr val="000000"/>
                </a:outerShdw>
              </a:effectLst>
            </a:endParaRPr>
          </a:p>
        </p:txBody>
      </p:sp>
      <p:sp>
        <p:nvSpPr>
          <p:cNvPr id="5" name="4 Rectángulo"/>
          <p:cNvSpPr/>
          <p:nvPr/>
        </p:nvSpPr>
        <p:spPr>
          <a:xfrm>
            <a:off x="4357686" y="5500702"/>
            <a:ext cx="4766048" cy="830997"/>
          </a:xfrm>
          <a:prstGeom prst="rect">
            <a:avLst/>
          </a:prstGeom>
          <a:noFill/>
        </p:spPr>
        <p:txBody>
          <a:bodyPr wrap="none" lIns="91440" tIns="45720" rIns="91440" bIns="45720">
            <a:spAutoFit/>
          </a:bodyPr>
          <a:lstStyle/>
          <a:p>
            <a:pPr algn="ctr"/>
            <a:r>
              <a:rPr lang="es-ES" sz="2400" b="1" dirty="0" smtClean="0">
                <a:ln w="17780" cmpd="sng">
                  <a:solidFill>
                    <a:srgbClr val="FFFFFF"/>
                  </a:solidFill>
                  <a:prstDash val="solid"/>
                  <a:miter lim="800000"/>
                </a:ln>
                <a:solidFill>
                  <a:srgbClr val="FF3399"/>
                </a:solidFill>
                <a:effectLst>
                  <a:outerShdw blurRad="50800" algn="tl" rotWithShape="0">
                    <a:srgbClr val="000000"/>
                  </a:outerShdw>
                </a:effectLst>
                <a:latin typeface="Comic Sans MS" pitchFamily="66" charset="0"/>
              </a:rPr>
              <a:t>GISSEL  GARCES GRANADOS</a:t>
            </a:r>
          </a:p>
          <a:p>
            <a:pPr algn="ctr"/>
            <a:r>
              <a:rPr lang="es-ES" sz="2400" b="1" cap="none" spc="0" dirty="0" smtClean="0">
                <a:ln w="17780" cmpd="sng">
                  <a:solidFill>
                    <a:srgbClr val="FFFFFF"/>
                  </a:solidFill>
                  <a:prstDash val="solid"/>
                  <a:miter lim="800000"/>
                </a:ln>
                <a:solidFill>
                  <a:srgbClr val="FF3399"/>
                </a:solidFill>
                <a:effectLst>
                  <a:outerShdw blurRad="50800" algn="tl" rotWithShape="0">
                    <a:srgbClr val="000000"/>
                  </a:outerShdw>
                </a:effectLst>
                <a:latin typeface="Comic Sans MS" pitchFamily="66" charset="0"/>
              </a:rPr>
              <a:t>11c</a:t>
            </a:r>
            <a:endParaRPr lang="es-ES" sz="2400" b="1" cap="none" spc="0" dirty="0">
              <a:ln w="17780" cmpd="sng">
                <a:solidFill>
                  <a:srgbClr val="FFFFFF"/>
                </a:solidFill>
                <a:prstDash val="solid"/>
                <a:miter lim="800000"/>
              </a:ln>
              <a:solidFill>
                <a:srgbClr val="FF3399"/>
              </a:solidFill>
              <a:effectLst>
                <a:outerShdw blurRad="50800" algn="tl" rotWithShape="0">
                  <a:srgbClr val="000000"/>
                </a:outerShdw>
              </a:effectLst>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3399"/>
                </a:solidFill>
                <a:latin typeface="Comic Sans MS" pitchFamily="66" charset="0"/>
              </a:rPr>
              <a:t>LAS PROTEINAS</a:t>
            </a:r>
            <a:endParaRPr lang="es-CO" dirty="0">
              <a:solidFill>
                <a:srgbClr val="FF3399"/>
              </a:solidFill>
              <a:latin typeface="Comic Sans MS" pitchFamily="66" charset="0"/>
            </a:endParaRPr>
          </a:p>
        </p:txBody>
      </p:sp>
      <p:sp>
        <p:nvSpPr>
          <p:cNvPr id="3" name="2 Marcador de contenido"/>
          <p:cNvSpPr>
            <a:spLocks noGrp="1"/>
          </p:cNvSpPr>
          <p:nvPr>
            <p:ph idx="1"/>
          </p:nvPr>
        </p:nvSpPr>
        <p:spPr/>
        <p:txBody>
          <a:bodyPr>
            <a:normAutofit fontScale="85000" lnSpcReduction="20000"/>
          </a:bodyPr>
          <a:lstStyle/>
          <a:p>
            <a:r>
              <a:rPr lang="es-CO" sz="3600" dirty="0" smtClean="0">
                <a:solidFill>
                  <a:srgbClr val="FF3399"/>
                </a:solidFill>
                <a:latin typeface="Comic Sans MS" pitchFamily="66" charset="0"/>
              </a:rPr>
              <a:t>son polímeros de amino ácidos. debido a que incluyen, por lo general muchas unidades, son compuestos de elevado peso molecular.</a:t>
            </a:r>
          </a:p>
          <a:p>
            <a:r>
              <a:rPr lang="es-CO" sz="3600" dirty="0" smtClean="0">
                <a:solidFill>
                  <a:srgbClr val="FF3399"/>
                </a:solidFill>
                <a:latin typeface="Comic Sans MS" pitchFamily="66" charset="0"/>
              </a:rPr>
              <a:t>Las proteínas sirven sobre todo para construir y mantener las células, aunque su descomposición química también proporciona energía, con un rendimiento de 4 kilocalorías por gramo, similar al de los hidratos de carbono.</a:t>
            </a:r>
            <a:r>
              <a:rPr lang="es-CO" sz="3600" b="1" dirty="0" smtClean="0"/>
              <a:t>. Reservados todos los derechos.</a:t>
            </a:r>
            <a:endParaRPr lang="es-CO" sz="3600" dirty="0" smtClean="0"/>
          </a:p>
          <a:p>
            <a:endParaRPr lang="es-CO" sz="3600" dirty="0" smtClean="0">
              <a:solidFill>
                <a:srgbClr val="FF3399"/>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428604"/>
            <a:ext cx="7772400" cy="1470025"/>
          </a:xfrm>
        </p:spPr>
        <p:txBody>
          <a:bodyPr/>
          <a:lstStyle/>
          <a:p>
            <a:r>
              <a:rPr lang="es-CO" dirty="0" smtClean="0">
                <a:solidFill>
                  <a:srgbClr val="FF3399"/>
                </a:solidFill>
                <a:latin typeface="Comic Sans MS" pitchFamily="66" charset="0"/>
              </a:rPr>
              <a:t> PROPIEDADES DE LAS PROTEINAS</a:t>
            </a:r>
            <a:endParaRPr lang="es-CO" dirty="0">
              <a:solidFill>
                <a:srgbClr val="FF3399"/>
              </a:solidFill>
              <a:latin typeface="Comic Sans MS" pitchFamily="66" charset="0"/>
            </a:endParaRPr>
          </a:p>
        </p:txBody>
      </p:sp>
      <p:sp>
        <p:nvSpPr>
          <p:cNvPr id="3" name="2 Subtítulo"/>
          <p:cNvSpPr>
            <a:spLocks noGrp="1"/>
          </p:cNvSpPr>
          <p:nvPr>
            <p:ph type="subTitle" idx="1"/>
          </p:nvPr>
        </p:nvSpPr>
        <p:spPr>
          <a:xfrm>
            <a:off x="357158" y="2071678"/>
            <a:ext cx="8215370" cy="4286280"/>
          </a:xfrm>
        </p:spPr>
        <p:txBody>
          <a:bodyPr>
            <a:normAutofit lnSpcReduction="10000"/>
          </a:bodyPr>
          <a:lstStyle/>
          <a:p>
            <a:pPr marL="457200" indent="-457200" algn="l">
              <a:buFont typeface="Arial" pitchFamily="34" charset="0"/>
              <a:buChar char="•"/>
            </a:pPr>
            <a:r>
              <a:rPr lang="es-CO" sz="2400" dirty="0" smtClean="0">
                <a:solidFill>
                  <a:srgbClr val="FF3399"/>
                </a:solidFill>
                <a:latin typeface="Comic Sans MS" pitchFamily="66" charset="0"/>
              </a:rPr>
              <a:t>DESNATURALIZACION</a:t>
            </a:r>
            <a:r>
              <a:rPr lang="es-CO" sz="2800" dirty="0" smtClean="0">
                <a:solidFill>
                  <a:srgbClr val="FF3399"/>
                </a:solidFill>
                <a:latin typeface="Comic Sans MS" pitchFamily="66" charset="0"/>
              </a:rPr>
              <a:t>: </a:t>
            </a:r>
            <a:r>
              <a:rPr lang="es-CO" sz="2400" dirty="0" smtClean="0">
                <a:solidFill>
                  <a:srgbClr val="FF3399"/>
                </a:solidFill>
                <a:latin typeface="Comic Sans MS" pitchFamily="66" charset="0"/>
              </a:rPr>
              <a:t>cuando las proteínas se calientan, se exponen a la acción de radiación ultravioleta o se trata con soluciones de diferentes naturaleza, alcohol, acetona, etc.</a:t>
            </a:r>
          </a:p>
          <a:p>
            <a:pPr marL="457200" indent="-457200" algn="l">
              <a:buFont typeface="Arial" pitchFamily="34" charset="0"/>
              <a:buChar char="•"/>
            </a:pPr>
            <a:endParaRPr lang="es-CO" sz="2400" dirty="0">
              <a:solidFill>
                <a:srgbClr val="FF3399"/>
              </a:solidFill>
              <a:latin typeface="Comic Sans MS" pitchFamily="66" charset="0"/>
            </a:endParaRPr>
          </a:p>
          <a:p>
            <a:pPr marL="457200" indent="-457200" algn="l">
              <a:buFont typeface="Arial" pitchFamily="34" charset="0"/>
              <a:buChar char="•"/>
            </a:pPr>
            <a:r>
              <a:rPr lang="es-CO" sz="2400" dirty="0" smtClean="0">
                <a:solidFill>
                  <a:srgbClr val="FF3399"/>
                </a:solidFill>
                <a:latin typeface="Comic Sans MS" pitchFamily="66" charset="0"/>
              </a:rPr>
              <a:t>PUNTO ISOLELECTRICO: dados que los extremos </a:t>
            </a:r>
          </a:p>
          <a:p>
            <a:pPr algn="l"/>
            <a:r>
              <a:rPr lang="es-CO" sz="2400" dirty="0">
                <a:solidFill>
                  <a:srgbClr val="FF3399"/>
                </a:solidFill>
                <a:latin typeface="Comic Sans MS" pitchFamily="66" charset="0"/>
              </a:rPr>
              <a:t> </a:t>
            </a:r>
            <a:r>
              <a:rPr lang="es-CO" sz="2400" dirty="0" smtClean="0">
                <a:solidFill>
                  <a:srgbClr val="FF3399"/>
                </a:solidFill>
                <a:latin typeface="Comic Sans MS" pitchFamily="66" charset="0"/>
              </a:rPr>
              <a:t>    N-terminal y C-terminal de una proteína conserva la         capacidad de ionizarse dependiendo del medio en donde se encuentre dicha proteína, es posible definir el punto isoeléctrico  de un polipeptido  como el pH al cual los iones positivos y negativos se encuentran en equilibrio.</a:t>
            </a:r>
            <a:endParaRPr lang="es-CO" sz="2400" dirty="0">
              <a:solidFill>
                <a:srgbClr val="FF3399"/>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72230"/>
          </a:xfrm>
        </p:spPr>
        <p:txBody>
          <a:bodyPr>
            <a:normAutofit lnSpcReduction="10000"/>
          </a:bodyPr>
          <a:lstStyle/>
          <a:p>
            <a:pPr marL="457200" indent="-457200"/>
            <a:r>
              <a:rPr lang="es-CO" sz="2000" dirty="0" smtClean="0">
                <a:solidFill>
                  <a:srgbClr val="FF3399"/>
                </a:solidFill>
                <a:latin typeface="Comic Sans MS" pitchFamily="66" charset="0"/>
              </a:rPr>
              <a:t>REACCIONES COLOREADAS: </a:t>
            </a:r>
            <a:r>
              <a:rPr lang="es-CO" sz="2400" dirty="0" smtClean="0">
                <a:solidFill>
                  <a:srgbClr val="FF3399"/>
                </a:solidFill>
                <a:latin typeface="Comic Sans MS" pitchFamily="66" charset="0"/>
              </a:rPr>
              <a:t>existen una series de pruebas químicas para determinar la presencia de proteínas en una solución o para identificar tipos especificos de aminoácidos en una proteína. Las pruebas mas importantes son.</a:t>
            </a:r>
          </a:p>
          <a:p>
            <a:pPr marL="457200" indent="-457200"/>
            <a:endParaRPr lang="es-CO" sz="2400" dirty="0" smtClean="0">
              <a:solidFill>
                <a:srgbClr val="FF3399"/>
              </a:solidFill>
              <a:latin typeface="Comic Sans MS" pitchFamily="66" charset="0"/>
            </a:endParaRPr>
          </a:p>
          <a:p>
            <a:pPr>
              <a:buNone/>
            </a:pPr>
            <a:r>
              <a:rPr lang="es-CO" sz="2400" dirty="0" smtClean="0">
                <a:solidFill>
                  <a:srgbClr val="FF3399"/>
                </a:solidFill>
                <a:latin typeface="Comic Sans MS" pitchFamily="66" charset="0"/>
              </a:rPr>
              <a:t>    </a:t>
            </a:r>
            <a:r>
              <a:rPr lang="es-CO" sz="2000" dirty="0" smtClean="0">
                <a:solidFill>
                  <a:srgbClr val="FF3399"/>
                </a:solidFill>
                <a:latin typeface="Comic Sans MS" pitchFamily="66" charset="0"/>
              </a:rPr>
              <a:t>REACCION DE BIURET: </a:t>
            </a:r>
            <a:r>
              <a:rPr lang="es-CO" sz="2400" dirty="0" smtClean="0">
                <a:solidFill>
                  <a:srgbClr val="FF3399"/>
                </a:solidFill>
                <a:latin typeface="Comic Sans MS" pitchFamily="66" charset="0"/>
              </a:rPr>
              <a:t>Al mesclar una solución diluida  de sulfato cúprico y urea con una solución de proteínas débilmente alcalina  aparece un color entre rosado y violeta. </a:t>
            </a:r>
          </a:p>
          <a:p>
            <a:endParaRPr lang="es-CO" sz="2000" dirty="0" smtClean="0">
              <a:solidFill>
                <a:srgbClr val="FF3399"/>
              </a:solidFill>
              <a:latin typeface="Comic Sans MS" pitchFamily="66" charset="0"/>
            </a:endParaRPr>
          </a:p>
          <a:p>
            <a:pPr>
              <a:buNone/>
            </a:pPr>
            <a:r>
              <a:rPr lang="es-CO" sz="2000" dirty="0" smtClean="0">
                <a:solidFill>
                  <a:srgbClr val="FF3399"/>
                </a:solidFill>
                <a:latin typeface="Comic Sans MS" pitchFamily="66" charset="0"/>
              </a:rPr>
              <a:t>     REACCION DE XANTOPROTEICA: </a:t>
            </a:r>
            <a:r>
              <a:rPr lang="es-CO" sz="2400" dirty="0" smtClean="0">
                <a:solidFill>
                  <a:srgbClr val="FF3399"/>
                </a:solidFill>
                <a:latin typeface="Comic Sans MS" pitchFamily="66" charset="0"/>
              </a:rPr>
              <a:t>Al acido nítrico concentrado reacciona con los núcleos aromáticos de los aminoácidos, formando compuestos nitratos de color amarillo intenso. Por lo tanto, sirve para determinar  la presencia de aminoácidos aromáticos.</a:t>
            </a:r>
            <a:endParaRPr lang="es-CO" sz="2400" dirty="0">
              <a:solidFill>
                <a:srgbClr val="FF3399"/>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554683"/>
          </a:xfrm>
        </p:spPr>
        <p:txBody>
          <a:bodyPr>
            <a:normAutofit/>
          </a:bodyPr>
          <a:lstStyle/>
          <a:p>
            <a:r>
              <a:rPr lang="es-CO" sz="2000" dirty="0" smtClean="0">
                <a:solidFill>
                  <a:srgbClr val="FF3399"/>
                </a:solidFill>
                <a:latin typeface="Comic Sans MS" pitchFamily="66" charset="0"/>
              </a:rPr>
              <a:t>HIDRÓLISIS: </a:t>
            </a:r>
            <a:r>
              <a:rPr lang="es-CO" sz="2400" dirty="0" smtClean="0">
                <a:solidFill>
                  <a:srgbClr val="FF3399"/>
                </a:solidFill>
                <a:latin typeface="Comic Sans MS" pitchFamily="66" charset="0"/>
              </a:rPr>
              <a:t>Los enlaces peptidicos de una proteína cualquiera se pueden romper si se trata con un acido fuerte a altas temperaturas. Si las condiciones son mas suaves, se consigue una hidrólisis parcial, en la cual se obtienen segmentos peptidicos  mas pequeños que los iníciales.</a:t>
            </a:r>
            <a:endParaRPr lang="es-CO" sz="2000" dirty="0">
              <a:solidFill>
                <a:srgbClr val="FF3399"/>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42910" y="214290"/>
            <a:ext cx="7772400" cy="1470025"/>
          </a:xfrm>
        </p:spPr>
        <p:txBody>
          <a:bodyPr>
            <a:normAutofit/>
          </a:bodyPr>
          <a:lstStyle/>
          <a:p>
            <a:r>
              <a:rPr lang="es-CO" sz="4000" dirty="0" smtClean="0">
                <a:solidFill>
                  <a:srgbClr val="FF3399"/>
                </a:solidFill>
                <a:latin typeface="Comic Sans MS" pitchFamily="66" charset="0"/>
              </a:rPr>
              <a:t>FUNCIONES DE LAS PROTEINAS</a:t>
            </a:r>
            <a:endParaRPr lang="es-CO" sz="4000" dirty="0">
              <a:solidFill>
                <a:srgbClr val="FF3399"/>
              </a:solidFill>
              <a:latin typeface="Comic Sans MS" pitchFamily="66" charset="0"/>
            </a:endParaRPr>
          </a:p>
        </p:txBody>
      </p:sp>
      <p:sp>
        <p:nvSpPr>
          <p:cNvPr id="5" name="4 Subtítulo"/>
          <p:cNvSpPr>
            <a:spLocks noGrp="1"/>
          </p:cNvSpPr>
          <p:nvPr>
            <p:ph type="subTitle" idx="1"/>
          </p:nvPr>
        </p:nvSpPr>
        <p:spPr>
          <a:xfrm>
            <a:off x="714348" y="1571612"/>
            <a:ext cx="7786742" cy="5072098"/>
          </a:xfrm>
        </p:spPr>
        <p:txBody>
          <a:bodyPr>
            <a:normAutofit fontScale="92500" lnSpcReduction="10000"/>
          </a:bodyPr>
          <a:lstStyle/>
          <a:p>
            <a:pPr algn="l"/>
            <a:r>
              <a:rPr lang="es-CO" sz="2000" dirty="0" smtClean="0">
                <a:solidFill>
                  <a:srgbClr val="FF3399"/>
                </a:solidFill>
                <a:latin typeface="Comic Sans MS" pitchFamily="66" charset="0"/>
              </a:rPr>
              <a:t>Las proteínas numerosas funciones dentro de los organismos vivos,  constituyendo cerca del 50% del peso seco de la mayoría de los organismo.</a:t>
            </a:r>
            <a:endParaRPr lang="es-CO" sz="2400" dirty="0" smtClean="0">
              <a:solidFill>
                <a:srgbClr val="FF3399"/>
              </a:solidFill>
              <a:latin typeface="Comic Sans MS" pitchFamily="66" charset="0"/>
            </a:endParaRPr>
          </a:p>
          <a:p>
            <a:pPr algn="l">
              <a:buFont typeface="Arial" pitchFamily="34" charset="0"/>
              <a:buChar char="•"/>
            </a:pPr>
            <a:r>
              <a:rPr lang="es-CO" sz="2000" dirty="0" smtClean="0">
                <a:solidFill>
                  <a:srgbClr val="FF3399"/>
                </a:solidFill>
                <a:latin typeface="Comic Sans MS" pitchFamily="66" charset="0"/>
              </a:rPr>
              <a:t>FUNCION ESTRUCTURAL: son el material del cual están hechas muchas estructuras de soporte y protección extrema, como la membrana celular, los cilios y los flagelos.</a:t>
            </a:r>
            <a:endParaRPr lang="es-CO" sz="2400" dirty="0" smtClean="0">
              <a:solidFill>
                <a:srgbClr val="FF3399"/>
              </a:solidFill>
              <a:latin typeface="Comic Sans MS" pitchFamily="66" charset="0"/>
            </a:endParaRPr>
          </a:p>
          <a:p>
            <a:pPr algn="l">
              <a:buFont typeface="Arial" pitchFamily="34" charset="0"/>
              <a:buChar char="•"/>
            </a:pPr>
            <a:r>
              <a:rPr lang="es-CO" sz="2000" dirty="0" smtClean="0">
                <a:solidFill>
                  <a:srgbClr val="FF3399"/>
                </a:solidFill>
                <a:latin typeface="Comic Sans MS" pitchFamily="66" charset="0"/>
              </a:rPr>
              <a:t>FUNCION DE TRANSPORTE: Algunas proteínas transportan sustancias de un lugar a otro dentro del organismo.</a:t>
            </a:r>
          </a:p>
          <a:p>
            <a:pPr algn="l">
              <a:buFont typeface="Arial" pitchFamily="34" charset="0"/>
              <a:buChar char="•"/>
            </a:pPr>
            <a:r>
              <a:rPr lang="es-CO" sz="2000" dirty="0" smtClean="0">
                <a:solidFill>
                  <a:srgbClr val="FF3399"/>
                </a:solidFill>
                <a:latin typeface="Comic Sans MS" pitchFamily="66" charset="0"/>
              </a:rPr>
              <a:t>FUNCION DE DEFENSA: que defienden al organismo de agresores externos son proteínas altamente especificas, que solo actúan en contra de determinados patógenos, como si fueran una imagen especular de estos que neutralizan.</a:t>
            </a:r>
          </a:p>
          <a:p>
            <a:pPr algn="l">
              <a:buFont typeface="Arial" pitchFamily="34" charset="0"/>
              <a:buChar char="•"/>
            </a:pPr>
            <a:r>
              <a:rPr lang="es-CO" sz="2000" dirty="0" smtClean="0">
                <a:solidFill>
                  <a:srgbClr val="FF3399"/>
                </a:solidFill>
                <a:latin typeface="Comic Sans MS" pitchFamily="66" charset="0"/>
              </a:rPr>
              <a:t>FUNCION ENZIMATICAS: Las enzimas son catalizadores biológicos que hacen posible la ocurrencia de reacciones vitales para los organismo, que de otra forman no ocurrirían  o para las cuales serian necesarias temperaturas demasiado altas para permitir la supervivencia de dicho organismo.</a:t>
            </a:r>
            <a:endParaRPr lang="es-CO" sz="2000" dirty="0">
              <a:solidFill>
                <a:srgbClr val="FF3399"/>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728" y="2143116"/>
            <a:ext cx="6286544" cy="923330"/>
          </a:xfrm>
          <a:prstGeom prst="rect">
            <a:avLst/>
          </a:prstGeom>
          <a:noFill/>
        </p:spPr>
        <p:txBody>
          <a:bodyPr wrap="squar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solidFill>
                  <a:srgbClr val="FF3399"/>
                </a:solidFill>
                <a:effectLst>
                  <a:outerShdw blurRad="38100" dist="38100" dir="7020000" algn="tl">
                    <a:srgbClr val="000000">
                      <a:alpha val="35000"/>
                    </a:srgbClr>
                  </a:outerShdw>
                </a:effectLst>
                <a:latin typeface="Comic Sans MS" pitchFamily="66" charset="0"/>
              </a:rPr>
              <a:t>¡¡¡¡ GRACIAS !!!!</a:t>
            </a:r>
            <a:endParaRPr lang="es-ES" sz="5400" b="1" cap="none" spc="0" dirty="0">
              <a:ln w="24500" cmpd="dbl">
                <a:solidFill>
                  <a:schemeClr val="accent2">
                    <a:shade val="85000"/>
                    <a:satMod val="155000"/>
                  </a:schemeClr>
                </a:solidFill>
                <a:prstDash val="solid"/>
                <a:miter lim="800000"/>
              </a:ln>
              <a:solidFill>
                <a:srgbClr val="FF3399"/>
              </a:solidFill>
              <a:effectLst>
                <a:outerShdw blurRad="38100" dist="38100" dir="7020000" algn="tl">
                  <a:srgbClr val="000000">
                    <a:alpha val="35000"/>
                  </a:srgbClr>
                </a:outerShdw>
              </a:effectLst>
              <a:latin typeface="Comic Sans MS" pitchFamily="66" charset="0"/>
            </a:endParaRPr>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473</Words>
  <Application>Microsoft Office PowerPoint</Application>
  <PresentationFormat>Presentación en pantalla (4:3)</PresentationFormat>
  <Paragraphs>24</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LAS PROTEINAS</vt:lpstr>
      <vt:lpstr> PROPIEDADES DE LAS PROTEINAS</vt:lpstr>
      <vt:lpstr>Diapositiva 4</vt:lpstr>
      <vt:lpstr>Diapositiva 5</vt:lpstr>
      <vt:lpstr>FUNCIONES DE LAS PROTEINAS</vt:lpstr>
      <vt:lpstr>Diapositiva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dc:creator>
  <cp:lastModifiedBy>g</cp:lastModifiedBy>
  <cp:revision>14</cp:revision>
  <dcterms:created xsi:type="dcterms:W3CDTF">2009-10-08T23:23:20Z</dcterms:created>
  <dcterms:modified xsi:type="dcterms:W3CDTF">2009-10-09T03:54:01Z</dcterms:modified>
</cp:coreProperties>
</file>