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59" r:id="rId14"/>
    <p:sldId id="271" r:id="rId15"/>
    <p:sldId id="272" r:id="rId16"/>
    <p:sldId id="273" r:id="rId17"/>
    <p:sldId id="274" r:id="rId18"/>
    <p:sldId id="257" r:id="rId19"/>
    <p:sldId id="258" r:id="rId20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B857F-A0DD-4DE8-BAB6-3461820E5DAB}" type="datetimeFigureOut">
              <a:rPr lang="es-ES_tradnl" smtClean="0"/>
              <a:t>07/10/2009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7C5AA-06AD-4A35-A8CA-B7E3FAD0623F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“Dos de las causas principales de la</a:t>
            </a:r>
          </a:p>
          <a:p>
            <a:r>
              <a:rPr lang="es-ES_tradnl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desertificación son el comercio internacional</a:t>
            </a:r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57C5AA-06AD-4A35-A8CA-B7E3FAD0623F}" type="slidenum">
              <a:rPr lang="es-ES_tradnl" smtClean="0"/>
              <a:t>9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EAEF7-42BC-404D-939C-7C499BCDC3E0}" type="datetimeFigureOut">
              <a:rPr lang="es-ES_tradnl" smtClean="0"/>
              <a:pPr/>
              <a:t>07/10/2009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9F6E3-C803-464D-BE08-9FEDC27771E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Universidad_Columbia" TargetMode="External"/><Relationship Id="rId13" Type="http://schemas.openxmlformats.org/officeDocument/2006/relationships/hyperlink" Target="http://es.wikipedia.org/wiki/Crecimiento_econ%C3%B3mico" TargetMode="External"/><Relationship Id="rId18" Type="http://schemas.openxmlformats.org/officeDocument/2006/relationships/hyperlink" Target="http://es.wikipedia.org/wiki/Productividad" TargetMode="External"/><Relationship Id="rId3" Type="http://schemas.openxmlformats.org/officeDocument/2006/relationships/hyperlink" Target="http://es.wikipedia.org/wiki/Rusia" TargetMode="External"/><Relationship Id="rId7" Type="http://schemas.openxmlformats.org/officeDocument/2006/relationships/hyperlink" Target="http://es.wikipedia.org/wiki/1922" TargetMode="External"/><Relationship Id="rId12" Type="http://schemas.openxmlformats.org/officeDocument/2006/relationships/hyperlink" Target="http://es.wikipedia.org/wiki/Hip%C3%B3tesis" TargetMode="External"/><Relationship Id="rId17" Type="http://schemas.openxmlformats.org/officeDocument/2006/relationships/hyperlink" Target="http://es.wikipedia.org/wiki/Empleo" TargetMode="External"/><Relationship Id="rId2" Type="http://schemas.openxmlformats.org/officeDocument/2006/relationships/hyperlink" Target="http://es.wikipedia.org/wiki/Economista" TargetMode="External"/><Relationship Id="rId16" Type="http://schemas.openxmlformats.org/officeDocument/2006/relationships/hyperlink" Target="http://es.wikipedia.org/wiki/Bienes_de_capit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Jud%C3%ADo" TargetMode="External"/><Relationship Id="rId11" Type="http://schemas.openxmlformats.org/officeDocument/2006/relationships/hyperlink" Target="http://es.wikipedia.org/wiki/Universidad_Harvard" TargetMode="External"/><Relationship Id="rId5" Type="http://schemas.openxmlformats.org/officeDocument/2006/relationships/hyperlink" Target="http://es.wikipedia.org/wiki/1901" TargetMode="External"/><Relationship Id="rId15" Type="http://schemas.openxmlformats.org/officeDocument/2006/relationships/hyperlink" Target="http://es.wikipedia.org/wiki/Inversi%C3%B3n" TargetMode="External"/><Relationship Id="rId10" Type="http://schemas.openxmlformats.org/officeDocument/2006/relationships/hyperlink" Target="http://es.wikipedia.org/wiki/Universidad_Johns_Hopkins" TargetMode="External"/><Relationship Id="rId19" Type="http://schemas.openxmlformats.org/officeDocument/2006/relationships/hyperlink" Target="http://es.wikipedia.org/wiki/Salario" TargetMode="External"/><Relationship Id="rId4" Type="http://schemas.openxmlformats.org/officeDocument/2006/relationships/hyperlink" Target="http://es.wikipedia.org/wiki/Estados_Unidos" TargetMode="External"/><Relationship Id="rId9" Type="http://schemas.openxmlformats.org/officeDocument/2006/relationships/hyperlink" Target="http://es.wikipedia.org/wiki/Universidad_de_Pensilvania" TargetMode="External"/><Relationship Id="rId14" Type="http://schemas.openxmlformats.org/officeDocument/2006/relationships/hyperlink" Target="http://es.wikipedia.org/wiki/Distribuci%C3%B3n_del_ingreso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Bienestar_social" TargetMode="External"/><Relationship Id="rId2" Type="http://schemas.openxmlformats.org/officeDocument/2006/relationships/hyperlink" Target="http://es.wikipedia.org/wiki/Contabilidad_nacion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Simon_Kuznets" TargetMode="External"/><Relationship Id="rId5" Type="http://schemas.openxmlformats.org/officeDocument/2006/relationships/hyperlink" Target="http://es.wikipedia.org/wiki/Renta_per_c%C3%A1pita" TargetMode="External"/><Relationship Id="rId4" Type="http://schemas.openxmlformats.org/officeDocument/2006/relationships/hyperlink" Target="http://es.wikipedia.org/wiki/193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 smtClean="0"/>
              <a:t>La situación del medio ambiente mundial: las áreas críticas.</a:t>
            </a:r>
            <a:r>
              <a:rPr lang="es-ES_tradnl" dirty="0" smtClean="0"/>
              <a:t/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Tratados internacionales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214290"/>
            <a:ext cx="421484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Tratados sobre la deforestación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714480" y="1500174"/>
            <a:ext cx="6143652" cy="203132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El </a:t>
            </a:r>
            <a:r>
              <a:rPr lang="es-ES_tradnl" dirty="0" smtClean="0"/>
              <a:t>Tratado Internacional </a:t>
            </a:r>
            <a:r>
              <a:rPr lang="es-ES_tradnl" dirty="0" smtClean="0"/>
              <a:t>más importante que se </a:t>
            </a:r>
            <a:r>
              <a:rPr lang="es-ES_tradnl" dirty="0" smtClean="0"/>
              <a:t>ha firmado </a:t>
            </a:r>
            <a:r>
              <a:rPr lang="es-ES_tradnl" dirty="0" smtClean="0"/>
              <a:t>al respecto es el </a:t>
            </a:r>
            <a:r>
              <a:rPr lang="es-ES_tradnl" b="1" dirty="0" smtClean="0"/>
              <a:t>Acuerdo </a:t>
            </a:r>
            <a:r>
              <a:rPr lang="es-ES_tradnl" b="1" dirty="0" smtClean="0"/>
              <a:t>Internacional sobre </a:t>
            </a:r>
            <a:r>
              <a:rPr lang="es-ES_tradnl" b="1" dirty="0" smtClean="0"/>
              <a:t>Madera Tropical</a:t>
            </a:r>
            <a:r>
              <a:rPr lang="es-ES_tradnl" dirty="0" smtClean="0"/>
              <a:t>, primero </a:t>
            </a:r>
            <a:r>
              <a:rPr lang="es-ES_tradnl" dirty="0" smtClean="0"/>
              <a:t>en el </a:t>
            </a:r>
            <a:r>
              <a:rPr lang="es-ES_tradnl" dirty="0" smtClean="0"/>
              <a:t>año de 1983 y más tarde en el año </a:t>
            </a:r>
            <a:r>
              <a:rPr lang="es-ES_tradnl" dirty="0" smtClean="0"/>
              <a:t>de 1994</a:t>
            </a:r>
            <a:r>
              <a:rPr lang="es-ES_tradnl" dirty="0" smtClean="0"/>
              <a:t>. La deforestación es uno de </a:t>
            </a:r>
            <a:r>
              <a:rPr lang="es-ES_tradnl" dirty="0" smtClean="0"/>
              <a:t>los problemas </a:t>
            </a:r>
            <a:r>
              <a:rPr lang="es-ES_tradnl" dirty="0" smtClean="0"/>
              <a:t>más graves a lo largo de todo </a:t>
            </a:r>
            <a:r>
              <a:rPr lang="es-ES_tradnl" dirty="0" smtClean="0"/>
              <a:t>el mundo</a:t>
            </a:r>
            <a:r>
              <a:rPr lang="es-ES_tradnl" dirty="0" smtClean="0"/>
              <a:t>, ya que las consecuencias </a:t>
            </a:r>
            <a:r>
              <a:rPr lang="es-ES_tradnl" dirty="0" smtClean="0"/>
              <a:t>derivadas de </a:t>
            </a:r>
            <a:r>
              <a:rPr lang="es-ES_tradnl" dirty="0" smtClean="0"/>
              <a:t>ella son múltiples, y de </a:t>
            </a:r>
            <a:r>
              <a:rPr lang="es-ES_tradnl" dirty="0" smtClean="0"/>
              <a:t>enorme afectación </a:t>
            </a:r>
            <a:r>
              <a:rPr lang="es-ES_tradnl" dirty="0" smtClean="0"/>
              <a:t>tanto para el ser humano </a:t>
            </a:r>
            <a:r>
              <a:rPr lang="es-ES_tradnl" dirty="0" smtClean="0"/>
              <a:t>como para </a:t>
            </a:r>
            <a:r>
              <a:rPr lang="es-ES_tradnl" dirty="0" smtClean="0"/>
              <a:t>su entorno natural</a:t>
            </a:r>
            <a:endParaRPr lang="es-ES_tradnl" dirty="0"/>
          </a:p>
        </p:txBody>
      </p:sp>
      <p:sp>
        <p:nvSpPr>
          <p:cNvPr id="4" name="3 Rectángulo"/>
          <p:cNvSpPr/>
          <p:nvPr/>
        </p:nvSpPr>
        <p:spPr>
          <a:xfrm>
            <a:off x="1714480" y="4214818"/>
            <a:ext cx="6643718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dirty="0" smtClean="0"/>
              <a:t>la </a:t>
            </a:r>
            <a:r>
              <a:rPr lang="es-ES_tradnl" dirty="0" smtClean="0"/>
              <a:t>deforestación y </a:t>
            </a:r>
            <a:r>
              <a:rPr lang="es-ES_tradnl" dirty="0" smtClean="0"/>
              <a:t>la degradación forestal </a:t>
            </a:r>
            <a:r>
              <a:rPr lang="es-ES_tradnl" dirty="0" smtClean="0"/>
              <a:t>pueden producir </a:t>
            </a:r>
            <a:r>
              <a:rPr lang="es-ES_tradnl" dirty="0" smtClean="0"/>
              <a:t>erosión en el suelo y </a:t>
            </a:r>
            <a:r>
              <a:rPr lang="es-ES_tradnl" dirty="0" smtClean="0"/>
              <a:t>desestabilización de </a:t>
            </a:r>
            <a:r>
              <a:rPr lang="es-ES_tradnl" dirty="0" smtClean="0"/>
              <a:t>los mantos friáticos, lo que </a:t>
            </a:r>
            <a:r>
              <a:rPr lang="es-ES_tradnl" dirty="0" smtClean="0"/>
              <a:t>a su </a:t>
            </a:r>
            <a:r>
              <a:rPr lang="es-ES_tradnl" dirty="0" smtClean="0"/>
              <a:t>vez </a:t>
            </a:r>
            <a:r>
              <a:rPr lang="es-ES_tradnl" dirty="0" smtClean="0"/>
              <a:t> produce</a:t>
            </a:r>
            <a:r>
              <a:rPr lang="es-ES_tradnl" dirty="0" smtClean="0"/>
              <a:t>, por un lado, </a:t>
            </a:r>
            <a:r>
              <a:rPr lang="es-ES_tradnl" dirty="0" smtClean="0"/>
              <a:t>numerosas inundaciones </a:t>
            </a:r>
            <a:r>
              <a:rPr lang="es-ES_tradnl" dirty="0" smtClean="0"/>
              <a:t>y, por el otro, sequías.</a:t>
            </a:r>
            <a:endParaRPr lang="es-ES_trad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500042"/>
            <a:ext cx="4786346" cy="64633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dirty="0" smtClean="0"/>
              <a:t>Tratados sobre la conservación de </a:t>
            </a:r>
            <a:r>
              <a:rPr lang="es-ES_tradnl" dirty="0" smtClean="0"/>
              <a:t>la diversidad  biológica</a:t>
            </a:r>
            <a:endParaRPr lang="es-ES_tradnl" dirty="0"/>
          </a:p>
        </p:txBody>
      </p:sp>
      <p:sp>
        <p:nvSpPr>
          <p:cNvPr id="3" name="2 Rectángulo"/>
          <p:cNvSpPr/>
          <p:nvPr/>
        </p:nvSpPr>
        <p:spPr>
          <a:xfrm>
            <a:off x="571472" y="1285860"/>
            <a:ext cx="8001056" cy="50783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b="1" dirty="0" smtClean="0">
                <a:latin typeface="Arial" pitchFamily="34" charset="0"/>
                <a:cs typeface="Arial" pitchFamily="34" charset="0"/>
              </a:rPr>
              <a:t>Conferencias y reuniones internacionales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entre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las que se encuentran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ES_tradnl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Creación del Decreto para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el Programa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Nacional de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Biodiversidad en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Brasil.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Ley de Protección a la Fauna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Salvaje en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Albania.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Declaración de Río de Janeiro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en Brasil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Agenda 21.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Convención sobre Diversidad Biológica.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Convención Europea para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Protección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de Mascotas.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Acuerdo para la Conservación de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Naturaleza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y los Recursos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naturales – ASEAN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Convención de Benelux para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Conservación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de la Naturaleza y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Protección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los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Paisajes.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Convención Europea para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Protección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de los Animales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del Asesinato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Creación de la Directiva para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Conservación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de las Aves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 silvestres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Tratado para la Cooperación en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el Amazonas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es-ES_tradnl" dirty="0" smtClean="0">
                <a:latin typeface="Arial" pitchFamily="34" charset="0"/>
                <a:cs typeface="Arial" pitchFamily="34" charset="0"/>
              </a:rPr>
              <a:t>·  Convención para la Protección de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Naturaleza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y la Preservación de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la Vida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Salvaje en el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Hemisferio Occidental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.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71472" y="428604"/>
            <a:ext cx="5357850" cy="34163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b="1" dirty="0" smtClean="0"/>
              <a:t>Agenda 21</a:t>
            </a:r>
          </a:p>
          <a:p>
            <a:pPr algn="just"/>
            <a:r>
              <a:rPr lang="es-ES_tradnl" dirty="0" smtClean="0"/>
              <a:t>Se </a:t>
            </a:r>
            <a:r>
              <a:rPr lang="es-ES_tradnl" dirty="0" smtClean="0"/>
              <a:t>propone crear fuentes mundiales </a:t>
            </a:r>
            <a:r>
              <a:rPr lang="es-ES_tradnl" dirty="0" smtClean="0"/>
              <a:t>de información </a:t>
            </a:r>
            <a:r>
              <a:rPr lang="es-ES_tradnl" dirty="0" smtClean="0"/>
              <a:t>acerca de la biodiversidad </a:t>
            </a:r>
            <a:r>
              <a:rPr lang="es-ES_tradnl" dirty="0" smtClean="0"/>
              <a:t>del planeta </a:t>
            </a:r>
            <a:r>
              <a:rPr lang="es-ES_tradnl" dirty="0" smtClean="0"/>
              <a:t>y regiones </a:t>
            </a:r>
            <a:r>
              <a:rPr lang="es-ES_tradnl" dirty="0" smtClean="0"/>
              <a:t> específicas</a:t>
            </a:r>
            <a:r>
              <a:rPr lang="es-ES_tradnl" dirty="0" smtClean="0"/>
              <a:t>, </a:t>
            </a:r>
            <a:r>
              <a:rPr lang="es-ES_tradnl" dirty="0" smtClean="0"/>
              <a:t>crear programas </a:t>
            </a:r>
            <a:r>
              <a:rPr lang="es-ES_tradnl" dirty="0" smtClean="0"/>
              <a:t>gubernamentales que protejan </a:t>
            </a:r>
            <a:r>
              <a:rPr lang="es-ES_tradnl" dirty="0" smtClean="0"/>
              <a:t>la biodiversidad</a:t>
            </a:r>
            <a:r>
              <a:rPr lang="es-ES_tradnl" dirty="0" smtClean="0"/>
              <a:t>, crear programas </a:t>
            </a:r>
            <a:r>
              <a:rPr lang="es-ES_tradnl" dirty="0" smtClean="0"/>
              <a:t>de cooperación </a:t>
            </a:r>
            <a:r>
              <a:rPr lang="es-ES_tradnl" dirty="0" smtClean="0"/>
              <a:t>de los habitantes locales </a:t>
            </a:r>
            <a:r>
              <a:rPr lang="es-ES_tradnl" dirty="0" smtClean="0"/>
              <a:t>para que </a:t>
            </a:r>
            <a:r>
              <a:rPr lang="es-ES_tradnl" dirty="0" smtClean="0"/>
              <a:t>contribuyan a la protección de </a:t>
            </a:r>
            <a:r>
              <a:rPr lang="es-ES_tradnl" dirty="0" smtClean="0"/>
              <a:t>la biodiversidad</a:t>
            </a:r>
            <a:r>
              <a:rPr lang="es-ES_tradnl" dirty="0" smtClean="0"/>
              <a:t>, proteger y reparar los </a:t>
            </a:r>
            <a:r>
              <a:rPr lang="es-ES_tradnl" dirty="0" smtClean="0"/>
              <a:t>hábi</a:t>
            </a:r>
            <a:r>
              <a:rPr lang="es-ES_tradnl" dirty="0" smtClean="0"/>
              <a:t>tats dañados alrededor de todo el mundo</a:t>
            </a:r>
            <a:r>
              <a:rPr lang="es-ES_tradnl" dirty="0" smtClean="0"/>
              <a:t>, conservar </a:t>
            </a:r>
            <a:r>
              <a:rPr lang="es-ES_tradnl" dirty="0" smtClean="0"/>
              <a:t>las especies en riesgo </a:t>
            </a:r>
            <a:r>
              <a:rPr lang="es-ES_tradnl" dirty="0" smtClean="0"/>
              <a:t>de extinción</a:t>
            </a:r>
            <a:r>
              <a:rPr lang="es-ES_tradnl" dirty="0" smtClean="0"/>
              <a:t>, y evaluar el impacto ecológico </a:t>
            </a:r>
            <a:r>
              <a:rPr lang="es-ES_tradnl" dirty="0" smtClean="0"/>
              <a:t>de cualquier </a:t>
            </a:r>
            <a:r>
              <a:rPr lang="es-ES_tradnl" dirty="0" smtClean="0"/>
              <a:t>proyecto en el mundo</a:t>
            </a:r>
          </a:p>
          <a:p>
            <a:pPr algn="just"/>
            <a:endParaRPr lang="es-ES_trad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28596" y="285728"/>
            <a:ext cx="542928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dirty="0" smtClean="0">
                <a:latin typeface="Arial" pitchFamily="34" charset="0"/>
                <a:cs typeface="Arial" pitchFamily="34" charset="0"/>
              </a:rPr>
              <a:t>Tratados sobre la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contaminación transfronteriza </a:t>
            </a:r>
            <a:r>
              <a:rPr lang="es-ES_tradnl" dirty="0" smtClean="0">
                <a:latin typeface="Arial" pitchFamily="34" charset="0"/>
                <a:cs typeface="Arial" pitchFamily="34" charset="0"/>
              </a:rPr>
              <a:t>del aire</a:t>
            </a:r>
            <a:endParaRPr lang="es-ES_tradnl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42976" y="2000240"/>
            <a:ext cx="6500858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Existen ejemplos claros de ese tipo </a:t>
            </a:r>
            <a:r>
              <a:rPr lang="es-ES_tradnl" dirty="0" smtClean="0"/>
              <a:t>de contaminación</a:t>
            </a:r>
            <a:r>
              <a:rPr lang="es-ES_tradnl" dirty="0" smtClean="0"/>
              <a:t>. Uno es el que se ha </a:t>
            </a:r>
            <a:r>
              <a:rPr lang="es-ES_tradnl" dirty="0" smtClean="0"/>
              <a:t>estado presentando </a:t>
            </a:r>
            <a:r>
              <a:rPr lang="es-ES_tradnl" dirty="0" smtClean="0"/>
              <a:t>en Suecia y en general en </a:t>
            </a:r>
            <a:r>
              <a:rPr lang="es-ES_tradnl" dirty="0" smtClean="0"/>
              <a:t>las regiones </a:t>
            </a:r>
            <a:r>
              <a:rPr lang="es-ES_tradnl" dirty="0" smtClean="0"/>
              <a:t>de Escandinavia.</a:t>
            </a:r>
            <a:endParaRPr lang="es-ES_tradnl" dirty="0"/>
          </a:p>
        </p:txBody>
      </p:sp>
      <p:sp>
        <p:nvSpPr>
          <p:cNvPr id="6" name="5 Rectángulo"/>
          <p:cNvSpPr/>
          <p:nvPr/>
        </p:nvSpPr>
        <p:spPr>
          <a:xfrm>
            <a:off x="1643042" y="3643314"/>
            <a:ext cx="6429420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Esto ya ha causado muchos </a:t>
            </a:r>
            <a:r>
              <a:rPr lang="es-ES_tradnl" dirty="0" smtClean="0"/>
              <a:t>problemas legales </a:t>
            </a:r>
            <a:r>
              <a:rPr lang="es-ES_tradnl" dirty="0" smtClean="0"/>
              <a:t>que aún no han sido resueltos </a:t>
            </a:r>
            <a:r>
              <a:rPr lang="es-ES_tradnl" dirty="0" smtClean="0"/>
              <a:t>de forma </a:t>
            </a:r>
            <a:r>
              <a:rPr lang="es-ES_tradnl" dirty="0" smtClean="0"/>
              <a:t>satisfactoria para los países </a:t>
            </a:r>
            <a:r>
              <a:rPr lang="es-ES_tradnl" dirty="0" smtClean="0"/>
              <a:t>más afectados</a:t>
            </a:r>
            <a:r>
              <a:rPr lang="es-ES_tradnl" dirty="0" smtClean="0"/>
              <a:t>. He ahí la importancia de </a:t>
            </a:r>
            <a:r>
              <a:rPr lang="es-ES_tradnl" dirty="0" smtClean="0"/>
              <a:t>entablar convenios </a:t>
            </a:r>
            <a:r>
              <a:rPr lang="es-ES_tradnl" dirty="0" smtClean="0"/>
              <a:t>donde se especifique de </a:t>
            </a:r>
            <a:r>
              <a:rPr lang="es-ES_tradnl" dirty="0" smtClean="0"/>
              <a:t>una mejor </a:t>
            </a:r>
            <a:r>
              <a:rPr lang="es-ES_tradnl" dirty="0" smtClean="0"/>
              <a:t>manera los derechos y </a:t>
            </a:r>
            <a:r>
              <a:rPr lang="es-ES_tradnl" dirty="0" smtClean="0"/>
              <a:t> obligaciones, tanto </a:t>
            </a:r>
            <a:r>
              <a:rPr lang="es-ES_tradnl" dirty="0" smtClean="0"/>
              <a:t>de la parte que contamina como de </a:t>
            </a:r>
            <a:r>
              <a:rPr lang="es-ES_tradnl" dirty="0" smtClean="0"/>
              <a:t>la parte </a:t>
            </a:r>
            <a:r>
              <a:rPr lang="es-ES_tradnl" dirty="0" smtClean="0"/>
              <a:t>contaminada. A través de </a:t>
            </a:r>
            <a:r>
              <a:rPr lang="es-ES_tradnl" dirty="0" smtClean="0"/>
              <a:t>esos acuerdos </a:t>
            </a:r>
            <a:r>
              <a:rPr lang="es-ES_tradnl" dirty="0" smtClean="0"/>
              <a:t>se </a:t>
            </a:r>
            <a:r>
              <a:rPr lang="es-ES_tradnl" dirty="0" smtClean="0"/>
              <a:t>podrá mejorar </a:t>
            </a:r>
            <a:r>
              <a:rPr lang="es-ES_tradnl" dirty="0" smtClean="0"/>
              <a:t>la situación.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57158" y="500042"/>
            <a:ext cx="507208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Tratados sobre los océanos y sus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recursos vivientes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57158" y="1500174"/>
            <a:ext cx="4929206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es donde existe </a:t>
            </a:r>
            <a:r>
              <a:rPr lang="es-ES_tradnl" dirty="0" smtClean="0"/>
              <a:t>mayor número </a:t>
            </a:r>
            <a:r>
              <a:rPr lang="es-ES_tradnl" dirty="0" smtClean="0"/>
              <a:t>de tratados </a:t>
            </a:r>
            <a:r>
              <a:rPr lang="es-ES_tradnl" dirty="0" smtClean="0"/>
              <a:t> internacionales firmados por </a:t>
            </a:r>
            <a:r>
              <a:rPr lang="es-ES_tradnl" dirty="0" smtClean="0"/>
              <a:t>diferentes </a:t>
            </a:r>
            <a:r>
              <a:rPr lang="es-ES_tradnl" dirty="0" smtClean="0"/>
              <a:t> naciones </a:t>
            </a:r>
            <a:r>
              <a:rPr lang="es-ES_tradnl" dirty="0" smtClean="0"/>
              <a:t>del mundo.</a:t>
            </a:r>
            <a:endParaRPr lang="es-ES_tradnl" dirty="0"/>
          </a:p>
        </p:txBody>
      </p:sp>
      <p:sp>
        <p:nvSpPr>
          <p:cNvPr id="6" name="5 Rectángulo"/>
          <p:cNvSpPr/>
          <p:nvPr/>
        </p:nvSpPr>
        <p:spPr>
          <a:xfrm>
            <a:off x="500034" y="2786058"/>
            <a:ext cx="4572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S_tradnl" sz="2000" dirty="0" smtClean="0"/>
              <a:t>A raíz del incremento de la población </a:t>
            </a:r>
            <a:r>
              <a:rPr lang="es-ES_tradnl" sz="2000" dirty="0" smtClean="0"/>
              <a:t>de seres </a:t>
            </a:r>
            <a:r>
              <a:rPr lang="es-ES_tradnl" sz="2000" dirty="0" smtClean="0"/>
              <a:t>humanos a finales del siglo XIX, </a:t>
            </a:r>
            <a:r>
              <a:rPr lang="es-ES_tradnl" sz="2000" dirty="0" smtClean="0"/>
              <a:t>se produjo </a:t>
            </a:r>
            <a:r>
              <a:rPr lang="es-ES_tradnl" sz="2000" dirty="0" smtClean="0"/>
              <a:t>un enorme desarrollo industrial </a:t>
            </a:r>
            <a:r>
              <a:rPr lang="es-ES_tradnl" sz="2000" dirty="0" smtClean="0"/>
              <a:t>que trajo </a:t>
            </a:r>
            <a:r>
              <a:rPr lang="es-ES_tradnl" sz="2000" dirty="0" smtClean="0"/>
              <a:t>como consecuencia el aumento en </a:t>
            </a:r>
            <a:r>
              <a:rPr lang="es-ES_tradnl" sz="2000" dirty="0" smtClean="0"/>
              <a:t>la utilización </a:t>
            </a:r>
            <a:r>
              <a:rPr lang="es-ES_tradnl" sz="2000" dirty="0" smtClean="0"/>
              <a:t>de los recursos naturales de </a:t>
            </a:r>
            <a:r>
              <a:rPr lang="es-ES_tradnl" sz="2000" dirty="0" smtClean="0"/>
              <a:t>la tierra </a:t>
            </a:r>
            <a:r>
              <a:rPr lang="es-ES_tradnl" sz="2000" dirty="0" smtClean="0"/>
              <a:t>o terrestres, a tal grado, que </a:t>
            </a:r>
            <a:r>
              <a:rPr lang="es-ES_tradnl" sz="2000" dirty="0" smtClean="0"/>
              <a:t>muchos de </a:t>
            </a:r>
            <a:r>
              <a:rPr lang="es-ES_tradnl" sz="2000" dirty="0" smtClean="0"/>
              <a:t>ellos se agotaron.</a:t>
            </a:r>
            <a:endParaRPr lang="es-ES_tradnl" sz="2000" dirty="0"/>
          </a:p>
        </p:txBody>
      </p:sp>
      <p:sp>
        <p:nvSpPr>
          <p:cNvPr id="7" name="6 Rectángulo"/>
          <p:cNvSpPr/>
          <p:nvPr/>
        </p:nvSpPr>
        <p:spPr>
          <a:xfrm>
            <a:off x="5000628" y="4929198"/>
            <a:ext cx="378618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se puede vislumbrar de forma clara </a:t>
            </a:r>
            <a:r>
              <a:rPr lang="es-ES_tradnl" dirty="0" smtClean="0"/>
              <a:t>que nada – </a:t>
            </a:r>
            <a:r>
              <a:rPr lang="es-ES_tradnl" dirty="0" smtClean="0"/>
              <a:t>ningún recurso sobre la Tierra – </a:t>
            </a:r>
            <a:r>
              <a:rPr lang="es-ES_tradnl" dirty="0" smtClean="0"/>
              <a:t>es ilimitado</a:t>
            </a:r>
            <a:r>
              <a:rPr lang="es-ES_tradnl" dirty="0" smtClean="0"/>
              <a:t>. Por lo tanto se debe </a:t>
            </a:r>
            <a:r>
              <a:rPr lang="es-ES_tradnl" dirty="0" smtClean="0"/>
              <a:t>planear cuidadosamente su aprovechamiento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714356"/>
            <a:ext cx="5286412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Tratados sobre comercio, industria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y medio ambiente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000100" y="1571612"/>
            <a:ext cx="73581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000" dirty="0" smtClean="0"/>
              <a:t>Sobre </a:t>
            </a:r>
            <a:r>
              <a:rPr lang="es-ES_tradnl" sz="2000" b="1" dirty="0" smtClean="0"/>
              <a:t>comercio, industria y medio ambiente</a:t>
            </a:r>
            <a:r>
              <a:rPr lang="es-ES_tradnl" sz="2000" b="1" dirty="0" smtClean="0"/>
              <a:t>, </a:t>
            </a:r>
            <a:r>
              <a:rPr lang="es-ES_tradnl" sz="2000" dirty="0" smtClean="0"/>
              <a:t>se </a:t>
            </a:r>
            <a:r>
              <a:rPr lang="es-ES_tradnl" sz="2000" dirty="0" smtClean="0"/>
              <a:t>encuentran los siguientes tratados internacionales:</a:t>
            </a:r>
          </a:p>
          <a:p>
            <a:pPr algn="just"/>
            <a:r>
              <a:rPr lang="es-ES_tradnl" sz="2000" dirty="0" smtClean="0"/>
              <a:t>·  Ley de Crímenes Ambientales</a:t>
            </a:r>
            <a:r>
              <a:rPr lang="es-ES_tradnl" sz="2000" dirty="0" smtClean="0"/>
              <a:t>. </a:t>
            </a:r>
          </a:p>
          <a:p>
            <a:pPr algn="just"/>
            <a:r>
              <a:rPr lang="es-ES_tradnl" sz="2000" dirty="0" smtClean="0"/>
              <a:t>·  </a:t>
            </a:r>
            <a:r>
              <a:rPr lang="es-ES_tradnl" sz="2000" dirty="0" smtClean="0"/>
              <a:t>Acuerdo de América del Norte </a:t>
            </a:r>
            <a:r>
              <a:rPr lang="es-ES_tradnl" sz="2000" dirty="0" smtClean="0"/>
              <a:t>sobre Cooperación </a:t>
            </a:r>
            <a:r>
              <a:rPr lang="es-ES_tradnl" sz="2000" dirty="0" smtClean="0"/>
              <a:t>Ambiental, </a:t>
            </a:r>
            <a:r>
              <a:rPr lang="es-ES_tradnl" sz="2000" dirty="0" smtClean="0"/>
              <a:t>entre los Gobiernos </a:t>
            </a:r>
            <a:r>
              <a:rPr lang="es-ES_tradnl" sz="2000" dirty="0" smtClean="0"/>
              <a:t>de los Estados Unidos </a:t>
            </a:r>
            <a:r>
              <a:rPr lang="es-ES_tradnl" sz="2000" dirty="0" smtClean="0"/>
              <a:t>de América</a:t>
            </a:r>
            <a:r>
              <a:rPr lang="es-ES_tradnl" sz="2000" dirty="0" smtClean="0"/>
              <a:t>, de Canadá y de los </a:t>
            </a:r>
            <a:r>
              <a:rPr lang="es-ES_tradnl" sz="2000" dirty="0" smtClean="0"/>
              <a:t>Estados Unidos </a:t>
            </a:r>
            <a:r>
              <a:rPr lang="es-ES_tradnl" sz="2000" dirty="0" smtClean="0"/>
              <a:t>Mexicanos.</a:t>
            </a:r>
          </a:p>
          <a:p>
            <a:pPr algn="just"/>
            <a:r>
              <a:rPr lang="es-ES_tradnl" sz="2000" dirty="0" smtClean="0"/>
              <a:t>·  Declaración de Río de Janeiro.</a:t>
            </a:r>
          </a:p>
          <a:p>
            <a:pPr algn="just"/>
            <a:r>
              <a:rPr lang="es-ES_tradnl" sz="2000" dirty="0" smtClean="0"/>
              <a:t>·  Convención sobre la Regulación </a:t>
            </a:r>
            <a:r>
              <a:rPr lang="es-ES_tradnl" sz="2000" dirty="0" smtClean="0"/>
              <a:t>de las </a:t>
            </a:r>
            <a:r>
              <a:rPr lang="es-ES_tradnl" sz="2000" dirty="0" smtClean="0"/>
              <a:t>Actividades de los </a:t>
            </a:r>
            <a:r>
              <a:rPr lang="es-ES_tradnl" sz="2000" dirty="0" smtClean="0"/>
              <a:t>Recursos Minerales </a:t>
            </a:r>
            <a:r>
              <a:rPr lang="es-ES_tradnl" sz="2000" dirty="0" smtClean="0"/>
              <a:t>del Antártico</a:t>
            </a:r>
            <a:r>
              <a:rPr lang="es-ES_tradnl" sz="2000" dirty="0" smtClean="0"/>
              <a:t>. </a:t>
            </a:r>
          </a:p>
          <a:p>
            <a:pPr algn="just"/>
            <a:r>
              <a:rPr lang="es-ES_tradnl" sz="2000" dirty="0" smtClean="0"/>
              <a:t>·  </a:t>
            </a:r>
            <a:r>
              <a:rPr lang="es-ES_tradnl" sz="2000" dirty="0" smtClean="0"/>
              <a:t>Acuerdo entre los Estados Unidos </a:t>
            </a:r>
            <a:r>
              <a:rPr lang="es-ES_tradnl" sz="2000" dirty="0" smtClean="0"/>
              <a:t>y Canadá </a:t>
            </a:r>
            <a:r>
              <a:rPr lang="es-ES_tradnl" sz="2000" dirty="0" smtClean="0"/>
              <a:t>sobre la Calidad del Agua </a:t>
            </a:r>
            <a:r>
              <a:rPr lang="es-ES_tradnl" sz="2000" dirty="0" smtClean="0"/>
              <a:t>de los </a:t>
            </a:r>
            <a:r>
              <a:rPr lang="es-ES_tradnl" sz="2000" dirty="0" smtClean="0"/>
              <a:t>Grandes Lagos</a:t>
            </a:r>
            <a:r>
              <a:rPr lang="es-ES_tradnl" sz="2000" dirty="0" smtClean="0"/>
              <a:t>. </a:t>
            </a:r>
          </a:p>
          <a:p>
            <a:pPr algn="just"/>
            <a:r>
              <a:rPr lang="es-ES_tradnl" sz="2000" dirty="0" smtClean="0"/>
              <a:t>·  </a:t>
            </a:r>
            <a:r>
              <a:rPr lang="es-ES_tradnl" sz="2000" dirty="0" smtClean="0"/>
              <a:t>Acuerdo Europeo sobre la </a:t>
            </a:r>
            <a:r>
              <a:rPr lang="es-ES_tradnl" sz="2000" dirty="0" smtClean="0"/>
              <a:t>Restricción en </a:t>
            </a:r>
            <a:r>
              <a:rPr lang="es-ES_tradnl" sz="2000" dirty="0" smtClean="0"/>
              <a:t>el Uso de Ciertos </a:t>
            </a:r>
            <a:r>
              <a:rPr lang="es-ES_tradnl" sz="2000" dirty="0" smtClean="0"/>
              <a:t> Detergentes en Productos </a:t>
            </a:r>
            <a:r>
              <a:rPr lang="es-ES_tradnl" sz="2000" dirty="0" smtClean="0"/>
              <a:t>de Lavado y de Limpieza.</a:t>
            </a:r>
          </a:p>
          <a:p>
            <a:pPr algn="just"/>
            <a:r>
              <a:rPr lang="es-ES_tradnl" sz="2000" dirty="0" smtClean="0"/>
              <a:t>·  Convención Africana sobre </a:t>
            </a:r>
            <a:r>
              <a:rPr lang="es-ES_tradnl" sz="2000" dirty="0" smtClean="0"/>
              <a:t>la Conservación </a:t>
            </a:r>
            <a:r>
              <a:rPr lang="es-ES_tradnl" sz="2000" dirty="0" smtClean="0"/>
              <a:t>de la Naturaleza y </a:t>
            </a:r>
            <a:r>
              <a:rPr lang="es-ES_tradnl" sz="2000" dirty="0" smtClean="0"/>
              <a:t>los Recursos </a:t>
            </a:r>
            <a:r>
              <a:rPr lang="es-ES_tradnl" sz="2000" dirty="0" smtClean="0"/>
              <a:t>Naturales</a:t>
            </a:r>
          </a:p>
          <a:p>
            <a:pPr algn="just"/>
            <a:r>
              <a:rPr lang="es-ES_tradnl" sz="2000" dirty="0" smtClean="0"/>
              <a:t>·  Acuerdo General sobre Aranceles </a:t>
            </a:r>
            <a:r>
              <a:rPr lang="es-ES_tradnl" sz="2000" dirty="0" smtClean="0"/>
              <a:t>y Comercio </a:t>
            </a:r>
            <a:r>
              <a:rPr lang="es-ES_tradnl" sz="2000" dirty="0" smtClean="0"/>
              <a:t>o GATT.</a:t>
            </a:r>
            <a:endParaRPr lang="es-ES_tradnl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85786" y="357166"/>
            <a:ext cx="607223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Cada uno de esos acuerdos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tiene como objetivo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regular las actividades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comercio e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industria, con respecto a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las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posibles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y probables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afectaciones que tengan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éstas sobre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el 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entorno natural</a:t>
            </a:r>
            <a:r>
              <a:rPr lang="es-ES_tradnl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_tradnl" sz="2400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214414" y="3000372"/>
            <a:ext cx="6286544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Por ello,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la evaluación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de los impactos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ambientales dentro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de estos convenios juega un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papel muy  importante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. Se deben evaluar todas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y cada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una de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las posibles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afectaciones,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tanto a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corto, como a mediano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y largo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plazo,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con el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objeto de evitar que las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actividades comerciales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e industriales del ser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humano degraden </a:t>
            </a:r>
            <a:r>
              <a:rPr lang="es-ES_tradnl" sz="2000" dirty="0" smtClean="0">
                <a:solidFill>
                  <a:schemeClr val="tx2">
                    <a:lumMod val="75000"/>
                  </a:schemeClr>
                </a:solidFill>
              </a:rPr>
              <a:t>el planeta.</a:t>
            </a:r>
            <a:endParaRPr lang="es-ES_tradnl" sz="20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14348" y="500042"/>
            <a:ext cx="4793428" cy="40011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Tratados sobre dinámica de la población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000232" y="1643050"/>
            <a:ext cx="6072230" cy="25340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La Declaración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 Río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 Janeiro, y La Agenda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21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 En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estos convenios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 tratan de analizar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los movimientos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 la población mundial y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sus efectos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en el ambiente natural. Cada una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 las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actividades del ser humano sin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duda afecta  a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los ecosistemas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existentes alrededor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de la 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Tierra</a:t>
            </a:r>
            <a:r>
              <a:rPr lang="es-ES_tradnl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_tradnl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85720" y="214290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b="1" dirty="0" err="1" smtClean="0"/>
              <a:t>Simon</a:t>
            </a:r>
            <a:r>
              <a:rPr lang="es-ES_tradnl" b="1" dirty="0" smtClean="0"/>
              <a:t> </a:t>
            </a:r>
            <a:r>
              <a:rPr lang="es-ES_tradnl" b="1" dirty="0" err="1" smtClean="0"/>
              <a:t>Kuznets</a:t>
            </a:r>
            <a:r>
              <a:rPr lang="es-ES_tradnl" dirty="0" smtClean="0"/>
              <a:t> fue un </a:t>
            </a:r>
            <a:r>
              <a:rPr lang="es-ES_tradnl" dirty="0" smtClean="0">
                <a:hlinkClick r:id="rId2" tooltip="Economista"/>
              </a:rPr>
              <a:t>economista</a:t>
            </a:r>
            <a:r>
              <a:rPr lang="es-ES_tradnl" dirty="0" smtClean="0"/>
              <a:t> </a:t>
            </a:r>
            <a:r>
              <a:rPr lang="es-ES_tradnl" dirty="0" smtClean="0">
                <a:hlinkClick r:id="rId3" tooltip="Rusia"/>
              </a:rPr>
              <a:t>ruso</a:t>
            </a:r>
            <a:r>
              <a:rPr lang="es-ES_tradnl" dirty="0" smtClean="0"/>
              <a:t>-</a:t>
            </a:r>
            <a:r>
              <a:rPr lang="es-ES_tradnl" dirty="0" smtClean="0">
                <a:hlinkClick r:id="rId4" tooltip="Estados Unidos"/>
              </a:rPr>
              <a:t>estadounidense</a:t>
            </a:r>
            <a:r>
              <a:rPr lang="es-ES_tradnl" dirty="0" smtClean="0"/>
              <a:t>, nacido en </a:t>
            </a:r>
            <a:r>
              <a:rPr lang="es-ES_tradnl" dirty="0" smtClean="0">
                <a:hlinkClick r:id="rId3" tooltip="Rusia"/>
              </a:rPr>
              <a:t>Rusia</a:t>
            </a:r>
            <a:r>
              <a:rPr lang="es-ES_tradnl" dirty="0" smtClean="0"/>
              <a:t> en </a:t>
            </a:r>
            <a:r>
              <a:rPr lang="es-ES_tradnl" dirty="0" smtClean="0">
                <a:hlinkClick r:id="rId5" tooltip="1901"/>
              </a:rPr>
              <a:t>1901</a:t>
            </a:r>
            <a:r>
              <a:rPr lang="es-ES_tradnl" dirty="0" smtClean="0"/>
              <a:t>. De padres </a:t>
            </a:r>
            <a:r>
              <a:rPr lang="es-ES_tradnl" dirty="0" smtClean="0">
                <a:hlinkClick r:id="rId6" tooltip="Judío"/>
              </a:rPr>
              <a:t>judíos</a:t>
            </a:r>
            <a:r>
              <a:rPr lang="es-ES_tradnl" dirty="0" smtClean="0"/>
              <a:t>, inició sus estudios universitarios en su país natal, pero en </a:t>
            </a:r>
            <a:r>
              <a:rPr lang="es-ES_tradnl" dirty="0" smtClean="0">
                <a:hlinkClick r:id="rId7" tooltip="1922"/>
              </a:rPr>
              <a:t>1922</a:t>
            </a:r>
            <a:r>
              <a:rPr lang="es-ES_tradnl" dirty="0" smtClean="0"/>
              <a:t> se mudó a </a:t>
            </a:r>
            <a:r>
              <a:rPr lang="es-ES_tradnl" dirty="0" smtClean="0">
                <a:hlinkClick r:id="rId4" tooltip="Estados Unidos"/>
              </a:rPr>
              <a:t>Estados Unidos</a:t>
            </a:r>
            <a:r>
              <a:rPr lang="es-ES_tradnl" dirty="0" smtClean="0"/>
              <a:t> terminando sus estudios en </a:t>
            </a:r>
            <a:r>
              <a:rPr lang="es-ES_tradnl" dirty="0" err="1" smtClean="0"/>
              <a:t>en</a:t>
            </a:r>
            <a:r>
              <a:rPr lang="es-ES_tradnl" dirty="0" smtClean="0"/>
              <a:t> la </a:t>
            </a:r>
            <a:r>
              <a:rPr lang="es-ES_tradnl" dirty="0" smtClean="0">
                <a:hlinkClick r:id="rId8" tooltip="Universidad Columbia"/>
              </a:rPr>
              <a:t>Universidad Columbia</a:t>
            </a:r>
            <a:r>
              <a:rPr lang="es-ES_tradnl" dirty="0" smtClean="0"/>
              <a:t>. Trabajó de profesor en la </a:t>
            </a:r>
            <a:r>
              <a:rPr lang="es-ES_tradnl" dirty="0" err="1" smtClean="0"/>
              <a:t>Warthon</a:t>
            </a:r>
            <a:r>
              <a:rPr lang="es-ES_tradnl" dirty="0" smtClean="0"/>
              <a:t> </a:t>
            </a:r>
            <a:r>
              <a:rPr lang="es-ES_tradnl" dirty="0" err="1" smtClean="0"/>
              <a:t>School</a:t>
            </a:r>
            <a:r>
              <a:rPr lang="es-ES_tradnl" dirty="0" smtClean="0"/>
              <a:t> de la </a:t>
            </a:r>
            <a:r>
              <a:rPr lang="es-ES_tradnl" dirty="0" smtClean="0">
                <a:hlinkClick r:id="rId9" tooltip="Universidad de Pensilvania"/>
              </a:rPr>
              <a:t>Universidad de Pensilvania</a:t>
            </a:r>
            <a:r>
              <a:rPr lang="es-ES_tradnl" dirty="0" smtClean="0"/>
              <a:t>, en la </a:t>
            </a:r>
            <a:r>
              <a:rPr lang="es-ES_tradnl" dirty="0" smtClean="0">
                <a:hlinkClick r:id="rId10" tooltip="Universidad Johns Hopkins"/>
              </a:rPr>
              <a:t>Universidad Johns Hopkins</a:t>
            </a:r>
            <a:r>
              <a:rPr lang="es-ES_tradnl" dirty="0" smtClean="0"/>
              <a:t> y en la </a:t>
            </a:r>
            <a:r>
              <a:rPr lang="es-ES_tradnl" dirty="0" smtClean="0">
                <a:hlinkClick r:id="rId11" tooltip="Universidad Harvard"/>
              </a:rPr>
              <a:t>Universidad Harvard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En una </a:t>
            </a:r>
            <a:r>
              <a:rPr lang="es-ES_tradnl" dirty="0" smtClean="0">
                <a:hlinkClick r:id="rId12" tooltip="Hipótesis"/>
              </a:rPr>
              <a:t>hipótesis</a:t>
            </a:r>
            <a:r>
              <a:rPr lang="es-ES_tradnl" dirty="0" smtClean="0"/>
              <a:t> relacionó el </a:t>
            </a:r>
            <a:r>
              <a:rPr lang="es-ES_tradnl" dirty="0" smtClean="0">
                <a:hlinkClick r:id="rId13" tooltip="Crecimiento económico"/>
              </a:rPr>
              <a:t>crecimiento económico</a:t>
            </a:r>
            <a:r>
              <a:rPr lang="es-ES_tradnl" dirty="0" smtClean="0"/>
              <a:t> y la </a:t>
            </a:r>
            <a:r>
              <a:rPr lang="es-ES_tradnl" dirty="0" smtClean="0">
                <a:hlinkClick r:id="rId14" tooltip="Distribución del ingreso"/>
              </a:rPr>
              <a:t>distribución del ingreso</a:t>
            </a:r>
            <a:r>
              <a:rPr lang="es-ES_tradnl" dirty="0" smtClean="0"/>
              <a:t>. Según ésta, el crecimiento basta para reducir la desigualdad, aunque ésta también se asocia a los comienzos del crecimiento, cuando existe la necesidad de realizar grandes </a:t>
            </a:r>
            <a:r>
              <a:rPr lang="es-ES_tradnl" dirty="0" smtClean="0">
                <a:hlinkClick r:id="rId15" tooltip="Inversión"/>
              </a:rPr>
              <a:t>inversiones</a:t>
            </a:r>
            <a:r>
              <a:rPr lang="es-ES_tradnl" dirty="0" smtClean="0"/>
              <a:t> en infraestructura y en </a:t>
            </a:r>
            <a:r>
              <a:rPr lang="es-ES_tradnl" dirty="0" smtClean="0">
                <a:hlinkClick r:id="rId16" tooltip="Bienes de capital"/>
              </a:rPr>
              <a:t>bienes de capital</a:t>
            </a:r>
            <a:r>
              <a:rPr lang="es-ES_tradnl" dirty="0" smtClean="0"/>
              <a:t>. Luego la generación de </a:t>
            </a:r>
            <a:r>
              <a:rPr lang="es-ES_tradnl" dirty="0" smtClean="0">
                <a:hlinkClick r:id="rId17" tooltip="Empleo"/>
              </a:rPr>
              <a:t>empleo</a:t>
            </a:r>
            <a:r>
              <a:rPr lang="es-ES_tradnl" dirty="0" smtClean="0"/>
              <a:t> y el aumento de la </a:t>
            </a:r>
            <a:r>
              <a:rPr lang="es-ES_tradnl" dirty="0" smtClean="0">
                <a:hlinkClick r:id="rId18" tooltip="Productividad"/>
              </a:rPr>
              <a:t>productividad</a:t>
            </a:r>
            <a:r>
              <a:rPr lang="es-ES_tradnl" dirty="0" smtClean="0"/>
              <a:t> conducirían a </a:t>
            </a:r>
            <a:r>
              <a:rPr lang="es-ES_tradnl" dirty="0" smtClean="0">
                <a:hlinkClick r:id="rId19" tooltip="Salario"/>
              </a:rPr>
              <a:t>salarios</a:t>
            </a:r>
            <a:r>
              <a:rPr lang="es-ES_tradnl" dirty="0" smtClean="0"/>
              <a:t> más elevados y a una mejor distribución del ingreso.</a:t>
            </a:r>
          </a:p>
          <a:p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857224" y="785794"/>
            <a:ext cx="750099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 err="1" smtClean="0"/>
              <a:t>Kuznets</a:t>
            </a:r>
            <a:r>
              <a:rPr lang="es-ES_tradnl" dirty="0" smtClean="0"/>
              <a:t> también se interesó por el sistema de </a:t>
            </a:r>
            <a:r>
              <a:rPr lang="es-ES_tradnl" dirty="0" smtClean="0">
                <a:hlinkClick r:id="rId2" tooltip="Contabilidad nacional"/>
              </a:rPr>
              <a:t>contabilidad nacional</a:t>
            </a:r>
            <a:r>
              <a:rPr lang="es-ES_tradnl" dirty="0" smtClean="0"/>
              <a:t>, de hecho fue el creador del sistema norteamericano unificado de contabilidad nacional. Es notorio que aunque </a:t>
            </a:r>
            <a:r>
              <a:rPr lang="es-ES_tradnl" dirty="0" err="1" smtClean="0"/>
              <a:t>Kuznets</a:t>
            </a:r>
            <a:r>
              <a:rPr lang="es-ES_tradnl" dirty="0" smtClean="0"/>
              <a:t> había trabajado en la relación entre crecimiento económico y distribución del ingreso, fue siempre muy crítico con la pretensión de medir el </a:t>
            </a:r>
            <a:r>
              <a:rPr lang="es-ES_tradnl" dirty="0" smtClean="0">
                <a:hlinkClick r:id="rId3" tooltip="Bienestar social"/>
              </a:rPr>
              <a:t>bienestar</a:t>
            </a:r>
            <a:r>
              <a:rPr lang="es-ES_tradnl" dirty="0" smtClean="0"/>
              <a:t> exclusivamente sobre la base del ingreso per cápita. En un discurso ante el congreso norteamericano en </a:t>
            </a:r>
            <a:r>
              <a:rPr lang="es-ES_tradnl" dirty="0" smtClean="0">
                <a:hlinkClick r:id="rId4" tooltip="1934"/>
              </a:rPr>
              <a:t>1934</a:t>
            </a:r>
            <a:r>
              <a:rPr lang="es-ES_tradnl" dirty="0" smtClean="0"/>
              <a:t> advertía que:</a:t>
            </a:r>
          </a:p>
          <a:p>
            <a:r>
              <a:rPr lang="es-ES_tradnl" dirty="0" smtClean="0"/>
              <a:t>es muy </a:t>
            </a:r>
            <a:r>
              <a:rPr lang="es-ES_tradnl" dirty="0" err="1" smtClean="0"/>
              <a:t>dificil</a:t>
            </a:r>
            <a:r>
              <a:rPr lang="es-ES_tradnl" dirty="0" smtClean="0"/>
              <a:t> deducir el bienestar de una nación a partir de su </a:t>
            </a:r>
            <a:r>
              <a:rPr lang="es-ES_tradnl" dirty="0" smtClean="0">
                <a:hlinkClick r:id="rId5" tooltip="Renta per cápita"/>
              </a:rPr>
              <a:t>renta nacional</a:t>
            </a:r>
            <a:r>
              <a:rPr lang="es-ES_tradnl" dirty="0" smtClean="0"/>
              <a:t> (</a:t>
            </a:r>
            <a:r>
              <a:rPr lang="es-ES_tradnl" i="1" dirty="0" smtClean="0"/>
              <a:t>per cápita</a:t>
            </a:r>
            <a:r>
              <a:rPr lang="es-ES_tradnl" dirty="0" smtClean="0"/>
              <a:t>)</a:t>
            </a:r>
            <a:r>
              <a:rPr lang="es-ES_tradnl" baseline="30000" dirty="0" smtClean="0">
                <a:hlinkClick r:id="rId6"/>
              </a:rPr>
              <a:t>[1]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err="1" smtClean="0"/>
              <a:t>Simon</a:t>
            </a:r>
            <a:r>
              <a:rPr lang="es-ES_tradnl" dirty="0" smtClean="0"/>
              <a:t> </a:t>
            </a:r>
            <a:r>
              <a:rPr lang="es-ES_tradnl" dirty="0" err="1" smtClean="0"/>
              <a:t>Kuznets</a:t>
            </a:r>
            <a:r>
              <a:rPr lang="es-ES_tradnl" dirty="0" smtClean="0"/>
              <a:t>, 1934</a:t>
            </a:r>
          </a:p>
          <a:p>
            <a:endParaRPr lang="es-ES_tradnl" dirty="0" smtClean="0"/>
          </a:p>
          <a:p>
            <a:r>
              <a:rPr lang="es-ES_tradnl" dirty="0" smtClean="0"/>
              <a:t>Sin embargo consideró que sus advertencias eran ignoradas y que tanto economistas como políticos acostumbraban a equiparar prosperidad y crecimiento del PIB </a:t>
            </a:r>
            <a:r>
              <a:rPr lang="es-ES_tradnl" i="1" dirty="0" smtClean="0"/>
              <a:t>per cápita</a:t>
            </a:r>
            <a:r>
              <a:rPr lang="es-ES_tradnl" dirty="0" smtClean="0"/>
              <a:t>. Así años más tarde de su declaración ante el congreso amplió sus críticas cuando declaró:</a:t>
            </a:r>
          </a:p>
          <a:p>
            <a:r>
              <a:rPr lang="es-ES_tradnl" dirty="0" smtClean="0"/>
              <a:t>Hay que tener en cuenta las diferencias entre cantidad y calidad del crecimiento, entre sus costes y sus beneficios y entre el plazo corto y el largo. [...] Los objetivos de "más" crecimiento deberían especificar de qué y para qué</a:t>
            </a:r>
            <a:r>
              <a:rPr lang="es-ES_tradnl" baseline="30000" dirty="0" smtClean="0">
                <a:hlinkClick r:id="rId6"/>
              </a:rPr>
              <a:t>[2]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err="1" smtClean="0"/>
              <a:t>Simon</a:t>
            </a:r>
            <a:r>
              <a:rPr lang="es-ES_tradnl" dirty="0" smtClean="0"/>
              <a:t> </a:t>
            </a:r>
            <a:r>
              <a:rPr lang="es-ES_tradnl" dirty="0" err="1" smtClean="0"/>
              <a:t>Kuznets</a:t>
            </a:r>
            <a:r>
              <a:rPr lang="es-ES_tradnl" dirty="0" smtClean="0"/>
              <a:t>, 1962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642918"/>
            <a:ext cx="4500594" cy="1214446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Estas causas varían </a:t>
            </a:r>
            <a:r>
              <a:rPr lang="es-ES_tradnl" dirty="0" smtClean="0"/>
              <a:t>de acuerdo </a:t>
            </a:r>
            <a:r>
              <a:rPr lang="es-ES_tradnl" dirty="0" smtClean="0"/>
              <a:t>con el </a:t>
            </a:r>
            <a:r>
              <a:rPr lang="es-ES_tradnl" dirty="0" smtClean="0"/>
              <a:t> momento </a:t>
            </a:r>
            <a:r>
              <a:rPr lang="es-ES_tradnl" dirty="0" smtClean="0"/>
              <a:t>histórico </a:t>
            </a:r>
            <a:r>
              <a:rPr lang="es-ES_tradnl" dirty="0" smtClean="0"/>
              <a:t>presente o </a:t>
            </a:r>
            <a:r>
              <a:rPr lang="es-ES_tradnl" dirty="0" smtClean="0"/>
              <a:t>pasado, el tipo de individuos o grupos </a:t>
            </a:r>
            <a:r>
              <a:rPr lang="es-ES_tradnl" dirty="0" smtClean="0"/>
              <a:t>de éstos</a:t>
            </a:r>
            <a:r>
              <a:rPr lang="es-ES_tradnl" dirty="0" smtClean="0"/>
              <a:t>, y los países existentes.</a:t>
            </a:r>
            <a:endParaRPr lang="es-ES_tradnl" dirty="0"/>
          </a:p>
        </p:txBody>
      </p:sp>
      <p:sp>
        <p:nvSpPr>
          <p:cNvPr id="3" name="2 Rectángulo"/>
          <p:cNvSpPr/>
          <p:nvPr/>
        </p:nvSpPr>
        <p:spPr>
          <a:xfrm>
            <a:off x="1928794" y="2357430"/>
            <a:ext cx="4572000" cy="12003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es-ES_tradnl" b="1" dirty="0" smtClean="0">
                <a:solidFill>
                  <a:srgbClr val="FF0000"/>
                </a:solidFill>
              </a:rPr>
              <a:t>Ecología Política</a:t>
            </a:r>
            <a:r>
              <a:rPr lang="es-ES_tradnl" dirty="0" smtClean="0"/>
              <a:t>. Ésta </a:t>
            </a:r>
            <a:r>
              <a:rPr lang="es-ES_tradnl" dirty="0" smtClean="0"/>
              <a:t>disciplina encuentra    Explicación </a:t>
            </a:r>
            <a:r>
              <a:rPr lang="es-ES_tradnl" dirty="0" smtClean="0"/>
              <a:t>a los motivos de </a:t>
            </a:r>
            <a:r>
              <a:rPr lang="es-ES_tradnl" dirty="0" smtClean="0"/>
              <a:t>los individuos </a:t>
            </a:r>
            <a:r>
              <a:rPr lang="es-ES_tradnl" dirty="0" smtClean="0"/>
              <a:t>y los grupos para llevar a </a:t>
            </a:r>
            <a:r>
              <a:rPr lang="es-ES_tradnl" dirty="0" smtClean="0"/>
              <a:t>cabo luchas </a:t>
            </a:r>
            <a:r>
              <a:rPr lang="es-ES_tradnl" dirty="0" smtClean="0"/>
              <a:t>para defender su entorno ambiental</a:t>
            </a:r>
            <a:endParaRPr lang="es-ES_tradnl" dirty="0"/>
          </a:p>
        </p:txBody>
      </p:sp>
      <p:sp>
        <p:nvSpPr>
          <p:cNvPr id="4" name="3 Rectángulo"/>
          <p:cNvSpPr/>
          <p:nvPr/>
        </p:nvSpPr>
        <p:spPr>
          <a:xfrm>
            <a:off x="3929058" y="4357694"/>
            <a:ext cx="45720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just"/>
            <a:r>
              <a:rPr lang="es-ES_tradnl" dirty="0" smtClean="0"/>
              <a:t>Una primera causa es la especie, que </a:t>
            </a:r>
            <a:r>
              <a:rPr lang="es-ES_tradnl" dirty="0" smtClean="0"/>
              <a:t>se explica </a:t>
            </a:r>
            <a:r>
              <a:rPr lang="es-ES_tradnl" dirty="0" smtClean="0"/>
              <a:t>por la necesidad de los </a:t>
            </a:r>
            <a:r>
              <a:rPr lang="es-ES_tradnl" dirty="0" smtClean="0"/>
              <a:t>seres humanos </a:t>
            </a:r>
            <a:r>
              <a:rPr lang="es-ES_tradnl" dirty="0" smtClean="0"/>
              <a:t>de proteger el lugar donde </a:t>
            </a:r>
            <a:r>
              <a:rPr lang="es-ES_tradnl" dirty="0" smtClean="0"/>
              <a:t>han vivido </a:t>
            </a:r>
            <a:r>
              <a:rPr lang="es-ES_tradnl" dirty="0" smtClean="0"/>
              <a:t>siempre.</a:t>
            </a:r>
            <a:endParaRPr lang="es-ES_trad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285728"/>
            <a:ext cx="457200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"Ser parte de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la especie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, significa reconocer una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nueva forma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de solidaridad que no conoce</a:t>
            </a:r>
          </a:p>
          <a:p>
            <a:pPr algn="just"/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fronteras políticas, ni límites temporales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, pues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se identifica una causalidad directa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con las  generaciones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futuras" (Toledo, 1986).</a:t>
            </a:r>
            <a:endParaRPr lang="es-ES_tradn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2071670" y="2143116"/>
            <a:ext cx="457200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Este tipo de conciencia de especie se</a:t>
            </a:r>
          </a:p>
          <a:p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presenta principalmente, en el sector que ha</a:t>
            </a:r>
          </a:p>
          <a:p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recibido mayor educación en las diferentes</a:t>
            </a:r>
          </a:p>
          <a:p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sociedades, pero también se presenta y se</a:t>
            </a:r>
          </a:p>
          <a:p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puede presentar en muchos otros sectores.</a:t>
            </a:r>
            <a:endParaRPr lang="es-ES_tradnl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214678" y="4000504"/>
            <a:ext cx="4572000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Dos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siguientes razones: la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rápida difusión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de la información a través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de medios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masivos de comunicación como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la televisión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e Internet (será información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con contenidos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tanto científicos como educativos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), y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por la presencia inminente de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las diferentes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crisis sociales, económicas 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y ecológicas</a:t>
            </a:r>
            <a:r>
              <a:rPr lang="es-ES_tradnl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es-ES_tradnl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42910" y="7143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/>
              <a:t>Historia de los tratados internacionales de</a:t>
            </a:r>
          </a:p>
          <a:p>
            <a:r>
              <a:rPr lang="es-ES_tradnl" dirty="0" smtClean="0"/>
              <a:t>medio ambiente</a:t>
            </a:r>
            <a:endParaRPr lang="es-ES_tradnl" dirty="0"/>
          </a:p>
        </p:txBody>
      </p:sp>
      <p:sp>
        <p:nvSpPr>
          <p:cNvPr id="3" name="2 Rectángulo"/>
          <p:cNvSpPr/>
          <p:nvPr/>
        </p:nvSpPr>
        <p:spPr>
          <a:xfrm>
            <a:off x="3714744" y="221455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_tradnl" dirty="0" smtClean="0"/>
              <a:t>La formación de tratados internacionales</a:t>
            </a:r>
          </a:p>
          <a:p>
            <a:r>
              <a:rPr lang="pt-BR" dirty="0" smtClean="0"/>
              <a:t>para controlar o regular aspectos referentes</a:t>
            </a:r>
          </a:p>
          <a:p>
            <a:r>
              <a:rPr lang="es-ES_tradnl" dirty="0" smtClean="0"/>
              <a:t>a la ecología y el entorno ambiental,</a:t>
            </a:r>
          </a:p>
          <a:p>
            <a:r>
              <a:rPr lang="es-ES_tradnl" dirty="0" smtClean="0"/>
              <a:t>comenzó con mayor fuerza en el transcurso</a:t>
            </a:r>
          </a:p>
          <a:p>
            <a:r>
              <a:rPr lang="es-ES_tradnl" dirty="0" smtClean="0"/>
              <a:t>de la Segunda Guerra Mundial, cuando se</a:t>
            </a:r>
          </a:p>
          <a:p>
            <a:r>
              <a:rPr lang="es-ES_tradnl" dirty="0" smtClean="0"/>
              <a:t>vislumbró la magnitud de las afectaciones</a:t>
            </a:r>
          </a:p>
          <a:p>
            <a:r>
              <a:rPr lang="es-ES_tradnl" dirty="0" smtClean="0"/>
              <a:t>que podría causar el ser humano, no</a:t>
            </a:r>
          </a:p>
          <a:p>
            <a:r>
              <a:rPr lang="es-ES_tradnl" dirty="0" smtClean="0"/>
              <a:t>solamente a una región del planeta en</a:t>
            </a:r>
          </a:p>
          <a:p>
            <a:r>
              <a:rPr lang="es-ES_tradnl" dirty="0" smtClean="0"/>
              <a:t>particular, sino a la totalidad de éste.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28728" y="751344"/>
            <a:ext cx="7143800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1987, cuando </a:t>
            </a:r>
            <a:r>
              <a:rPr lang="es-ES_tradnl" dirty="0" smtClean="0"/>
              <a:t>el entonces presidente del </a:t>
            </a:r>
            <a:r>
              <a:rPr lang="es-ES_tradnl" dirty="0" smtClean="0"/>
              <a:t>Banco Mundial</a:t>
            </a:r>
            <a:r>
              <a:rPr lang="es-ES_tradnl" dirty="0" smtClean="0"/>
              <a:t>, Sr. </a:t>
            </a:r>
            <a:r>
              <a:rPr lang="es-ES_tradnl" dirty="0" err="1" smtClean="0"/>
              <a:t>Barber</a:t>
            </a:r>
            <a:r>
              <a:rPr lang="es-ES_tradnl" dirty="0" smtClean="0"/>
              <a:t> B. </a:t>
            </a:r>
            <a:r>
              <a:rPr lang="es-ES_tradnl" dirty="0" err="1" smtClean="0"/>
              <a:t>Conable</a:t>
            </a:r>
            <a:r>
              <a:rPr lang="es-ES_tradnl" dirty="0" smtClean="0"/>
              <a:t>, exhortó </a:t>
            </a:r>
            <a:r>
              <a:rPr lang="es-ES_tradnl" dirty="0" smtClean="0"/>
              <a:t>de forma </a:t>
            </a:r>
            <a:r>
              <a:rPr lang="es-ES_tradnl" dirty="0" smtClean="0"/>
              <a:t>general a todas las naciones a </a:t>
            </a:r>
            <a:r>
              <a:rPr lang="es-ES_tradnl" dirty="0" smtClean="0"/>
              <a:t>hacer un </a:t>
            </a:r>
            <a:r>
              <a:rPr lang="es-ES_tradnl" dirty="0" smtClean="0"/>
              <a:t>esfuerzo real para cooperar en </a:t>
            </a:r>
            <a:r>
              <a:rPr lang="es-ES_tradnl" dirty="0" smtClean="0"/>
              <a:t>la conservación </a:t>
            </a:r>
            <a:r>
              <a:rPr lang="es-ES_tradnl" dirty="0" smtClean="0"/>
              <a:t>del entorno natural mundial</a:t>
            </a:r>
            <a:r>
              <a:rPr lang="es-ES_tradnl" dirty="0" smtClean="0"/>
              <a:t>. En </a:t>
            </a:r>
            <a:r>
              <a:rPr lang="es-ES_tradnl" dirty="0" smtClean="0"/>
              <a:t>su discurso llevado a cabo en </a:t>
            </a:r>
            <a:r>
              <a:rPr lang="es-ES_tradnl" dirty="0" smtClean="0"/>
              <a:t>Washington D</a:t>
            </a:r>
            <a:r>
              <a:rPr lang="es-ES_tradnl" dirty="0" smtClean="0"/>
              <a:t>. C., dijo lo que se presenta a continuación:</a:t>
            </a:r>
          </a:p>
          <a:p>
            <a:pPr algn="just"/>
            <a:r>
              <a:rPr lang="es-ES_tradnl" dirty="0" smtClean="0"/>
              <a:t>"Tenemos conocimiento de que </a:t>
            </a:r>
            <a:r>
              <a:rPr lang="es-ES_tradnl" dirty="0" smtClean="0"/>
              <a:t>los recursos </a:t>
            </a:r>
            <a:r>
              <a:rPr lang="es-ES_tradnl" dirty="0" smtClean="0"/>
              <a:t>básicos de la Tierra, el aire y </a:t>
            </a:r>
            <a:r>
              <a:rPr lang="es-ES_tradnl" dirty="0" smtClean="0"/>
              <a:t>el agua</a:t>
            </a:r>
            <a:r>
              <a:rPr lang="es-ES_tradnl" dirty="0" smtClean="0"/>
              <a:t>, sobre los que se sustenta la </a:t>
            </a:r>
            <a:r>
              <a:rPr lang="es-ES_tradnl" dirty="0" smtClean="0"/>
              <a:t>supervivencia del </a:t>
            </a:r>
            <a:r>
              <a:rPr lang="es-ES_tradnl" dirty="0" smtClean="0"/>
              <a:t>planeta, están </a:t>
            </a:r>
            <a:r>
              <a:rPr lang="es-ES_tradnl" dirty="0" smtClean="0"/>
              <a:t>amenazados</a:t>
            </a:r>
            <a:r>
              <a:rPr lang="es-ES_tradnl" dirty="0" smtClean="0"/>
              <a:t>.</a:t>
            </a:r>
          </a:p>
          <a:p>
            <a:pPr algn="just"/>
            <a:r>
              <a:rPr lang="es-ES_tradnl" dirty="0" smtClean="0"/>
              <a:t>Pero el esfuerzo común para resolver </a:t>
            </a:r>
            <a:r>
              <a:rPr lang="es-ES_tradnl" dirty="0" smtClean="0"/>
              <a:t>los problemas </a:t>
            </a:r>
            <a:r>
              <a:rPr lang="es-ES_tradnl" dirty="0" smtClean="0"/>
              <a:t>comunes del mundo requiere </a:t>
            </a:r>
            <a:r>
              <a:rPr lang="es-ES_tradnl" dirty="0" smtClean="0"/>
              <a:t>de cierto </a:t>
            </a:r>
            <a:r>
              <a:rPr lang="es-ES_tradnl" dirty="0" smtClean="0"/>
              <a:t>grado de coordinación institucional </a:t>
            </a:r>
            <a:r>
              <a:rPr lang="es-ES_tradnl" dirty="0" smtClean="0"/>
              <a:t>y una </a:t>
            </a:r>
            <a:r>
              <a:rPr lang="es-ES_tradnl" dirty="0" smtClean="0"/>
              <a:t>dosis de voluntad política, que </a:t>
            </a:r>
            <a:r>
              <a:rPr lang="es-ES_tradnl" dirty="0" smtClean="0"/>
              <a:t>el hombre </a:t>
            </a:r>
            <a:r>
              <a:rPr lang="es-ES_tradnl" dirty="0" smtClean="0"/>
              <a:t>invierte más frecuentemente </a:t>
            </a:r>
            <a:r>
              <a:rPr lang="es-ES_tradnl" dirty="0" smtClean="0"/>
              <a:t>en destruir </a:t>
            </a:r>
            <a:r>
              <a:rPr lang="es-ES_tradnl" dirty="0" smtClean="0"/>
              <a:t>que en preservar"</a:t>
            </a:r>
            <a:endParaRPr lang="es-ES_trad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57224" y="500042"/>
            <a:ext cx="6000792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Para el caso de México, desde principios </a:t>
            </a:r>
            <a:r>
              <a:rPr lang="es-ES_tradnl" dirty="0" smtClean="0"/>
              <a:t>de siglo</a:t>
            </a:r>
            <a:r>
              <a:rPr lang="es-ES_tradnl" dirty="0" smtClean="0"/>
              <a:t>, </a:t>
            </a:r>
            <a:r>
              <a:rPr lang="es-ES_tradnl" dirty="0" smtClean="0"/>
              <a:t>se empezaron </a:t>
            </a:r>
            <a:r>
              <a:rPr lang="es-ES_tradnl" dirty="0" smtClean="0"/>
              <a:t>a firmar acuerdos </a:t>
            </a:r>
            <a:r>
              <a:rPr lang="es-ES_tradnl" dirty="0" smtClean="0"/>
              <a:t>para proteger los recursos naturales de posibles daños </a:t>
            </a:r>
            <a:r>
              <a:rPr lang="es-ES_tradnl" dirty="0" smtClean="0"/>
              <a:t>o amenazas. Un ejemplo claro de “</a:t>
            </a:r>
            <a:r>
              <a:rPr lang="es-ES_tradnl" dirty="0" smtClean="0"/>
              <a:t>un convenio </a:t>
            </a:r>
            <a:r>
              <a:rPr lang="es-ES_tradnl" dirty="0" smtClean="0"/>
              <a:t>internacional firmado a </a:t>
            </a:r>
            <a:r>
              <a:rPr lang="es-ES_tradnl" dirty="0" smtClean="0"/>
              <a:t>principios de </a:t>
            </a:r>
            <a:r>
              <a:rPr lang="es-ES_tradnl" dirty="0" smtClean="0"/>
              <a:t>siglo, fue el llevado a cabo </a:t>
            </a:r>
            <a:r>
              <a:rPr lang="es-ES_tradnl" b="1" dirty="0" smtClean="0"/>
              <a:t>entre </a:t>
            </a:r>
            <a:r>
              <a:rPr lang="es-ES_tradnl" b="1" dirty="0" smtClean="0"/>
              <a:t>México y </a:t>
            </a:r>
            <a:r>
              <a:rPr lang="es-ES_tradnl" b="1" dirty="0" smtClean="0"/>
              <a:t>Estados Unidos, llamado Convención </a:t>
            </a:r>
            <a:r>
              <a:rPr lang="es-ES_tradnl" b="1" dirty="0" smtClean="0"/>
              <a:t>para la </a:t>
            </a:r>
            <a:r>
              <a:rPr lang="es-ES_tradnl" b="1" dirty="0" smtClean="0"/>
              <a:t>Equitativa Distribución de las Aguas del</a:t>
            </a:r>
          </a:p>
          <a:p>
            <a:pPr algn="just"/>
            <a:r>
              <a:rPr lang="es-ES_tradnl" b="1" dirty="0" smtClean="0"/>
              <a:t>Río Bravo en 1906”</a:t>
            </a:r>
            <a:r>
              <a:rPr lang="es-ES_tradnl" dirty="0" smtClean="0"/>
              <a:t> (SRE).</a:t>
            </a:r>
            <a:endParaRPr lang="es-ES_tradnl" dirty="0"/>
          </a:p>
        </p:txBody>
      </p:sp>
      <p:sp>
        <p:nvSpPr>
          <p:cNvPr id="3" name="2 Rectángulo"/>
          <p:cNvSpPr/>
          <p:nvPr/>
        </p:nvSpPr>
        <p:spPr>
          <a:xfrm>
            <a:off x="2428860" y="3071810"/>
            <a:ext cx="4572000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s-ES_tradnl" dirty="0" smtClean="0"/>
              <a:t>Desde entonces </a:t>
            </a:r>
            <a:r>
              <a:rPr lang="es-ES_tradnl" dirty="0" smtClean="0"/>
              <a:t>se han elaborado y firmado más </a:t>
            </a:r>
            <a:r>
              <a:rPr lang="es-ES_tradnl" dirty="0" smtClean="0"/>
              <a:t>de </a:t>
            </a:r>
            <a:r>
              <a:rPr lang="es-ES_tradnl" b="1" dirty="0" smtClean="0"/>
              <a:t>169 </a:t>
            </a:r>
            <a:r>
              <a:rPr lang="es-ES_tradnl" b="1" dirty="0" smtClean="0"/>
              <a:t>Tratados Internacionales</a:t>
            </a:r>
            <a:r>
              <a:rPr lang="es-ES_tradnl" dirty="0" smtClean="0"/>
              <a:t> referentes a </a:t>
            </a:r>
            <a:r>
              <a:rPr lang="es-ES_tradnl" dirty="0" smtClean="0"/>
              <a:t>la </a:t>
            </a:r>
            <a:r>
              <a:rPr lang="es-ES_tradnl" b="1" dirty="0" smtClean="0"/>
              <a:t>Ecología </a:t>
            </a:r>
            <a:r>
              <a:rPr lang="es-ES_tradnl" b="1" dirty="0" smtClean="0"/>
              <a:t>y a la Protección del Ambiente</a:t>
            </a:r>
            <a:r>
              <a:rPr lang="es-ES_tradnl" b="1" dirty="0" smtClean="0"/>
              <a:t>, </a:t>
            </a:r>
            <a:r>
              <a:rPr lang="es-ES_tradnl" dirty="0" smtClean="0"/>
              <a:t>entre </a:t>
            </a:r>
            <a:r>
              <a:rPr lang="es-ES_tradnl" dirty="0" smtClean="0"/>
              <a:t>países y regiones de todo el </a:t>
            </a:r>
            <a:r>
              <a:rPr lang="es-ES_tradnl" dirty="0" smtClean="0"/>
              <a:t>mundo (</a:t>
            </a:r>
            <a:r>
              <a:rPr lang="es-ES_tradnl" dirty="0" smtClean="0"/>
              <a:t>CEDAC/CIESIN, 2000).</a:t>
            </a:r>
            <a:endParaRPr lang="es-ES_trad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357166"/>
            <a:ext cx="8001056" cy="40934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Pueden clasificarse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por sus contenidos o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temas específicos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 la siguiente forma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: </a:t>
            </a: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Cambio Climático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Global 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Agotamiento del Ozono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Estratosférico </a:t>
            </a:r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Cambio de la Cubierta de las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Tierras y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Desertificación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Deforestación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Conservación de la Diversidad Biológica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Contaminación Transfronteriza 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del Aire</a:t>
            </a:r>
            <a:endParaRPr lang="es-ES_trad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Los Océanos y sus Recursos Vivientes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Comercio/Industria y el Ambiente</a:t>
            </a:r>
          </a:p>
          <a:p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·  Dinámica de la Población</a:t>
            </a:r>
            <a:r>
              <a:rPr lang="es-ES_tradnl" sz="2000" dirty="0" smtClean="0">
                <a:latin typeface="Arial" pitchFamily="34" charset="0"/>
                <a:cs typeface="Arial" pitchFamily="34" charset="0"/>
              </a:rPr>
              <a:t>.</a:t>
            </a:r>
            <a:endParaRPr lang="es-ES_tradnl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57158" y="571480"/>
            <a:ext cx="551606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s-ES_tradnl" sz="2400" dirty="0" smtClean="0">
                <a:latin typeface="Arial" pitchFamily="34" charset="0"/>
                <a:cs typeface="Arial" pitchFamily="34" charset="0"/>
              </a:rPr>
              <a:t>Tratados sobre cambio climático global</a:t>
            </a:r>
            <a:endParaRPr lang="es-ES_tradnl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142976" y="1357298"/>
            <a:ext cx="4572000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/>
            <a:r>
              <a:rPr lang="es-ES_tradnl" b="1" dirty="0" smtClean="0"/>
              <a:t>En 1992, se firmó la Agenda 21 y </a:t>
            </a:r>
            <a:r>
              <a:rPr lang="es-ES_tradnl" b="1" dirty="0" smtClean="0"/>
              <a:t>la Declaración </a:t>
            </a:r>
            <a:r>
              <a:rPr lang="es-ES_tradnl" b="1" dirty="0" smtClean="0"/>
              <a:t>de Río,</a:t>
            </a:r>
            <a:r>
              <a:rPr lang="es-ES_tradnl" dirty="0" smtClean="0"/>
              <a:t> y un mes antes se </a:t>
            </a:r>
            <a:r>
              <a:rPr lang="es-ES_tradnl" dirty="0" smtClean="0"/>
              <a:t>había firmado </a:t>
            </a:r>
            <a:r>
              <a:rPr lang="es-ES_tradnl" dirty="0" smtClean="0"/>
              <a:t>un acuerdo que establecía </a:t>
            </a:r>
            <a:r>
              <a:rPr lang="es-ES_tradnl" dirty="0" smtClean="0"/>
              <a:t>un Instituto </a:t>
            </a:r>
            <a:r>
              <a:rPr lang="es-ES_tradnl" dirty="0" smtClean="0"/>
              <a:t>Interamericano para la </a:t>
            </a:r>
            <a:r>
              <a:rPr lang="es-ES_tradnl" dirty="0" smtClean="0"/>
              <a:t>Investigación del </a:t>
            </a:r>
            <a:r>
              <a:rPr lang="es-ES_tradnl" dirty="0" smtClean="0"/>
              <a:t>Cambio Climático Global, y </a:t>
            </a:r>
            <a:r>
              <a:rPr lang="es-ES_tradnl" dirty="0" smtClean="0"/>
              <a:t>un Marco </a:t>
            </a:r>
            <a:r>
              <a:rPr lang="es-ES_tradnl" dirty="0" smtClean="0"/>
              <a:t>de Trabajo de las Naciones </a:t>
            </a:r>
            <a:r>
              <a:rPr lang="es-ES_tradnl" dirty="0" smtClean="0"/>
              <a:t>Unidas para </a:t>
            </a:r>
            <a:r>
              <a:rPr lang="es-ES_tradnl" dirty="0" smtClean="0"/>
              <a:t>tratar lo referente al Cambio Climático.</a:t>
            </a:r>
            <a:endParaRPr lang="es-ES_tradnl" dirty="0"/>
          </a:p>
        </p:txBody>
      </p:sp>
      <p:sp>
        <p:nvSpPr>
          <p:cNvPr id="4" name="3 Rectángulo"/>
          <p:cNvSpPr/>
          <p:nvPr/>
        </p:nvSpPr>
        <p:spPr>
          <a:xfrm>
            <a:off x="2428860" y="4071942"/>
            <a:ext cx="5929338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b="1" dirty="0" smtClean="0"/>
              <a:t>El objetivo </a:t>
            </a:r>
            <a:r>
              <a:rPr lang="es-ES_tradnl" dirty="0" smtClean="0"/>
              <a:t>de tal reunión fue “</a:t>
            </a:r>
            <a:r>
              <a:rPr lang="es-ES_tradnl" dirty="0" smtClean="0"/>
              <a:t>establecer una </a:t>
            </a:r>
            <a:r>
              <a:rPr lang="es-ES_tradnl" dirty="0" smtClean="0"/>
              <a:t>alianza mundial nueva y equitativa </a:t>
            </a:r>
            <a:r>
              <a:rPr lang="es-ES_tradnl" dirty="0" smtClean="0"/>
              <a:t>mediante la </a:t>
            </a:r>
            <a:r>
              <a:rPr lang="es-ES_tradnl" dirty="0" smtClean="0"/>
              <a:t>creación de nuevos niveles de</a:t>
            </a:r>
          </a:p>
          <a:p>
            <a:pPr algn="just"/>
            <a:r>
              <a:rPr lang="es-ES_tradnl" dirty="0" smtClean="0"/>
              <a:t> cooperación </a:t>
            </a:r>
            <a:r>
              <a:rPr lang="es-ES_tradnl" dirty="0" smtClean="0"/>
              <a:t>entre los Estados, los </a:t>
            </a:r>
            <a:r>
              <a:rPr lang="es-ES_tradnl" dirty="0" smtClean="0"/>
              <a:t>sectores claves </a:t>
            </a:r>
            <a:r>
              <a:rPr lang="es-ES_tradnl" dirty="0" smtClean="0"/>
              <a:t>de las sociedades y las personas, </a:t>
            </a:r>
            <a:r>
              <a:rPr lang="es-ES_tradnl" dirty="0" smtClean="0"/>
              <a:t>para preservar </a:t>
            </a:r>
            <a:r>
              <a:rPr lang="es-ES_tradnl" dirty="0" smtClean="0"/>
              <a:t>el entorno natural de la Tierra”.</a:t>
            </a:r>
            <a:endParaRPr lang="es-ES_trad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034" y="500042"/>
            <a:ext cx="4857784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dirty="0" smtClean="0"/>
              <a:t>Tratados sobre el cambio de la </a:t>
            </a:r>
            <a:r>
              <a:rPr lang="es-ES_tradnl" dirty="0" smtClean="0"/>
              <a:t>cubierta de </a:t>
            </a:r>
            <a:r>
              <a:rPr lang="es-ES_tradnl" dirty="0" smtClean="0"/>
              <a:t>las tierras y desertificación</a:t>
            </a:r>
            <a:endParaRPr lang="es-ES_tradnl" dirty="0"/>
          </a:p>
        </p:txBody>
      </p:sp>
      <p:sp>
        <p:nvSpPr>
          <p:cNvPr id="3" name="2 Rectángulo"/>
          <p:cNvSpPr/>
          <p:nvPr/>
        </p:nvSpPr>
        <p:spPr>
          <a:xfrm>
            <a:off x="1857356" y="2071678"/>
            <a:ext cx="5286396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Los </a:t>
            </a:r>
            <a:r>
              <a:rPr lang="es-ES_tradnl" dirty="0" smtClean="0"/>
              <a:t>acuerdos principales </a:t>
            </a:r>
            <a:r>
              <a:rPr lang="es-ES_tradnl" dirty="0" smtClean="0"/>
              <a:t>de este tipo se han llevado </a:t>
            </a:r>
            <a:r>
              <a:rPr lang="es-ES_tradnl" dirty="0" smtClean="0"/>
              <a:t>a cabo </a:t>
            </a:r>
            <a:r>
              <a:rPr lang="es-ES_tradnl" dirty="0" smtClean="0"/>
              <a:t>en las regiones que se mencionan </a:t>
            </a:r>
            <a:r>
              <a:rPr lang="es-ES_tradnl" dirty="0" smtClean="0"/>
              <a:t>a continuación</a:t>
            </a:r>
            <a:r>
              <a:rPr lang="es-ES_tradnl" dirty="0" smtClean="0"/>
              <a:t>: norte y noroeste de África</a:t>
            </a:r>
            <a:r>
              <a:rPr lang="es-ES_tradnl" dirty="0" smtClean="0"/>
              <a:t>, Medio </a:t>
            </a:r>
            <a:r>
              <a:rPr lang="es-ES_tradnl" dirty="0" smtClean="0"/>
              <a:t>y Cercano Oriente, y el </a:t>
            </a:r>
            <a:r>
              <a:rPr lang="es-ES_tradnl" dirty="0" smtClean="0"/>
              <a:t> sudeste de Asia</a:t>
            </a:r>
            <a:r>
              <a:rPr lang="es-ES_tradnl" dirty="0" smtClean="0"/>
              <a:t>.</a:t>
            </a:r>
            <a:endParaRPr lang="es-ES_tradnl" dirty="0"/>
          </a:p>
        </p:txBody>
      </p:sp>
      <p:sp>
        <p:nvSpPr>
          <p:cNvPr id="4" name="3 Rectángulo"/>
          <p:cNvSpPr/>
          <p:nvPr/>
        </p:nvSpPr>
        <p:spPr>
          <a:xfrm>
            <a:off x="2428860" y="3857628"/>
            <a:ext cx="564360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“Dos de las causas principales de </a:t>
            </a:r>
            <a:r>
              <a:rPr lang="es-ES_tradnl" dirty="0" smtClean="0"/>
              <a:t>la desertificación </a:t>
            </a:r>
            <a:r>
              <a:rPr lang="es-ES_tradnl" dirty="0" smtClean="0"/>
              <a:t>son el comercio internacional</a:t>
            </a:r>
            <a:endParaRPr lang="es-ES_tradnl" dirty="0"/>
          </a:p>
        </p:txBody>
      </p:sp>
      <p:sp>
        <p:nvSpPr>
          <p:cNvPr id="5" name="4 Rectángulo"/>
          <p:cNvSpPr/>
          <p:nvPr/>
        </p:nvSpPr>
        <p:spPr>
          <a:xfrm>
            <a:off x="3071802" y="4786322"/>
            <a:ext cx="564360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_tradnl" dirty="0" smtClean="0"/>
              <a:t>y la práctica insostenible de la </a:t>
            </a:r>
            <a:r>
              <a:rPr lang="es-ES_tradnl" dirty="0" smtClean="0"/>
              <a:t>ordenación de </a:t>
            </a:r>
            <a:r>
              <a:rPr lang="es-ES_tradnl" dirty="0" smtClean="0"/>
              <a:t>tierras de las muchas y </a:t>
            </a:r>
            <a:r>
              <a:rPr lang="es-ES_tradnl" dirty="0" smtClean="0"/>
              <a:t>diversas comunidades </a:t>
            </a:r>
            <a:r>
              <a:rPr lang="es-ES_tradnl" dirty="0" smtClean="0"/>
              <a:t>locales” (FAO).</a:t>
            </a:r>
            <a:endParaRPr lang="es-ES_trad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205</TotalTime>
  <Words>1866</Words>
  <Application>Microsoft Office PowerPoint</Application>
  <PresentationFormat>Presentación en pantalla (4:3)</PresentationFormat>
  <Paragraphs>101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La situación del medio ambiente mundial: las áreas críticas.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situación del medio ambiente mundial: las áreas críticas. </dc:title>
  <dc:creator>WinuE</dc:creator>
  <cp:lastModifiedBy>Administrador</cp:lastModifiedBy>
  <cp:revision>22</cp:revision>
  <dcterms:created xsi:type="dcterms:W3CDTF">2009-09-22T23:35:15Z</dcterms:created>
  <dcterms:modified xsi:type="dcterms:W3CDTF">2009-10-07T18:44:03Z</dcterms:modified>
</cp:coreProperties>
</file>