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1" r:id="rId5"/>
    <p:sldId id="263" r:id="rId6"/>
    <p:sldId id="264" r:id="rId7"/>
    <p:sldId id="262" r:id="rId8"/>
    <p:sldId id="265" r:id="rId9"/>
    <p:sldId id="259" r:id="rId10"/>
    <p:sldId id="260" r:id="rId11"/>
    <p:sldId id="266" r:id="rId12"/>
    <p:sldId id="267" r:id="rId13"/>
    <p:sldId id="268" r:id="rId14"/>
  </p:sldIdLst>
  <p:sldSz cx="9144000" cy="6858000" type="screen4x3"/>
  <p:notesSz cx="6858000" cy="9144000"/>
  <p:defaultTextStyle>
    <a:defPPr>
      <a:defRPr lang="es-ES_trad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p:scale>
          <a:sx n="100" d="100"/>
          <a:sy n="100" d="100"/>
        </p:scale>
        <p:origin x="-216" y="62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_tradnl"/>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_tradnl"/>
          </a:p>
        </p:txBody>
      </p:sp>
      <p:sp>
        <p:nvSpPr>
          <p:cNvPr id="4" name="3 Marcador de fecha"/>
          <p:cNvSpPr>
            <a:spLocks noGrp="1"/>
          </p:cNvSpPr>
          <p:nvPr>
            <p:ph type="dt" sz="half" idx="10"/>
          </p:nvPr>
        </p:nvSpPr>
        <p:spPr/>
        <p:txBody>
          <a:bodyPr/>
          <a:lstStyle/>
          <a:p>
            <a:fld id="{423F34A6-AB2B-4828-B1A8-969812630C3C}" type="datetimeFigureOut">
              <a:rPr lang="es-ES_tradnl" smtClean="0"/>
              <a:pPr/>
              <a:t>21/09/2009</a:t>
            </a:fld>
            <a:endParaRPr lang="es-ES_tradnl"/>
          </a:p>
        </p:txBody>
      </p:sp>
      <p:sp>
        <p:nvSpPr>
          <p:cNvPr id="5" name="4 Marcador de pie de página"/>
          <p:cNvSpPr>
            <a:spLocks noGrp="1"/>
          </p:cNvSpPr>
          <p:nvPr>
            <p:ph type="ftr" sz="quarter" idx="11"/>
          </p:nvPr>
        </p:nvSpPr>
        <p:spPr/>
        <p:txBody>
          <a:bodyPr/>
          <a:lstStyle/>
          <a:p>
            <a:endParaRPr lang="es-ES_tradnl"/>
          </a:p>
        </p:txBody>
      </p:sp>
      <p:sp>
        <p:nvSpPr>
          <p:cNvPr id="6" name="5 Marcador de número de diapositiva"/>
          <p:cNvSpPr>
            <a:spLocks noGrp="1"/>
          </p:cNvSpPr>
          <p:nvPr>
            <p:ph type="sldNum" sz="quarter" idx="12"/>
          </p:nvPr>
        </p:nvSpPr>
        <p:spPr/>
        <p:txBody>
          <a:bodyPr/>
          <a:lstStyle/>
          <a:p>
            <a:fld id="{BA24939D-31F7-4AC5-AF48-9028C73885E0}" type="slidenum">
              <a:rPr lang="es-ES_tradnl" smtClean="0"/>
              <a:pPr/>
              <a:t>‹Nº›</a:t>
            </a:fld>
            <a:endParaRPr lang="es-ES_tradn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_tradnl"/>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_tradnl"/>
          </a:p>
        </p:txBody>
      </p:sp>
      <p:sp>
        <p:nvSpPr>
          <p:cNvPr id="4" name="3 Marcador de fecha"/>
          <p:cNvSpPr>
            <a:spLocks noGrp="1"/>
          </p:cNvSpPr>
          <p:nvPr>
            <p:ph type="dt" sz="half" idx="10"/>
          </p:nvPr>
        </p:nvSpPr>
        <p:spPr/>
        <p:txBody>
          <a:bodyPr/>
          <a:lstStyle/>
          <a:p>
            <a:fld id="{423F34A6-AB2B-4828-B1A8-969812630C3C}" type="datetimeFigureOut">
              <a:rPr lang="es-ES_tradnl" smtClean="0"/>
              <a:pPr/>
              <a:t>21/09/2009</a:t>
            </a:fld>
            <a:endParaRPr lang="es-ES_tradnl"/>
          </a:p>
        </p:txBody>
      </p:sp>
      <p:sp>
        <p:nvSpPr>
          <p:cNvPr id="5" name="4 Marcador de pie de página"/>
          <p:cNvSpPr>
            <a:spLocks noGrp="1"/>
          </p:cNvSpPr>
          <p:nvPr>
            <p:ph type="ftr" sz="quarter" idx="11"/>
          </p:nvPr>
        </p:nvSpPr>
        <p:spPr/>
        <p:txBody>
          <a:bodyPr/>
          <a:lstStyle/>
          <a:p>
            <a:endParaRPr lang="es-ES_tradnl"/>
          </a:p>
        </p:txBody>
      </p:sp>
      <p:sp>
        <p:nvSpPr>
          <p:cNvPr id="6" name="5 Marcador de número de diapositiva"/>
          <p:cNvSpPr>
            <a:spLocks noGrp="1"/>
          </p:cNvSpPr>
          <p:nvPr>
            <p:ph type="sldNum" sz="quarter" idx="12"/>
          </p:nvPr>
        </p:nvSpPr>
        <p:spPr/>
        <p:txBody>
          <a:bodyPr/>
          <a:lstStyle/>
          <a:p>
            <a:fld id="{BA24939D-31F7-4AC5-AF48-9028C73885E0}" type="slidenum">
              <a:rPr lang="es-ES_tradnl" smtClean="0"/>
              <a:pPr/>
              <a:t>‹Nº›</a:t>
            </a:fld>
            <a:endParaRPr lang="es-ES_trad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_tradnl"/>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_tradnl"/>
          </a:p>
        </p:txBody>
      </p:sp>
      <p:sp>
        <p:nvSpPr>
          <p:cNvPr id="4" name="3 Marcador de fecha"/>
          <p:cNvSpPr>
            <a:spLocks noGrp="1"/>
          </p:cNvSpPr>
          <p:nvPr>
            <p:ph type="dt" sz="half" idx="10"/>
          </p:nvPr>
        </p:nvSpPr>
        <p:spPr/>
        <p:txBody>
          <a:bodyPr/>
          <a:lstStyle/>
          <a:p>
            <a:fld id="{423F34A6-AB2B-4828-B1A8-969812630C3C}" type="datetimeFigureOut">
              <a:rPr lang="es-ES_tradnl" smtClean="0"/>
              <a:pPr/>
              <a:t>21/09/2009</a:t>
            </a:fld>
            <a:endParaRPr lang="es-ES_tradnl"/>
          </a:p>
        </p:txBody>
      </p:sp>
      <p:sp>
        <p:nvSpPr>
          <p:cNvPr id="5" name="4 Marcador de pie de página"/>
          <p:cNvSpPr>
            <a:spLocks noGrp="1"/>
          </p:cNvSpPr>
          <p:nvPr>
            <p:ph type="ftr" sz="quarter" idx="11"/>
          </p:nvPr>
        </p:nvSpPr>
        <p:spPr/>
        <p:txBody>
          <a:bodyPr/>
          <a:lstStyle/>
          <a:p>
            <a:endParaRPr lang="es-ES_tradnl"/>
          </a:p>
        </p:txBody>
      </p:sp>
      <p:sp>
        <p:nvSpPr>
          <p:cNvPr id="6" name="5 Marcador de número de diapositiva"/>
          <p:cNvSpPr>
            <a:spLocks noGrp="1"/>
          </p:cNvSpPr>
          <p:nvPr>
            <p:ph type="sldNum" sz="quarter" idx="12"/>
          </p:nvPr>
        </p:nvSpPr>
        <p:spPr/>
        <p:txBody>
          <a:bodyPr/>
          <a:lstStyle/>
          <a:p>
            <a:fld id="{BA24939D-31F7-4AC5-AF48-9028C73885E0}" type="slidenum">
              <a:rPr lang="es-ES_tradnl" smtClean="0"/>
              <a:pPr/>
              <a:t>‹Nº›</a:t>
            </a:fld>
            <a:endParaRPr lang="es-ES_trad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_tradnl"/>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_tradnl"/>
          </a:p>
        </p:txBody>
      </p:sp>
      <p:sp>
        <p:nvSpPr>
          <p:cNvPr id="4" name="3 Marcador de fecha"/>
          <p:cNvSpPr>
            <a:spLocks noGrp="1"/>
          </p:cNvSpPr>
          <p:nvPr>
            <p:ph type="dt" sz="half" idx="10"/>
          </p:nvPr>
        </p:nvSpPr>
        <p:spPr/>
        <p:txBody>
          <a:bodyPr/>
          <a:lstStyle/>
          <a:p>
            <a:fld id="{423F34A6-AB2B-4828-B1A8-969812630C3C}" type="datetimeFigureOut">
              <a:rPr lang="es-ES_tradnl" smtClean="0"/>
              <a:pPr/>
              <a:t>21/09/2009</a:t>
            </a:fld>
            <a:endParaRPr lang="es-ES_tradnl"/>
          </a:p>
        </p:txBody>
      </p:sp>
      <p:sp>
        <p:nvSpPr>
          <p:cNvPr id="5" name="4 Marcador de pie de página"/>
          <p:cNvSpPr>
            <a:spLocks noGrp="1"/>
          </p:cNvSpPr>
          <p:nvPr>
            <p:ph type="ftr" sz="quarter" idx="11"/>
          </p:nvPr>
        </p:nvSpPr>
        <p:spPr/>
        <p:txBody>
          <a:bodyPr/>
          <a:lstStyle/>
          <a:p>
            <a:endParaRPr lang="es-ES_tradnl"/>
          </a:p>
        </p:txBody>
      </p:sp>
      <p:sp>
        <p:nvSpPr>
          <p:cNvPr id="6" name="5 Marcador de número de diapositiva"/>
          <p:cNvSpPr>
            <a:spLocks noGrp="1"/>
          </p:cNvSpPr>
          <p:nvPr>
            <p:ph type="sldNum" sz="quarter" idx="12"/>
          </p:nvPr>
        </p:nvSpPr>
        <p:spPr/>
        <p:txBody>
          <a:bodyPr/>
          <a:lstStyle/>
          <a:p>
            <a:fld id="{BA24939D-31F7-4AC5-AF48-9028C73885E0}" type="slidenum">
              <a:rPr lang="es-ES_tradnl" smtClean="0"/>
              <a:pPr/>
              <a:t>‹Nº›</a:t>
            </a:fld>
            <a:endParaRPr lang="es-ES_trad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_tradnl"/>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423F34A6-AB2B-4828-B1A8-969812630C3C}" type="datetimeFigureOut">
              <a:rPr lang="es-ES_tradnl" smtClean="0"/>
              <a:pPr/>
              <a:t>21/09/2009</a:t>
            </a:fld>
            <a:endParaRPr lang="es-ES_tradnl"/>
          </a:p>
        </p:txBody>
      </p:sp>
      <p:sp>
        <p:nvSpPr>
          <p:cNvPr id="5" name="4 Marcador de pie de página"/>
          <p:cNvSpPr>
            <a:spLocks noGrp="1"/>
          </p:cNvSpPr>
          <p:nvPr>
            <p:ph type="ftr" sz="quarter" idx="11"/>
          </p:nvPr>
        </p:nvSpPr>
        <p:spPr/>
        <p:txBody>
          <a:bodyPr/>
          <a:lstStyle/>
          <a:p>
            <a:endParaRPr lang="es-ES_tradnl"/>
          </a:p>
        </p:txBody>
      </p:sp>
      <p:sp>
        <p:nvSpPr>
          <p:cNvPr id="6" name="5 Marcador de número de diapositiva"/>
          <p:cNvSpPr>
            <a:spLocks noGrp="1"/>
          </p:cNvSpPr>
          <p:nvPr>
            <p:ph type="sldNum" sz="quarter" idx="12"/>
          </p:nvPr>
        </p:nvSpPr>
        <p:spPr/>
        <p:txBody>
          <a:bodyPr/>
          <a:lstStyle/>
          <a:p>
            <a:fld id="{BA24939D-31F7-4AC5-AF48-9028C73885E0}" type="slidenum">
              <a:rPr lang="es-ES_tradnl" smtClean="0"/>
              <a:pPr/>
              <a:t>‹Nº›</a:t>
            </a:fld>
            <a:endParaRPr lang="es-ES_tradn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_tradnl"/>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_tradnl"/>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_tradnl"/>
          </a:p>
        </p:txBody>
      </p:sp>
      <p:sp>
        <p:nvSpPr>
          <p:cNvPr id="5" name="4 Marcador de fecha"/>
          <p:cNvSpPr>
            <a:spLocks noGrp="1"/>
          </p:cNvSpPr>
          <p:nvPr>
            <p:ph type="dt" sz="half" idx="10"/>
          </p:nvPr>
        </p:nvSpPr>
        <p:spPr/>
        <p:txBody>
          <a:bodyPr/>
          <a:lstStyle/>
          <a:p>
            <a:fld id="{423F34A6-AB2B-4828-B1A8-969812630C3C}" type="datetimeFigureOut">
              <a:rPr lang="es-ES_tradnl" smtClean="0"/>
              <a:pPr/>
              <a:t>21/09/2009</a:t>
            </a:fld>
            <a:endParaRPr lang="es-ES_tradnl"/>
          </a:p>
        </p:txBody>
      </p:sp>
      <p:sp>
        <p:nvSpPr>
          <p:cNvPr id="6" name="5 Marcador de pie de página"/>
          <p:cNvSpPr>
            <a:spLocks noGrp="1"/>
          </p:cNvSpPr>
          <p:nvPr>
            <p:ph type="ftr" sz="quarter" idx="11"/>
          </p:nvPr>
        </p:nvSpPr>
        <p:spPr/>
        <p:txBody>
          <a:bodyPr/>
          <a:lstStyle/>
          <a:p>
            <a:endParaRPr lang="es-ES_tradnl"/>
          </a:p>
        </p:txBody>
      </p:sp>
      <p:sp>
        <p:nvSpPr>
          <p:cNvPr id="7" name="6 Marcador de número de diapositiva"/>
          <p:cNvSpPr>
            <a:spLocks noGrp="1"/>
          </p:cNvSpPr>
          <p:nvPr>
            <p:ph type="sldNum" sz="quarter" idx="12"/>
          </p:nvPr>
        </p:nvSpPr>
        <p:spPr/>
        <p:txBody>
          <a:bodyPr/>
          <a:lstStyle/>
          <a:p>
            <a:fld id="{BA24939D-31F7-4AC5-AF48-9028C73885E0}" type="slidenum">
              <a:rPr lang="es-ES_tradnl" smtClean="0"/>
              <a:pPr/>
              <a:t>‹Nº›</a:t>
            </a:fld>
            <a:endParaRPr lang="es-ES_trad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_tradnl"/>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_tradnl"/>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_tradnl"/>
          </a:p>
        </p:txBody>
      </p:sp>
      <p:sp>
        <p:nvSpPr>
          <p:cNvPr id="7" name="6 Marcador de fecha"/>
          <p:cNvSpPr>
            <a:spLocks noGrp="1"/>
          </p:cNvSpPr>
          <p:nvPr>
            <p:ph type="dt" sz="half" idx="10"/>
          </p:nvPr>
        </p:nvSpPr>
        <p:spPr/>
        <p:txBody>
          <a:bodyPr/>
          <a:lstStyle/>
          <a:p>
            <a:fld id="{423F34A6-AB2B-4828-B1A8-969812630C3C}" type="datetimeFigureOut">
              <a:rPr lang="es-ES_tradnl" smtClean="0"/>
              <a:pPr/>
              <a:t>21/09/2009</a:t>
            </a:fld>
            <a:endParaRPr lang="es-ES_tradnl"/>
          </a:p>
        </p:txBody>
      </p:sp>
      <p:sp>
        <p:nvSpPr>
          <p:cNvPr id="8" name="7 Marcador de pie de página"/>
          <p:cNvSpPr>
            <a:spLocks noGrp="1"/>
          </p:cNvSpPr>
          <p:nvPr>
            <p:ph type="ftr" sz="quarter" idx="11"/>
          </p:nvPr>
        </p:nvSpPr>
        <p:spPr/>
        <p:txBody>
          <a:bodyPr/>
          <a:lstStyle/>
          <a:p>
            <a:endParaRPr lang="es-ES_tradnl"/>
          </a:p>
        </p:txBody>
      </p:sp>
      <p:sp>
        <p:nvSpPr>
          <p:cNvPr id="9" name="8 Marcador de número de diapositiva"/>
          <p:cNvSpPr>
            <a:spLocks noGrp="1"/>
          </p:cNvSpPr>
          <p:nvPr>
            <p:ph type="sldNum" sz="quarter" idx="12"/>
          </p:nvPr>
        </p:nvSpPr>
        <p:spPr/>
        <p:txBody>
          <a:bodyPr/>
          <a:lstStyle/>
          <a:p>
            <a:fld id="{BA24939D-31F7-4AC5-AF48-9028C73885E0}" type="slidenum">
              <a:rPr lang="es-ES_tradnl" smtClean="0"/>
              <a:pPr/>
              <a:t>‹Nº›</a:t>
            </a:fld>
            <a:endParaRPr lang="es-ES_tradn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_tradnl"/>
          </a:p>
        </p:txBody>
      </p:sp>
      <p:sp>
        <p:nvSpPr>
          <p:cNvPr id="3" name="2 Marcador de fecha"/>
          <p:cNvSpPr>
            <a:spLocks noGrp="1"/>
          </p:cNvSpPr>
          <p:nvPr>
            <p:ph type="dt" sz="half" idx="10"/>
          </p:nvPr>
        </p:nvSpPr>
        <p:spPr/>
        <p:txBody>
          <a:bodyPr/>
          <a:lstStyle/>
          <a:p>
            <a:fld id="{423F34A6-AB2B-4828-B1A8-969812630C3C}" type="datetimeFigureOut">
              <a:rPr lang="es-ES_tradnl" smtClean="0"/>
              <a:pPr/>
              <a:t>21/09/2009</a:t>
            </a:fld>
            <a:endParaRPr lang="es-ES_tradnl"/>
          </a:p>
        </p:txBody>
      </p:sp>
      <p:sp>
        <p:nvSpPr>
          <p:cNvPr id="4" name="3 Marcador de pie de página"/>
          <p:cNvSpPr>
            <a:spLocks noGrp="1"/>
          </p:cNvSpPr>
          <p:nvPr>
            <p:ph type="ftr" sz="quarter" idx="11"/>
          </p:nvPr>
        </p:nvSpPr>
        <p:spPr/>
        <p:txBody>
          <a:bodyPr/>
          <a:lstStyle/>
          <a:p>
            <a:endParaRPr lang="es-ES_tradnl"/>
          </a:p>
        </p:txBody>
      </p:sp>
      <p:sp>
        <p:nvSpPr>
          <p:cNvPr id="5" name="4 Marcador de número de diapositiva"/>
          <p:cNvSpPr>
            <a:spLocks noGrp="1"/>
          </p:cNvSpPr>
          <p:nvPr>
            <p:ph type="sldNum" sz="quarter" idx="12"/>
          </p:nvPr>
        </p:nvSpPr>
        <p:spPr/>
        <p:txBody>
          <a:bodyPr/>
          <a:lstStyle/>
          <a:p>
            <a:fld id="{BA24939D-31F7-4AC5-AF48-9028C73885E0}" type="slidenum">
              <a:rPr lang="es-ES_tradnl" smtClean="0"/>
              <a:pPr/>
              <a:t>‹Nº›</a:t>
            </a:fld>
            <a:endParaRPr lang="es-ES_trad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423F34A6-AB2B-4828-B1A8-969812630C3C}" type="datetimeFigureOut">
              <a:rPr lang="es-ES_tradnl" smtClean="0"/>
              <a:pPr/>
              <a:t>21/09/2009</a:t>
            </a:fld>
            <a:endParaRPr lang="es-ES_tradnl"/>
          </a:p>
        </p:txBody>
      </p:sp>
      <p:sp>
        <p:nvSpPr>
          <p:cNvPr id="3" name="2 Marcador de pie de página"/>
          <p:cNvSpPr>
            <a:spLocks noGrp="1"/>
          </p:cNvSpPr>
          <p:nvPr>
            <p:ph type="ftr" sz="quarter" idx="11"/>
          </p:nvPr>
        </p:nvSpPr>
        <p:spPr/>
        <p:txBody>
          <a:bodyPr/>
          <a:lstStyle/>
          <a:p>
            <a:endParaRPr lang="es-ES_tradnl"/>
          </a:p>
        </p:txBody>
      </p:sp>
      <p:sp>
        <p:nvSpPr>
          <p:cNvPr id="4" name="3 Marcador de número de diapositiva"/>
          <p:cNvSpPr>
            <a:spLocks noGrp="1"/>
          </p:cNvSpPr>
          <p:nvPr>
            <p:ph type="sldNum" sz="quarter" idx="12"/>
          </p:nvPr>
        </p:nvSpPr>
        <p:spPr/>
        <p:txBody>
          <a:bodyPr/>
          <a:lstStyle/>
          <a:p>
            <a:fld id="{BA24939D-31F7-4AC5-AF48-9028C73885E0}" type="slidenum">
              <a:rPr lang="es-ES_tradnl" smtClean="0"/>
              <a:pPr/>
              <a:t>‹Nº›</a:t>
            </a:fld>
            <a:endParaRPr lang="es-ES_trad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_tradnl"/>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_tradnl"/>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423F34A6-AB2B-4828-B1A8-969812630C3C}" type="datetimeFigureOut">
              <a:rPr lang="es-ES_tradnl" smtClean="0"/>
              <a:pPr/>
              <a:t>21/09/2009</a:t>
            </a:fld>
            <a:endParaRPr lang="es-ES_tradnl"/>
          </a:p>
        </p:txBody>
      </p:sp>
      <p:sp>
        <p:nvSpPr>
          <p:cNvPr id="6" name="5 Marcador de pie de página"/>
          <p:cNvSpPr>
            <a:spLocks noGrp="1"/>
          </p:cNvSpPr>
          <p:nvPr>
            <p:ph type="ftr" sz="quarter" idx="11"/>
          </p:nvPr>
        </p:nvSpPr>
        <p:spPr/>
        <p:txBody>
          <a:bodyPr/>
          <a:lstStyle/>
          <a:p>
            <a:endParaRPr lang="es-ES_tradnl"/>
          </a:p>
        </p:txBody>
      </p:sp>
      <p:sp>
        <p:nvSpPr>
          <p:cNvPr id="7" name="6 Marcador de número de diapositiva"/>
          <p:cNvSpPr>
            <a:spLocks noGrp="1"/>
          </p:cNvSpPr>
          <p:nvPr>
            <p:ph type="sldNum" sz="quarter" idx="12"/>
          </p:nvPr>
        </p:nvSpPr>
        <p:spPr/>
        <p:txBody>
          <a:bodyPr/>
          <a:lstStyle/>
          <a:p>
            <a:fld id="{BA24939D-31F7-4AC5-AF48-9028C73885E0}" type="slidenum">
              <a:rPr lang="es-ES_tradnl" smtClean="0"/>
              <a:pPr/>
              <a:t>‹Nº›</a:t>
            </a:fld>
            <a:endParaRPr lang="es-ES_tradn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_tradnl"/>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_tradnl"/>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423F34A6-AB2B-4828-B1A8-969812630C3C}" type="datetimeFigureOut">
              <a:rPr lang="es-ES_tradnl" smtClean="0"/>
              <a:pPr/>
              <a:t>21/09/2009</a:t>
            </a:fld>
            <a:endParaRPr lang="es-ES_tradnl"/>
          </a:p>
        </p:txBody>
      </p:sp>
      <p:sp>
        <p:nvSpPr>
          <p:cNvPr id="6" name="5 Marcador de pie de página"/>
          <p:cNvSpPr>
            <a:spLocks noGrp="1"/>
          </p:cNvSpPr>
          <p:nvPr>
            <p:ph type="ftr" sz="quarter" idx="11"/>
          </p:nvPr>
        </p:nvSpPr>
        <p:spPr/>
        <p:txBody>
          <a:bodyPr/>
          <a:lstStyle/>
          <a:p>
            <a:endParaRPr lang="es-ES_tradnl"/>
          </a:p>
        </p:txBody>
      </p:sp>
      <p:sp>
        <p:nvSpPr>
          <p:cNvPr id="7" name="6 Marcador de número de diapositiva"/>
          <p:cNvSpPr>
            <a:spLocks noGrp="1"/>
          </p:cNvSpPr>
          <p:nvPr>
            <p:ph type="sldNum" sz="quarter" idx="12"/>
          </p:nvPr>
        </p:nvSpPr>
        <p:spPr/>
        <p:txBody>
          <a:bodyPr/>
          <a:lstStyle/>
          <a:p>
            <a:fld id="{BA24939D-31F7-4AC5-AF48-9028C73885E0}" type="slidenum">
              <a:rPr lang="es-ES_tradnl" smtClean="0"/>
              <a:pPr/>
              <a:t>‹Nº›</a:t>
            </a:fld>
            <a:endParaRPr lang="es-ES_tradn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_tradnl"/>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_tradnl"/>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23F34A6-AB2B-4828-B1A8-969812630C3C}" type="datetimeFigureOut">
              <a:rPr lang="es-ES_tradnl" smtClean="0"/>
              <a:pPr/>
              <a:t>21/09/2009</a:t>
            </a:fld>
            <a:endParaRPr lang="es-ES_tradnl"/>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_tradnl"/>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24939D-31F7-4AC5-AF48-9028C73885E0}" type="slidenum">
              <a:rPr lang="es-ES_tradnl" smtClean="0"/>
              <a:pPr/>
              <a:t>‹Nº›</a:t>
            </a:fld>
            <a:endParaRPr lang="es-ES_tradn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_trad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85728"/>
            <a:ext cx="7458100" cy="1327149"/>
          </a:xfrm>
        </p:spPr>
        <p:txBody>
          <a:bodyPr>
            <a:normAutofit fontScale="90000"/>
          </a:bodyPr>
          <a:lstStyle/>
          <a:p>
            <a:r>
              <a:rPr lang="es-MX" dirty="0" smtClean="0"/>
              <a:t>Relación entre ecosistemas, flujo de energía y ciclos biogeoquímicos</a:t>
            </a:r>
            <a:endParaRPr lang="es-ES_tradnl" dirty="0"/>
          </a:p>
        </p:txBody>
      </p:sp>
      <p:sp>
        <p:nvSpPr>
          <p:cNvPr id="3" name="2 Subtítulo"/>
          <p:cNvSpPr>
            <a:spLocks noGrp="1"/>
          </p:cNvSpPr>
          <p:nvPr>
            <p:ph type="subTitle" idx="1"/>
          </p:nvPr>
        </p:nvSpPr>
        <p:spPr/>
        <p:txBody>
          <a:bodyPr/>
          <a:lstStyle/>
          <a:p>
            <a:endParaRPr lang="es-ES_tradnl" dirty="0"/>
          </a:p>
        </p:txBody>
      </p:sp>
      <p:pic>
        <p:nvPicPr>
          <p:cNvPr id="1026" name="Picture 2"/>
          <p:cNvPicPr>
            <a:picLocks noChangeAspect="1" noChangeArrowheads="1"/>
          </p:cNvPicPr>
          <p:nvPr/>
        </p:nvPicPr>
        <p:blipFill>
          <a:blip r:embed="rId2"/>
          <a:srcRect/>
          <a:stretch>
            <a:fillRect/>
          </a:stretch>
        </p:blipFill>
        <p:spPr bwMode="auto">
          <a:xfrm>
            <a:off x="1428728" y="1714488"/>
            <a:ext cx="6226652" cy="4600584"/>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785786" y="785794"/>
            <a:ext cx="6929486" cy="3416320"/>
          </a:xfrm>
          <a:prstGeom prst="rect">
            <a:avLst/>
          </a:prstGeom>
        </p:spPr>
        <p:txBody>
          <a:bodyPr wrap="square">
            <a:spAutoFit/>
          </a:bodyPr>
          <a:lstStyle/>
          <a:p>
            <a:pPr marL="457200" indent="-457200" algn="just">
              <a:buFont typeface="Arial" pitchFamily="34" charset="0"/>
              <a:buChar char="•"/>
            </a:pPr>
            <a:r>
              <a:rPr lang="es-ES_tradnl" sz="2400" dirty="0" smtClean="0">
                <a:cs typeface="Arial" pitchFamily="34" charset="0"/>
              </a:rPr>
              <a:t>Cuanto más complejo es un ecosistema, mayor es la cantidad de información que contiene y, por tanto, menor es su dependencia del medio externo porque es mayor su capacidad de autorregulación.</a:t>
            </a:r>
          </a:p>
          <a:p>
            <a:pPr marL="457200" indent="-457200" algn="just">
              <a:buFont typeface="Arial" pitchFamily="34" charset="0"/>
              <a:buChar char="•"/>
            </a:pPr>
            <a:endParaRPr lang="es-ES_tradnl" sz="2400" dirty="0" smtClean="0">
              <a:cs typeface="Arial" pitchFamily="34" charset="0"/>
            </a:endParaRPr>
          </a:p>
          <a:p>
            <a:pPr marL="457200" indent="-457200" algn="just">
              <a:buFont typeface="Arial" pitchFamily="34" charset="0"/>
              <a:buChar char="•"/>
            </a:pPr>
            <a:r>
              <a:rPr lang="es-ES_tradnl" sz="2400" dirty="0" smtClean="0">
                <a:cs typeface="Arial" pitchFamily="34" charset="0"/>
              </a:rPr>
              <a:t>Con ello se consigue su objetivo principal, que es la persistencia, la capacidad de sobrevivir y perdurar.</a:t>
            </a:r>
            <a:endParaRPr lang="es-ES_tradnl" sz="2400" dirty="0">
              <a:cs typeface="Arial"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582594"/>
          </a:xfrm>
        </p:spPr>
        <p:txBody>
          <a:bodyPr>
            <a:normAutofit/>
          </a:bodyPr>
          <a:lstStyle/>
          <a:p>
            <a:r>
              <a:rPr lang="es-ES_tradnl" sz="2800" b="1" dirty="0" smtClean="0"/>
              <a:t>Elementos químicos en el ecosistema.</a:t>
            </a:r>
            <a:endParaRPr lang="es-ES_tradnl" sz="2800" dirty="0"/>
          </a:p>
        </p:txBody>
      </p:sp>
      <p:sp>
        <p:nvSpPr>
          <p:cNvPr id="3" name="2 Marcador de contenido"/>
          <p:cNvSpPr>
            <a:spLocks noGrp="1"/>
          </p:cNvSpPr>
          <p:nvPr>
            <p:ph idx="1"/>
          </p:nvPr>
        </p:nvSpPr>
        <p:spPr>
          <a:xfrm>
            <a:off x="457200" y="1142984"/>
            <a:ext cx="8229600" cy="4983179"/>
          </a:xfrm>
        </p:spPr>
        <p:txBody>
          <a:bodyPr>
            <a:noAutofit/>
          </a:bodyPr>
          <a:lstStyle/>
          <a:p>
            <a:pPr algn="just"/>
            <a:r>
              <a:rPr lang="es-ES_tradnl" sz="1600" dirty="0" smtClean="0"/>
              <a:t>Los seres vivos están formados por elementos químicos, fundamentalmente por oxígeno, hidrógeno, carbono y nitrógeno que, en conjunto, suponen más del 95% de peso de los seres vivos. El resto es fósforo (P), azufre (S), calcio (Ca), potasio (K), y un largo etcétera de elementos presentes en cantidades muy pequeñas, aunque algunos de ellos muy importantes para el metabolismo.</a:t>
            </a:r>
          </a:p>
          <a:p>
            <a:pPr algn="just"/>
            <a:r>
              <a:rPr lang="es-ES_tradnl" sz="1600" dirty="0" smtClean="0"/>
              <a:t>Estos elementos también se encuentran en la naturaleza no viva, acumulados en depósitos. Así, en la atmósfera hay O</a:t>
            </a:r>
            <a:r>
              <a:rPr lang="es-ES_tradnl" sz="1600" baseline="-25000" dirty="0" smtClean="0"/>
              <a:t>2</a:t>
            </a:r>
            <a:r>
              <a:rPr lang="es-ES_tradnl" sz="1600" dirty="0" smtClean="0"/>
              <a:t>, N</a:t>
            </a:r>
            <a:r>
              <a:rPr lang="es-ES_tradnl" sz="1600" baseline="-25000" dirty="0" smtClean="0"/>
              <a:t>2</a:t>
            </a:r>
            <a:r>
              <a:rPr lang="es-ES_tradnl" sz="1600" dirty="0" smtClean="0"/>
              <a:t> y CO</a:t>
            </a:r>
            <a:r>
              <a:rPr lang="es-ES_tradnl" sz="1600" baseline="-25000" dirty="0" smtClean="0"/>
              <a:t>2</a:t>
            </a:r>
            <a:r>
              <a:rPr lang="es-ES_tradnl" sz="1600" dirty="0" smtClean="0"/>
              <a:t>. En el suelo H</a:t>
            </a:r>
            <a:r>
              <a:rPr lang="es-ES_tradnl" sz="1600" baseline="-25000" dirty="0" smtClean="0"/>
              <a:t>2</a:t>
            </a:r>
            <a:r>
              <a:rPr lang="es-ES_tradnl" sz="1600" dirty="0" smtClean="0"/>
              <a:t>O, nitratos, fosfatos y otras sales. En las rocas fosfatos, carbonatos, etc. </a:t>
            </a:r>
          </a:p>
          <a:p>
            <a:pPr algn="just"/>
            <a:r>
              <a:rPr lang="es-ES_tradnl" sz="1600" dirty="0" smtClean="0"/>
              <a:t> </a:t>
            </a:r>
          </a:p>
          <a:p>
            <a:pPr algn="just"/>
            <a:r>
              <a:rPr lang="es-ES_tradnl" sz="1600" b="1" dirty="0" smtClean="0"/>
              <a:t>Transferencia cíclica de los elementos</a:t>
            </a:r>
            <a:endParaRPr lang="es-ES_tradnl" sz="1600" dirty="0" smtClean="0"/>
          </a:p>
          <a:p>
            <a:pPr algn="just"/>
            <a:r>
              <a:rPr lang="es-ES_tradnl" sz="1600" dirty="0" smtClean="0"/>
              <a:t>Algunos seres vivos son capaces de captarlos de los </a:t>
            </a:r>
            <a:r>
              <a:rPr lang="es-ES_tradnl" sz="1600" b="1" dirty="0" smtClean="0"/>
              <a:t>depósitos inertes</a:t>
            </a:r>
            <a:r>
              <a:rPr lang="es-ES_tradnl" sz="1600" dirty="0" smtClean="0"/>
              <a:t> en los que se acumulan. Después van transfiriéndose en las cadenas tróficas de unos seres vivos a otros, siendo sometidos a procesos químicos que los van situando en distintas moléculas. </a:t>
            </a:r>
          </a:p>
          <a:p>
            <a:pPr algn="just"/>
            <a:r>
              <a:rPr lang="es-ES_tradnl" sz="1600" b="1" dirty="0" smtClean="0"/>
              <a:t> </a:t>
            </a:r>
          </a:p>
          <a:p>
            <a:pPr algn="just"/>
            <a:endParaRPr lang="es-ES_tradnl" sz="16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428605"/>
            <a:ext cx="8229600" cy="4500594"/>
          </a:xfrm>
        </p:spPr>
        <p:txBody>
          <a:bodyPr>
            <a:normAutofit fontScale="70000" lnSpcReduction="20000"/>
          </a:bodyPr>
          <a:lstStyle/>
          <a:p>
            <a:pPr algn="just"/>
            <a:r>
              <a:rPr lang="es-ES_tradnl" dirty="0" smtClean="0"/>
              <a:t>Así, por ejemplo, el N es absorbido del suelo por las raíces de las plantas en forma de nitrato; en el metabolismo de las plantas pasa a formar parte de proteínas y ácidos </a:t>
            </a:r>
            <a:r>
              <a:rPr lang="es-ES_tradnl" dirty="0" err="1" smtClean="0"/>
              <a:t>nucleicos</a:t>
            </a:r>
            <a:r>
              <a:rPr lang="es-ES_tradnl" dirty="0" smtClean="0"/>
              <a:t> (químicamente hablando ha sufrido una reducción); los animales tienen el N en forma de proteínas y ácidos </a:t>
            </a:r>
            <a:r>
              <a:rPr lang="es-ES_tradnl" dirty="0" err="1" smtClean="0"/>
              <a:t>nucleicos</a:t>
            </a:r>
            <a:r>
              <a:rPr lang="es-ES_tradnl" dirty="0" smtClean="0"/>
              <a:t>, pero lo eliminan en forma de amoniaco, urea o ácido úrico en la orina. El ciclo lo cierran bacterias del suelo que oxidan el amoniaco a nitratos. Por otros procesos el N puede ser tomado del aire por algunas bacterias que lo acaban dejando en forma de nitratos o también puede ser convertido a N</a:t>
            </a:r>
            <a:r>
              <a:rPr lang="es-ES_tradnl" baseline="-25000" dirty="0" smtClean="0"/>
              <a:t>2</a:t>
            </a:r>
            <a:r>
              <a:rPr lang="es-ES_tradnl" dirty="0" smtClean="0"/>
              <a:t> gas por otras bacterias que lo devuelven a la atmósfera. </a:t>
            </a:r>
          </a:p>
          <a:p>
            <a:pPr algn="just"/>
            <a:endParaRPr lang="es-ES_tradnl" dirty="0" smtClean="0"/>
          </a:p>
          <a:p>
            <a:pPr algn="just"/>
            <a:r>
              <a:rPr lang="es-ES_tradnl" dirty="0" smtClean="0"/>
              <a:t>Los ciclos de los elementos mantienen una estrecha relación con el flujo de energía en el ecosistema, ya que la energía utilizable por los organismos es la que se encuentra en enlaces químicos uniendo los elementos para formar las moléculas.</a:t>
            </a:r>
          </a:p>
          <a:p>
            <a:endParaRPr lang="es-ES_tradnl"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571480"/>
            <a:ext cx="8229600" cy="5554683"/>
          </a:xfrm>
        </p:spPr>
        <p:txBody>
          <a:bodyPr>
            <a:normAutofit fontScale="47500" lnSpcReduction="20000"/>
          </a:bodyPr>
          <a:lstStyle/>
          <a:p>
            <a:pPr algn="just"/>
            <a:r>
              <a:rPr lang="es-ES_tradnl" dirty="0" smtClean="0"/>
              <a:t>La energía sigue un curso unidireccional a través del ecosistema, pero muchas sustancias ciclan una y otra vez por medio del sistema. Tales materiales incluyen agua (H</a:t>
            </a:r>
            <a:r>
              <a:rPr lang="es-ES_tradnl" baseline="-25000" dirty="0" smtClean="0"/>
              <a:t>2</a:t>
            </a:r>
            <a:r>
              <a:rPr lang="es-ES_tradnl" dirty="0" smtClean="0"/>
              <a:t>O), nitrógeno (N</a:t>
            </a:r>
            <a:r>
              <a:rPr lang="es-ES_tradnl" baseline="-25000" dirty="0" smtClean="0"/>
              <a:t>2</a:t>
            </a:r>
            <a:r>
              <a:rPr lang="es-ES_tradnl" dirty="0" smtClean="0"/>
              <a:t>), carbono (CO), fósforo (P), potasio (K), azufre (S), magnesio (Mg), calcio (Ca), sodio (</a:t>
            </a:r>
            <a:r>
              <a:rPr lang="es-ES_tradnl" dirty="0" err="1" smtClean="0"/>
              <a:t>Na</a:t>
            </a:r>
            <a:r>
              <a:rPr lang="es-ES_tradnl" dirty="0" smtClean="0"/>
              <a:t>), cloro (Cl) y también algunos otros metales, como el hierro (Fe) y el cobalto, que son necesarios para los organismos vivos, aunque en pequeñas cantidades.</a:t>
            </a:r>
          </a:p>
          <a:p>
            <a:pPr algn="just"/>
            <a:endParaRPr lang="es-ES_tradnl" dirty="0" smtClean="0"/>
          </a:p>
          <a:p>
            <a:pPr algn="just"/>
            <a:r>
              <a:rPr lang="es-ES_tradnl" dirty="0" smtClean="0"/>
              <a:t>Los movimientos de las sustancias inorgánicas constituyen lo que se denominan ciclos biogeoquímicos, debido a que abarcan elementos constitutivos del ecosistema que pueden ser objeto de estudio tanto de Geología como de la Biología. </a:t>
            </a:r>
            <a:r>
              <a:rPr lang="es-ES_tradnl" b="1" dirty="0" smtClean="0">
                <a:solidFill>
                  <a:srgbClr val="C00000"/>
                </a:solidFill>
              </a:rPr>
              <a:t>Las divisiones del entorno geológico son:</a:t>
            </a:r>
          </a:p>
          <a:p>
            <a:pPr algn="just"/>
            <a:r>
              <a:rPr lang="es-ES_tradnl" b="1" dirty="0" smtClean="0">
                <a:solidFill>
                  <a:srgbClr val="C00000"/>
                </a:solidFill>
              </a:rPr>
              <a:t>la atmósfera</a:t>
            </a:r>
          </a:p>
          <a:p>
            <a:pPr algn="just"/>
            <a:r>
              <a:rPr lang="es-ES_tradnl" b="1" dirty="0" smtClean="0">
                <a:solidFill>
                  <a:srgbClr val="C00000"/>
                </a:solidFill>
              </a:rPr>
              <a:t>la corteza sólida de la tierra</a:t>
            </a:r>
          </a:p>
          <a:p>
            <a:pPr algn="just"/>
            <a:r>
              <a:rPr lang="es-ES_tradnl" b="1" dirty="0" smtClean="0">
                <a:solidFill>
                  <a:srgbClr val="C00000"/>
                </a:solidFill>
              </a:rPr>
              <a:t>los océanos, lagos y ríos</a:t>
            </a:r>
          </a:p>
          <a:p>
            <a:pPr algn="just"/>
            <a:r>
              <a:rPr lang="es-ES_tradnl" dirty="0" smtClean="0"/>
              <a:t> </a:t>
            </a:r>
          </a:p>
          <a:p>
            <a:pPr algn="just"/>
            <a:r>
              <a:rPr lang="es-ES_tradnl" dirty="0" smtClean="0"/>
              <a:t>Los </a:t>
            </a:r>
            <a:r>
              <a:rPr lang="es-ES_tradnl" b="1" dirty="0" smtClean="0">
                <a:solidFill>
                  <a:srgbClr val="C00000"/>
                </a:solidFill>
              </a:rPr>
              <a:t>componentes biológicos </a:t>
            </a:r>
            <a:r>
              <a:rPr lang="es-ES_tradnl" dirty="0" smtClean="0"/>
              <a:t>de los ciclos biogeoquímicos incluyen los </a:t>
            </a:r>
            <a:r>
              <a:rPr lang="es-ES_tradnl" b="1" dirty="0" smtClean="0">
                <a:solidFill>
                  <a:srgbClr val="C00000"/>
                </a:solidFill>
              </a:rPr>
              <a:t>productores, consumidores y detritívoros </a:t>
            </a:r>
            <a:r>
              <a:rPr lang="es-ES_tradnl" dirty="0" smtClean="0"/>
              <a:t>(tanto los carroñeros, como los </a:t>
            </a:r>
            <a:r>
              <a:rPr lang="es-ES_tradnl" dirty="0" err="1" smtClean="0"/>
              <a:t>descomponedores</a:t>
            </a:r>
            <a:r>
              <a:rPr lang="es-ES_tradnl" dirty="0" smtClean="0"/>
              <a:t>). </a:t>
            </a:r>
          </a:p>
          <a:p>
            <a:pPr algn="just"/>
            <a:endParaRPr lang="es-ES_tradnl" dirty="0"/>
          </a:p>
          <a:p>
            <a:pPr algn="just"/>
            <a:r>
              <a:rPr lang="es-ES_tradnl" dirty="0" smtClean="0"/>
              <a:t>Como resultado del trabajo metabólico de los </a:t>
            </a:r>
            <a:r>
              <a:rPr lang="es-ES_tradnl" dirty="0" err="1" smtClean="0"/>
              <a:t>descomponedores</a:t>
            </a:r>
            <a:r>
              <a:rPr lang="es-ES_tradnl" dirty="0" smtClean="0"/>
              <a:t>, se liberan sustancias inorgánicas de los compuestos orgánicos y retornando de esta manera al suelo o al agua. Desde allí, los materiales inorgánicos pasan nuevamente a los tejidos de los productores, donde prosiguen hacia los consumidores y luego a los detritívoros, a partir de los cuales retornan nuevamente a los productores, iniciándose de esta manera el ciclo.</a:t>
            </a:r>
          </a:p>
          <a:p>
            <a:pPr algn="just"/>
            <a:endParaRPr lang="es-ES_tradnl"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dirty="0" smtClean="0"/>
              <a:t>Tipo de ecosistemas</a:t>
            </a:r>
            <a:br>
              <a:rPr lang="es-MX" dirty="0" smtClean="0"/>
            </a:br>
            <a:endParaRPr lang="es-ES_tradnl" dirty="0"/>
          </a:p>
        </p:txBody>
      </p:sp>
      <p:sp>
        <p:nvSpPr>
          <p:cNvPr id="3" name="2 Marcador de contenido"/>
          <p:cNvSpPr>
            <a:spLocks noGrp="1"/>
          </p:cNvSpPr>
          <p:nvPr>
            <p:ph idx="1"/>
          </p:nvPr>
        </p:nvSpPr>
        <p:spPr/>
        <p:txBody>
          <a:bodyPr/>
          <a:lstStyle/>
          <a:p>
            <a:r>
              <a:rPr lang="es-MX" dirty="0" smtClean="0"/>
              <a:t>Acuáticos. Dulce acuícolas, manglares, marinos.</a:t>
            </a:r>
          </a:p>
          <a:p>
            <a:r>
              <a:rPr lang="es-MX" dirty="0" smtClean="0"/>
              <a:t>Terrestres o aéreos: desierto</a:t>
            </a:r>
            <a:r>
              <a:rPr lang="es-ES_tradnl" dirty="0" smtClean="0"/>
              <a:t>, estepas, bosques, selvas, etc.</a:t>
            </a:r>
            <a:endParaRPr lang="es-MX"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_tradnl" b="1" dirty="0" smtClean="0"/>
              <a:t>Dinámica de los Ecosistemas</a:t>
            </a:r>
            <a:r>
              <a:rPr lang="es-ES_tradnl" dirty="0" smtClean="0"/>
              <a:t/>
            </a:r>
            <a:br>
              <a:rPr lang="es-ES_tradnl" dirty="0" smtClean="0"/>
            </a:br>
            <a:endParaRPr lang="es-ES_tradnl" dirty="0"/>
          </a:p>
        </p:txBody>
      </p:sp>
      <p:sp>
        <p:nvSpPr>
          <p:cNvPr id="3" name="2 Marcador de contenido"/>
          <p:cNvSpPr>
            <a:spLocks noGrp="1"/>
          </p:cNvSpPr>
          <p:nvPr>
            <p:ph idx="1"/>
          </p:nvPr>
        </p:nvSpPr>
        <p:spPr/>
        <p:txBody>
          <a:bodyPr>
            <a:normAutofit/>
          </a:bodyPr>
          <a:lstStyle/>
          <a:p>
            <a:pPr algn="just"/>
            <a:r>
              <a:rPr lang="es-ES_tradnl" sz="2800" dirty="0" smtClean="0"/>
              <a:t>La de poseer una organización. Y esta organización se mantiene gracias a los aportes continuos de información que toma del exterior y, muy especialmente, a los procesos de autorregulación que tienen lugar en su interior. Mediante estos procesos el sistema controla el resultado de sus acciones anteriores y regula sus acciones futuras, tomando como referencia la información que tiene de las pasadas.</a:t>
            </a:r>
          </a:p>
          <a:p>
            <a:endParaRPr lang="es-ES_tradnl" sz="2800" dirty="0" smtClean="0"/>
          </a:p>
          <a:p>
            <a:endParaRPr lang="es-ES_tradnl" sz="28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214290"/>
            <a:ext cx="8229600" cy="5911873"/>
          </a:xfrm>
        </p:spPr>
        <p:txBody>
          <a:bodyPr>
            <a:noAutofit/>
          </a:bodyPr>
          <a:lstStyle/>
          <a:p>
            <a:r>
              <a:rPr lang="es-ES_tradnl" sz="1400" b="1" dirty="0" smtClean="0"/>
              <a:t>Procesos en el Ecosistema- Flujo de energía</a:t>
            </a:r>
            <a:endParaRPr lang="es-ES_tradnl" sz="1400" dirty="0" smtClean="0"/>
          </a:p>
          <a:p>
            <a:r>
              <a:rPr lang="es-ES_tradnl" sz="1400" dirty="0" smtClean="0"/>
              <a:t> </a:t>
            </a:r>
          </a:p>
          <a:p>
            <a:pPr algn="just"/>
            <a:r>
              <a:rPr lang="es-ES_tradnl" sz="1400" dirty="0" smtClean="0"/>
              <a:t>Una de las interacciones más importantes entre los organismos vivos y su ambiente está en la provisión de alimento. Esto implica </a:t>
            </a:r>
            <a:r>
              <a:rPr lang="es-ES_tradnl" sz="1600" b="1" dirty="0" smtClean="0">
                <a:solidFill>
                  <a:srgbClr val="C00000"/>
                </a:solidFill>
              </a:rPr>
              <a:t>no sólo el suministro de energía para sobrevivir sino también de materia prima para la producción de los tejidos celulares y, siendo indispensable también para la fabricación de </a:t>
            </a:r>
            <a:r>
              <a:rPr lang="es-ES_tradnl" sz="1600" b="1" i="1" dirty="0" smtClean="0">
                <a:solidFill>
                  <a:srgbClr val="C00000"/>
                </a:solidFill>
              </a:rPr>
              <a:t>gametos</a:t>
            </a:r>
            <a:r>
              <a:rPr lang="es-ES_tradnl" sz="1600" b="1" dirty="0" smtClean="0">
                <a:solidFill>
                  <a:srgbClr val="C00000"/>
                </a:solidFill>
              </a:rPr>
              <a:t> garantizando de esta forma la reproducción y, por ende, la continuidad de las especies</a:t>
            </a:r>
            <a:r>
              <a:rPr lang="es-ES_tradnl" sz="1400" dirty="0" smtClean="0"/>
              <a:t>. Sobre la tierra, la fuente última de energía para la vida es la radiación solar o luz y ésta es finalmente </a:t>
            </a:r>
            <a:r>
              <a:rPr lang="es-ES_tradnl" sz="1400" dirty="0" err="1" smtClean="0"/>
              <a:t>reirradiada</a:t>
            </a:r>
            <a:r>
              <a:rPr lang="es-ES_tradnl" sz="1400" dirty="0" smtClean="0"/>
              <a:t> de nuevo al espacio como calor.</a:t>
            </a:r>
          </a:p>
          <a:p>
            <a:r>
              <a:rPr lang="es-ES_tradnl" sz="1400" dirty="0" smtClean="0"/>
              <a:t> </a:t>
            </a:r>
          </a:p>
          <a:p>
            <a:r>
              <a:rPr lang="es-ES_tradnl" sz="1400" dirty="0" smtClean="0"/>
              <a:t>Fuente de energía</a:t>
            </a:r>
          </a:p>
          <a:p>
            <a:pPr algn="just"/>
            <a:r>
              <a:rPr lang="es-ES_tradnl" sz="1400" dirty="0" smtClean="0"/>
              <a:t>En el ambiente hay básicamente dos fuentes de energía: autótrofa y heterótrofa. </a:t>
            </a:r>
            <a:r>
              <a:rPr lang="es-ES_tradnl" sz="1600" b="1" dirty="0" smtClean="0">
                <a:solidFill>
                  <a:srgbClr val="C00000"/>
                </a:solidFill>
              </a:rPr>
              <a:t>La producción autótrofa de materia orgánica rica en energía se lleva a cabo dentro del ecosistema por las plantas verdes en presencia de luz por vía del proceso de </a:t>
            </a:r>
            <a:r>
              <a:rPr lang="es-ES_tradnl" sz="1600" b="1" i="1" dirty="0" smtClean="0">
                <a:solidFill>
                  <a:srgbClr val="C00000"/>
                </a:solidFill>
              </a:rPr>
              <a:t>fotosíntesis</a:t>
            </a:r>
            <a:r>
              <a:rPr lang="es-ES_tradnl" sz="1600" b="1" dirty="0" smtClean="0">
                <a:solidFill>
                  <a:srgbClr val="C00000"/>
                </a:solidFill>
              </a:rPr>
              <a:t>. </a:t>
            </a:r>
            <a:r>
              <a:rPr lang="es-ES_tradnl" sz="1400" dirty="0" smtClean="0"/>
              <a:t>También se produce algo de energía en los ecosistemas marinos profundos alrededor de </a:t>
            </a:r>
            <a:r>
              <a:rPr lang="es-ES_tradnl" sz="1600" b="1" dirty="0" smtClean="0">
                <a:solidFill>
                  <a:srgbClr val="C00000"/>
                </a:solidFill>
              </a:rPr>
              <a:t>chimeneas </a:t>
            </a:r>
            <a:r>
              <a:rPr lang="es-ES_tradnl" sz="1600" b="1" dirty="0" err="1" smtClean="0">
                <a:solidFill>
                  <a:srgbClr val="C00000"/>
                </a:solidFill>
              </a:rPr>
              <a:t>hidrotérmicas</a:t>
            </a:r>
            <a:r>
              <a:rPr lang="es-ES_tradnl" sz="1600" b="1" dirty="0" smtClean="0">
                <a:solidFill>
                  <a:srgbClr val="C00000"/>
                </a:solidFill>
              </a:rPr>
              <a:t> por bacterias oxidantes de azufre. Las plantas verdes y las bacterias </a:t>
            </a:r>
            <a:r>
              <a:rPr lang="es-ES_tradnl" sz="1600" b="1" dirty="0" err="1" smtClean="0">
                <a:solidFill>
                  <a:srgbClr val="C00000"/>
                </a:solidFill>
              </a:rPr>
              <a:t>quimiosintéticas</a:t>
            </a:r>
            <a:r>
              <a:rPr lang="es-ES_tradnl" sz="1600" b="1" dirty="0" smtClean="0">
                <a:solidFill>
                  <a:srgbClr val="C00000"/>
                </a:solidFill>
              </a:rPr>
              <a:t> se llaman autótrofas. </a:t>
            </a:r>
            <a:r>
              <a:rPr lang="es-ES_tradnl" sz="1400" dirty="0" smtClean="0"/>
              <a:t>Por el contrario, una fuente de energía </a:t>
            </a:r>
            <a:r>
              <a:rPr lang="es-ES_tradnl" sz="1400" i="1" dirty="0" smtClean="0"/>
              <a:t>heterótrofa</a:t>
            </a:r>
            <a:r>
              <a:rPr lang="es-ES_tradnl" sz="1400" dirty="0" smtClean="0"/>
              <a:t> es aquella en que la energía química se importa como materia orgánica que se originó de la producción primaria de un </a:t>
            </a:r>
            <a:r>
              <a:rPr lang="es-ES_tradnl" sz="1400" i="1" dirty="0" smtClean="0"/>
              <a:t>autótrofo</a:t>
            </a:r>
            <a:r>
              <a:rPr lang="es-ES_tradnl" sz="1400" dirty="0" smtClean="0"/>
              <a:t>.</a:t>
            </a:r>
          </a:p>
          <a:p>
            <a:r>
              <a:rPr lang="es-ES_tradnl" sz="1400" dirty="0" smtClean="0"/>
              <a:t>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57158" y="214290"/>
            <a:ext cx="8229600" cy="582594"/>
          </a:xfrm>
        </p:spPr>
        <p:txBody>
          <a:bodyPr>
            <a:normAutofit fontScale="90000"/>
          </a:bodyPr>
          <a:lstStyle/>
          <a:p>
            <a:r>
              <a:rPr lang="es-ES_tradnl" dirty="0" smtClean="0"/>
              <a:t>Fotosíntesis</a:t>
            </a:r>
            <a:endParaRPr lang="es-ES_tradnl" dirty="0"/>
          </a:p>
        </p:txBody>
      </p:sp>
      <p:sp>
        <p:nvSpPr>
          <p:cNvPr id="3" name="2 Marcador de contenido"/>
          <p:cNvSpPr>
            <a:spLocks noGrp="1"/>
          </p:cNvSpPr>
          <p:nvPr>
            <p:ph idx="1"/>
          </p:nvPr>
        </p:nvSpPr>
        <p:spPr>
          <a:xfrm>
            <a:off x="457200" y="1071546"/>
            <a:ext cx="8229600" cy="5054617"/>
          </a:xfrm>
        </p:spPr>
        <p:txBody>
          <a:bodyPr>
            <a:noAutofit/>
          </a:bodyPr>
          <a:lstStyle/>
          <a:p>
            <a:pPr algn="just"/>
            <a:r>
              <a:rPr lang="es-ES_tradnl" sz="1600" dirty="0" smtClean="0"/>
              <a:t>Todas las plantas verdes crean su propio alimento mediante una compleja serie de reacciones químicas impulsadas por la radiación solar. Mucha de la energía solar que incide en la tierra se encuentra en la parte ultravioleta e infrarroja del espectro, la cual no es efectiva para la fotosíntesis. </a:t>
            </a:r>
            <a:r>
              <a:rPr lang="es-ES_tradnl" sz="1600" dirty="0" smtClean="0">
                <a:solidFill>
                  <a:srgbClr val="C00000"/>
                </a:solidFill>
              </a:rPr>
              <a:t>Cerca del 45% de la energía radiante total se encuentra entre la parte visible del espectro (400-700 </a:t>
            </a:r>
            <a:r>
              <a:rPr lang="es-ES_tradnl" sz="1600" dirty="0" err="1" smtClean="0">
                <a:solidFill>
                  <a:srgbClr val="C00000"/>
                </a:solidFill>
              </a:rPr>
              <a:t>nm</a:t>
            </a:r>
            <a:r>
              <a:rPr lang="es-ES_tradnl" sz="1600" dirty="0" smtClean="0">
                <a:solidFill>
                  <a:srgbClr val="C00000"/>
                </a:solidFill>
              </a:rPr>
              <a:t>), la cual se absorbe por los pigmentos fotosintéticos.</a:t>
            </a:r>
          </a:p>
          <a:p>
            <a:endParaRPr lang="es-ES_tradnl" sz="1600" dirty="0" smtClean="0"/>
          </a:p>
          <a:p>
            <a:pPr algn="just"/>
            <a:r>
              <a:rPr lang="es-ES_tradnl" sz="1600" dirty="0" smtClean="0"/>
              <a:t>Cerca del 30% de esta energía disponible se disipa en absorción inactiva, con el restante 70% útil para la formación de intermediarios fotoquímicos que transfieren su energía a la fotosíntesis. Después de unas complicadas transferencias de energía, en las cuales se produce una importante pérdida, sólo el 9 % de la energía del sol puede transformarse en compuestos estables de carbono, oxígeno e hidrógeno (CH</a:t>
            </a:r>
            <a:r>
              <a:rPr lang="es-ES_tradnl" sz="1600" baseline="-25000" dirty="0" smtClean="0"/>
              <a:t>2</a:t>
            </a:r>
            <a:r>
              <a:rPr lang="es-ES_tradnl" sz="1600" dirty="0" smtClean="0"/>
              <a:t>O). Esta energía se convierte en unos 165 g de materia orgánica/m</a:t>
            </a:r>
            <a:r>
              <a:rPr lang="es-ES_tradnl" sz="1600" baseline="30000" dirty="0" smtClean="0"/>
              <a:t>2</a:t>
            </a:r>
            <a:r>
              <a:rPr lang="es-ES_tradnl" sz="1600" dirty="0" smtClean="0"/>
              <a:t> día (límite superior de la producción bruta) que debe repartirse en la planta, entre la respiración y la producción neta.</a:t>
            </a:r>
          </a:p>
          <a:p>
            <a:endParaRPr lang="es-ES_tradnl" sz="1600" dirty="0" smtClean="0"/>
          </a:p>
          <a:p>
            <a:pPr algn="just"/>
            <a:r>
              <a:rPr lang="es-ES_tradnl" sz="1600" dirty="0" smtClean="0"/>
              <a:t>Aunque puede parecer que la eficiencia teórica del 9% sea excesivamente pequeña, la fotosíntesis es uno de los procesos fotoquímicos más eficientes que se conocen. Los organismos fotosintéticos pueden llamarse organismos transformadores al presentar la única forma biológica importante por la cual la vasta energía solar es transformada en energía de enlace químico que mantiene la vida. Por estas razones la producción primaria es un proceso clave en los ecosistemas.</a:t>
            </a:r>
          </a:p>
          <a:p>
            <a:endParaRPr lang="es-ES_tradnl" sz="16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511156"/>
          </a:xfrm>
        </p:spPr>
        <p:txBody>
          <a:bodyPr>
            <a:normAutofit fontScale="90000"/>
          </a:bodyPr>
          <a:lstStyle/>
          <a:p>
            <a:r>
              <a:rPr lang="es-ES_tradnl" dirty="0" smtClean="0"/>
              <a:t>Eficiencia de la FOTOSÍNTESIS</a:t>
            </a:r>
            <a:endParaRPr lang="es-ES_tradnl" dirty="0"/>
          </a:p>
        </p:txBody>
      </p:sp>
      <p:sp>
        <p:nvSpPr>
          <p:cNvPr id="3" name="2 Marcador de contenido"/>
          <p:cNvSpPr>
            <a:spLocks noGrp="1"/>
          </p:cNvSpPr>
          <p:nvPr>
            <p:ph idx="1"/>
          </p:nvPr>
        </p:nvSpPr>
        <p:spPr/>
        <p:txBody>
          <a:bodyPr>
            <a:normAutofit fontScale="70000" lnSpcReduction="20000"/>
          </a:bodyPr>
          <a:lstStyle/>
          <a:p>
            <a:pPr algn="just"/>
            <a:r>
              <a:rPr lang="es-ES_tradnl" dirty="0" smtClean="0"/>
              <a:t>Eficiencia: Con este término se quiere expresar el aprovechamiento real de los flujos de energía por parte de los organismos, agrupados en sus respectivos niveles tróficos. La energía que fluye a lo largo de una pirámide trófica se va reduciendo progresivamente a medida que se acerca a su cúspide. Esto es así porque no todo el alimento consumido (es decir, la parte de biomasa tomada del nivel inferior) se aprovecha totalmente para producir nueva biomasa (o sea para el crecimiento de los organismos y para la reproducción). </a:t>
            </a:r>
          </a:p>
          <a:p>
            <a:pPr algn="just"/>
            <a:endParaRPr lang="es-ES_tradnl" dirty="0" smtClean="0"/>
          </a:p>
          <a:p>
            <a:pPr algn="just"/>
            <a:r>
              <a:rPr lang="es-ES_tradnl" dirty="0" smtClean="0"/>
              <a:t>En cada paso, en cada salto de un nivel trófico a otro, se pierde una determinada cantidad de energía, la cual se disipa mayormente en forma de calor, y no puede ser aprovechada por el ecosistema, sino que se difunde por el medio, desvaneciéndose.</a:t>
            </a:r>
          </a:p>
          <a:p>
            <a:pPr algn="just"/>
            <a:endParaRPr lang="es-ES_tradnl"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428596" y="785794"/>
            <a:ext cx="8572560" cy="3785652"/>
          </a:xfrm>
          <a:prstGeom prst="rect">
            <a:avLst/>
          </a:prstGeom>
        </p:spPr>
        <p:txBody>
          <a:bodyPr wrap="square">
            <a:spAutoFit/>
          </a:bodyPr>
          <a:lstStyle/>
          <a:p>
            <a:pPr algn="just"/>
            <a:r>
              <a:rPr lang="es-ES_tradnl" sz="2000" dirty="0" smtClean="0"/>
              <a:t>Conociendo las fuentes de entrada y salida de energía en el sistema, pueden realizarse estimaciones acerca de la producción máxima posible en la Tierra a partir de la eficiencia máxima potencial de la fotosíntesis (</a:t>
            </a:r>
            <a:r>
              <a:rPr lang="es-ES_tradnl" sz="2000" dirty="0" err="1" smtClean="0"/>
              <a:t>Loomis</a:t>
            </a:r>
            <a:r>
              <a:rPr lang="es-ES_tradnl" sz="2000" dirty="0" smtClean="0"/>
              <a:t> y Williams 1963). La incidencia máxima de energía solar sobre la superficie del globo puede calcularse en unas 7000 </a:t>
            </a:r>
            <a:r>
              <a:rPr lang="es-ES_tradnl" sz="2000" dirty="0" err="1" smtClean="0"/>
              <a:t>kcal</a:t>
            </a:r>
            <a:r>
              <a:rPr lang="es-ES_tradnl" sz="2000" dirty="0" smtClean="0"/>
              <a:t>/m</a:t>
            </a:r>
            <a:r>
              <a:rPr lang="es-ES_tradnl" sz="2000" baseline="30000" dirty="0" smtClean="0"/>
              <a:t>2</a:t>
            </a:r>
            <a:r>
              <a:rPr lang="es-ES_tradnl" sz="2000" dirty="0" smtClean="0"/>
              <a:t> día y dicho valor puede alcanzarse en latitudes templadas durante el verano, o las zonas tropicales en cualquier día despejado (</a:t>
            </a:r>
            <a:r>
              <a:rPr lang="es-ES_tradnl" sz="2000" dirty="0" err="1" smtClean="0"/>
              <a:t>Szeicz</a:t>
            </a:r>
            <a:r>
              <a:rPr lang="es-ES_tradnl" sz="2000" dirty="0" smtClean="0"/>
              <a:t> 1968). Este valor, es pues, el limite superior de la entrada de energía en el ecosistema. Mucha de esta energía, sin embargo, se encuentra en la parte ultravioleta o infrarroja del espectro, la cual no es efectiva en la fotosíntesis. Cerca del 45% de la energía radiante total, como se ha mencionado anteriormente, es absorbida por los pigmentos fotosintéticos. Como resultado de esto, podemos determinar, que el 55% de la energía restante queda sin utilizarse.</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500042"/>
            <a:ext cx="8229600" cy="5626121"/>
          </a:xfrm>
        </p:spPr>
        <p:txBody>
          <a:bodyPr>
            <a:normAutofit fontScale="62500" lnSpcReduction="20000"/>
          </a:bodyPr>
          <a:lstStyle/>
          <a:p>
            <a:pPr algn="just"/>
            <a:endParaRPr lang="es-ES_tradnl" dirty="0" smtClean="0"/>
          </a:p>
          <a:p>
            <a:pPr algn="just"/>
            <a:r>
              <a:rPr lang="es-ES_tradnl" dirty="0" smtClean="0"/>
              <a:t>La mayoría de las hojas verdes absorben la gran parte de energía (cerca del 90%) en la parte visible del espectro y reflejan y transmiten la mayor parte de la luz en la sección ultravioleta e infrarrojo. De las 7000 </a:t>
            </a:r>
            <a:r>
              <a:rPr lang="es-ES_tradnl" dirty="0" err="1" smtClean="0"/>
              <a:t>kcal</a:t>
            </a:r>
            <a:r>
              <a:rPr lang="es-ES_tradnl" dirty="0" smtClean="0"/>
              <a:t> </a:t>
            </a:r>
            <a:r>
              <a:rPr lang="es-ES_tradnl" dirty="0" err="1" smtClean="0"/>
              <a:t>iniciales</a:t>
            </a:r>
            <a:r>
              <a:rPr lang="es-ES_tradnl" dirty="0" smtClean="0"/>
              <a:t>, cerca de 2755 </a:t>
            </a:r>
            <a:r>
              <a:rPr lang="es-ES_tradnl" dirty="0" err="1" smtClean="0"/>
              <a:t>kcal</a:t>
            </a:r>
            <a:r>
              <a:rPr lang="es-ES_tradnl" dirty="0" smtClean="0"/>
              <a:t> pueden invertirse potencialmente en el proceso de la fotosíntesis (</a:t>
            </a:r>
            <a:r>
              <a:rPr lang="es-ES_tradnl" dirty="0" err="1" smtClean="0"/>
              <a:t>Mahler</a:t>
            </a:r>
            <a:r>
              <a:rPr lang="es-ES_tradnl" dirty="0" smtClean="0"/>
              <a:t> y </a:t>
            </a:r>
            <a:r>
              <a:rPr lang="es-ES_tradnl" dirty="0" err="1" smtClean="0"/>
              <a:t>Cordes</a:t>
            </a:r>
            <a:r>
              <a:rPr lang="es-ES_tradnl" dirty="0" smtClean="0"/>
              <a:t> 1966). De la energía radiante total que llega a los productores primarios en un día muy claro y soleado, solo el 28% se absorbe de una forma que pueda llegar a formar parte de la energía del ecosistema.</a:t>
            </a:r>
          </a:p>
          <a:p>
            <a:pPr algn="just">
              <a:buNone/>
            </a:pPr>
            <a:endParaRPr lang="es-ES_tradnl" dirty="0" smtClean="0"/>
          </a:p>
          <a:p>
            <a:pPr algn="just"/>
            <a:r>
              <a:rPr lang="es-ES_tradnl" dirty="0" smtClean="0"/>
              <a:t>Un máximo teórico del 9% de la energía del sol puede transformarse en compuestos estables de carbono (C), oxígeno (O</a:t>
            </a:r>
            <a:r>
              <a:rPr lang="es-ES_tradnl" baseline="-25000" dirty="0" smtClean="0"/>
              <a:t>2</a:t>
            </a:r>
            <a:r>
              <a:rPr lang="es-ES_tradnl" dirty="0" smtClean="0"/>
              <a:t>) e hidrógeno (H). Estas 635 </a:t>
            </a:r>
            <a:r>
              <a:rPr lang="es-ES_tradnl" dirty="0" err="1" smtClean="0"/>
              <a:t>kcal</a:t>
            </a:r>
            <a:r>
              <a:rPr lang="es-ES_tradnl" dirty="0" smtClean="0"/>
              <a:t>/m</a:t>
            </a:r>
            <a:r>
              <a:rPr lang="es-ES_tradnl" baseline="30000" dirty="0" smtClean="0"/>
              <a:t>2</a:t>
            </a:r>
            <a:r>
              <a:rPr lang="es-ES_tradnl" dirty="0" smtClean="0"/>
              <a:t> día, el límite superior de la producción bruta, se convierte en una masa de unos 165 g de materia orgánica/m</a:t>
            </a:r>
            <a:r>
              <a:rPr lang="es-ES_tradnl" baseline="30000" dirty="0" smtClean="0"/>
              <a:t>2</a:t>
            </a:r>
            <a:r>
              <a:rPr lang="es-ES_tradnl" dirty="0" smtClean="0"/>
              <a:t> día que se deberá repartir en la planta, entre la respiración y la producción neta.</a:t>
            </a:r>
          </a:p>
          <a:p>
            <a:pPr algn="just"/>
            <a:endParaRPr lang="es-ES_tradnl" dirty="0" smtClean="0"/>
          </a:p>
          <a:p>
            <a:pPr algn="just"/>
            <a:r>
              <a:rPr lang="es-ES_tradnl" dirty="0" smtClean="0"/>
              <a:t>Aunque pueda parecer que la eficiencia teórica del 9% y la eficiencia efectiva de un 4,5% sean excesivamente pequeñas, la fotosíntesis es uno de los procesos fotoquímicos mas eficientes que se conocen (Price 1970</a:t>
            </a:r>
          </a:p>
          <a:p>
            <a:endParaRPr lang="es-ES_tradnl"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428604"/>
            <a:ext cx="8229600" cy="5697559"/>
          </a:xfrm>
        </p:spPr>
        <p:txBody>
          <a:bodyPr>
            <a:normAutofit fontScale="92500"/>
          </a:bodyPr>
          <a:lstStyle/>
          <a:p>
            <a:pPr algn="just"/>
            <a:r>
              <a:rPr lang="es-ES_tradnl" sz="2400" dirty="0" smtClean="0"/>
              <a:t>En estos mecanismos de regulación se basa uno de los modelos básicos en ecología: El modelo se basa en que el número de presa aumenta proporcionalmente al aumento del número de depredadores. Evidentemente, esto provocará una disminución del número de presas, lo que conlleva que ya no habrá suficiente alimento para todos los depredadores, y su población, por tanto, disminuirá. Al disminuir la presión de la caza sobre su número, la población de depredadores iniciándose así otra vez el circuito.</a:t>
            </a:r>
          </a:p>
          <a:p>
            <a:pPr algn="just"/>
            <a:endParaRPr lang="es-ES_tradnl" sz="2400" dirty="0" smtClean="0">
              <a:cs typeface="Arial" pitchFamily="34" charset="0"/>
            </a:endParaRPr>
          </a:p>
          <a:p>
            <a:pPr algn="just"/>
            <a:r>
              <a:rPr lang="es-ES_tradnl" sz="2400" dirty="0" smtClean="0">
                <a:cs typeface="Arial" pitchFamily="34" charset="0"/>
              </a:rPr>
              <a:t>De esta manera los ecosistemas se </a:t>
            </a:r>
            <a:r>
              <a:rPr lang="es-ES_tradnl" sz="2400" dirty="0" err="1" smtClean="0">
                <a:cs typeface="Arial" pitchFamily="34" charset="0"/>
              </a:rPr>
              <a:t>autorregulan</a:t>
            </a:r>
            <a:r>
              <a:rPr lang="es-ES_tradnl" sz="2400" dirty="0" smtClean="0">
                <a:cs typeface="Arial" pitchFamily="34" charset="0"/>
              </a:rPr>
              <a:t> y mantienen un equilibrio dinámico, del que no se apartan demasiado. Por esta razón, al estudiar un ecosistema en un momento determinado sabemos que, con toda probabilidad, podrá evolucionar en unas direcciones determinadas, siempre que las influencias exteriores no sean suficientemente fuertes como para desequilibrar el sistema de un modo catastrófico.</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265</TotalTime>
  <Words>1539</Words>
  <Application>Microsoft Office PowerPoint</Application>
  <PresentationFormat>Presentación en pantalla (4:3)</PresentationFormat>
  <Paragraphs>56</Paragraphs>
  <Slides>13</Slides>
  <Notes>0</Notes>
  <HiddenSlides>0</HiddenSlides>
  <MMClips>0</MMClips>
  <ScaleCrop>false</ScaleCrop>
  <HeadingPairs>
    <vt:vector size="4" baseType="variant">
      <vt:variant>
        <vt:lpstr>Tema</vt:lpstr>
      </vt:variant>
      <vt:variant>
        <vt:i4>1</vt:i4>
      </vt:variant>
      <vt:variant>
        <vt:lpstr>Títulos de diapositiva</vt:lpstr>
      </vt:variant>
      <vt:variant>
        <vt:i4>13</vt:i4>
      </vt:variant>
    </vt:vector>
  </HeadingPairs>
  <TitlesOfParts>
    <vt:vector size="14" baseType="lpstr">
      <vt:lpstr>Tema de Office</vt:lpstr>
      <vt:lpstr>Relación entre ecosistemas, flujo de energía y ciclos biogeoquímicos</vt:lpstr>
      <vt:lpstr>Tipo de ecosistemas </vt:lpstr>
      <vt:lpstr>Dinámica de los Ecosistemas </vt:lpstr>
      <vt:lpstr>Diapositiva 4</vt:lpstr>
      <vt:lpstr>Fotosíntesis</vt:lpstr>
      <vt:lpstr>Eficiencia de la FOTOSÍNTESIS</vt:lpstr>
      <vt:lpstr>Diapositiva 7</vt:lpstr>
      <vt:lpstr>Diapositiva 8</vt:lpstr>
      <vt:lpstr>Diapositiva 9</vt:lpstr>
      <vt:lpstr>Diapositiva 10</vt:lpstr>
      <vt:lpstr>Elementos químicos en el ecosistema.</vt:lpstr>
      <vt:lpstr>Diapositiva 12</vt:lpstr>
      <vt:lpstr>Diapositiva 13</vt:lpstr>
    </vt:vector>
  </TitlesOfParts>
  <Company>Windows uE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Relación entre ecosistemas, flujo de energía y ciclos biogeoquímicos</dc:title>
  <dc:creator>WinuE</dc:creator>
  <cp:lastModifiedBy>WinuE</cp:lastModifiedBy>
  <cp:revision>18</cp:revision>
  <dcterms:created xsi:type="dcterms:W3CDTF">2009-09-02T22:56:43Z</dcterms:created>
  <dcterms:modified xsi:type="dcterms:W3CDTF">2009-09-20T23:06:30Z</dcterms:modified>
</cp:coreProperties>
</file>