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10FD302-BCD4-419E-9055-89C2F85FD0AC}" type="datetimeFigureOut">
              <a:rPr lang="es-MX" smtClean="0"/>
              <a:pPr/>
              <a:t>28/05/2009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C3F24A9-84D8-425A-BD75-D2E3CB2DBA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IAZURY\Documents\BINE\PICD9B7.tmp.jpg"/>
          <p:cNvPicPr>
            <a:picLocks noChangeAspect="1" noChangeArrowheads="1"/>
          </p:cNvPicPr>
          <p:nvPr/>
        </p:nvPicPr>
        <p:blipFill>
          <a:blip r:embed="rId2">
            <a:lum bright="55000" contrast="50000"/>
          </a:blip>
          <a:srcRect/>
          <a:stretch>
            <a:fillRect/>
          </a:stretch>
        </p:blipFill>
        <p:spPr bwMode="auto">
          <a:xfrm>
            <a:off x="1928794" y="500042"/>
            <a:ext cx="6429420" cy="5103689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5429288"/>
          </a:xfrm>
        </p:spPr>
        <p:txBody>
          <a:bodyPr/>
          <a:lstStyle/>
          <a:p>
            <a:r>
              <a:rPr lang="es-MX" dirty="0" smtClean="0">
                <a:latin typeface="Batik Regular" pitchFamily="2" charset="0"/>
              </a:rPr>
              <a:t>“INFLUENCIA DE LOS AMBIENTES Y LOS APOYOS EN LA AUTODETERMINACIÓN</a:t>
            </a:r>
            <a:r>
              <a:rPr lang="es-MX" dirty="0" smtClean="0"/>
              <a:t>”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Wehmeyer (1995). Encuesta sobre las barreras  para el empleo de tecnología asistida por parte de las personas con discapacidad.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Parte del supuesto de que la tecnología asistida es una promesa significativa para derribar barreras que dificultan la independencia y la autodeterminación.</a:t>
            </a:r>
          </a:p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Su uso se encuentra subempleado debido a otras barreras como son la falta de información y el costo.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r>
              <a:rPr lang="es-MX" sz="3500" dirty="0" smtClean="0">
                <a:latin typeface="Arial" pitchFamily="34" charset="0"/>
                <a:cs typeface="Arial" pitchFamily="34" charset="0"/>
              </a:rPr>
              <a:t>La tecnología asistida más empleada es la referente a la movilidad. Referente a la tecnología en el área de comunicación y control ambiental sólo el 50% de los individuos que la requieren cuentan con ese apoyo y menos del 50% de los que la requieren en el área de adaptación para el hogar, cuentan con ella.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es-MX" sz="3400" dirty="0" smtClean="0">
                <a:latin typeface="Arial" pitchFamily="34" charset="0"/>
                <a:cs typeface="Arial" pitchFamily="34" charset="0"/>
              </a:rPr>
              <a:t>Whemeyer y Bloding (1999). El impacto del ambiente ha recibido una atención limitada en el campo de la investigación. </a:t>
            </a:r>
          </a:p>
          <a:p>
            <a:r>
              <a:rPr lang="es-MX" sz="3400" dirty="0" smtClean="0">
                <a:latin typeface="Arial" pitchFamily="34" charset="0"/>
                <a:cs typeface="Arial" pitchFamily="34" charset="0"/>
              </a:rPr>
              <a:t>Se propusieron indagar cuál es la relación  que guarda el coeficiente intelectual, el ambiente en donde viven o trabajan las personas con discapacidad y el nivel o grado de autodeterminación alcanzado.</a:t>
            </a:r>
            <a:endParaRPr lang="es-MX" sz="3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es-MX" sz="3000" dirty="0" smtClean="0">
                <a:latin typeface="Arial" pitchFamily="34" charset="0"/>
                <a:cs typeface="Arial" pitchFamily="34" charset="0"/>
              </a:rPr>
              <a:t>Conformaron de un total de 273 personas adultas con discapacidad intelectual tres grupos: personas que viven y trabajan en la comunidad y que reciben apoyos en la misma para el empleo y la vida independiente; personas que están en la comunidad pero reciben servicios desde modalidades segregadas como son el empleo protegido y la casa hogar y personas que reciben totalmente segregados fuera de la comunidad como en instrucciones de cuidado.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Autofit/>
          </a:bodyPr>
          <a:lstStyle/>
          <a:p>
            <a:r>
              <a:rPr lang="es-MX" sz="3500" dirty="0" smtClean="0">
                <a:latin typeface="Arial" pitchFamily="34" charset="0"/>
                <a:cs typeface="Arial" pitchFamily="34" charset="0"/>
              </a:rPr>
              <a:t>Los resultados muestran que las personas con discapacidad intelectual  que viven o trabajan  en escenarios basados en la comunidad estaban más autodeterminados que aquellos otros que presentaban iguales condiciones de coeficiente intelectual y edad </a:t>
            </a:r>
            <a:r>
              <a:rPr lang="es-MX" sz="3500" dirty="0">
                <a:latin typeface="Arial" pitchFamily="34" charset="0"/>
                <a:cs typeface="Arial" pitchFamily="34" charset="0"/>
              </a:rPr>
              <a:t>p</a:t>
            </a:r>
            <a:r>
              <a:rPr lang="es-MX" sz="3500" dirty="0" smtClean="0">
                <a:latin typeface="Arial" pitchFamily="34" charset="0"/>
                <a:cs typeface="Arial" pitchFamily="34" charset="0"/>
              </a:rPr>
              <a:t>ero que vivían o trabajaban en escenarios segregados o separados de la comunidad.</a:t>
            </a:r>
            <a:endParaRPr lang="es-MX" sz="3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es-MX" sz="3500" dirty="0" smtClean="0">
                <a:latin typeface="Arial" pitchFamily="34" charset="0"/>
                <a:cs typeface="Arial" pitchFamily="34" charset="0"/>
              </a:rPr>
              <a:t>Los escenarios basados en la comunidad ofrecen un sistema personalizado de apoyos con base en las necesidades y preferencias individuales; en cambio los escenarios segregados o separados ofrecen servicios homogéneos a todos sus integrantes.</a:t>
            </a:r>
            <a:endParaRPr lang="es-MX" sz="3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es-MX" sz="3500" dirty="0" smtClean="0">
                <a:latin typeface="Arial" pitchFamily="34" charset="0"/>
                <a:cs typeface="Arial" pitchFamily="34" charset="0"/>
              </a:rPr>
              <a:t>Los apoyos promueven la autodeterminación ya que ponen en primer plano las capacidades y las preferencias de cada persona en los contextos particulares que les rodean.</a:t>
            </a:r>
          </a:p>
          <a:p>
            <a:endParaRPr lang="es-MX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es-MX" sz="3500" dirty="0" smtClean="0">
                <a:latin typeface="Arial" pitchFamily="34" charset="0"/>
                <a:cs typeface="Arial" pitchFamily="34" charset="0"/>
              </a:rPr>
              <a:t>Las iniciativas relativas a los movimientos de vida independiente y a sus derivados en grupos de defensa y autodefensa constituyen una fuerza que gradualmente puede ir removiendo políticas sociales y educativas.</a:t>
            </a:r>
            <a:endParaRPr lang="es-MX" sz="3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r>
              <a:rPr lang="es-MX" sz="3500" dirty="0" smtClean="0">
                <a:latin typeface="Arial" pitchFamily="34" charset="0"/>
                <a:cs typeface="Arial" pitchFamily="34" charset="0"/>
              </a:rPr>
              <a:t>Cada vez más la sociedad se va familiarizando con la presencia y participación activa de las personas con discapacidad, los temores y os mitos se van reduciendo y se transforman falsas creencias por realidad y convivencia natural.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7467600" cy="5973910"/>
          </a:xfrm>
        </p:spPr>
        <p:txBody>
          <a:bodyPr/>
          <a:lstStyle/>
          <a:p>
            <a:endParaRPr lang="es-MX" dirty="0" smtClean="0"/>
          </a:p>
          <a:p>
            <a:r>
              <a:rPr lang="es-MX" dirty="0" smtClean="0"/>
              <a:t>Braddock</a:t>
            </a:r>
          </a:p>
          <a:p>
            <a:pPr lvl="1"/>
            <a:endParaRPr lang="es-MX" sz="2400" dirty="0" smtClean="0"/>
          </a:p>
          <a:p>
            <a:pPr lvl="1"/>
            <a:r>
              <a:rPr lang="es-MX" sz="2400" dirty="0" smtClean="0"/>
              <a:t>“están siendo de un pasado oscuro y negligente, y empezando a ser miembros mas aceptados y valorados por la comunidad. </a:t>
            </a:r>
          </a:p>
          <a:p>
            <a:pPr lvl="1"/>
            <a:endParaRPr lang="es-MX" sz="2400" dirty="0" smtClean="0"/>
          </a:p>
          <a:p>
            <a:pPr lvl="1"/>
            <a:r>
              <a:rPr lang="es-MX" sz="2400" dirty="0" smtClean="0"/>
              <a:t>Ahora las tendencias marcan claramente el apoyo de las familias y de la vida en la comunidad, dejando atrás los viejos modelos institucionales del siglo XIX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 fontScale="92500" lnSpcReduction="20000"/>
          </a:bodyPr>
          <a:lstStyle/>
          <a:p>
            <a:endParaRPr lang="es-MX" dirty="0" smtClean="0"/>
          </a:p>
          <a:p>
            <a:r>
              <a:rPr lang="es-MX" dirty="0" smtClean="0"/>
              <a:t>La inclusión a la comunidad conlleva:</a:t>
            </a:r>
          </a:p>
          <a:p>
            <a:pPr lvl="1"/>
            <a:r>
              <a:rPr lang="es-MX" dirty="0" smtClean="0"/>
              <a:t>Noción de apoyos</a:t>
            </a:r>
          </a:p>
          <a:p>
            <a:pPr lvl="1"/>
            <a:r>
              <a:rPr lang="es-MX" dirty="0" smtClean="0"/>
              <a:t>Servicios individuales </a:t>
            </a:r>
          </a:p>
          <a:p>
            <a:pPr lvl="1"/>
            <a:r>
              <a:rPr lang="es-MX" dirty="0" smtClean="0"/>
              <a:t>Arreglos a los escenarios de vida en función a la necesidades de las personas  </a:t>
            </a:r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Los apoyos aseguran el acceso:</a:t>
            </a:r>
          </a:p>
          <a:p>
            <a:pPr lvl="1"/>
            <a:r>
              <a:rPr lang="es-MX" dirty="0" smtClean="0"/>
              <a:t>Recursos</a:t>
            </a:r>
          </a:p>
          <a:p>
            <a:pPr lvl="1"/>
            <a:r>
              <a:rPr lang="es-MX" dirty="0" smtClean="0"/>
              <a:t>Información</a:t>
            </a:r>
          </a:p>
          <a:p>
            <a:pPr lvl="1"/>
            <a:r>
              <a:rPr lang="es-MX" dirty="0" smtClean="0"/>
              <a:t>Redes de relaciones que son necesarias para vivir y trabajar en la comunidad </a:t>
            </a:r>
          </a:p>
          <a:p>
            <a:pPr lvl="1">
              <a:buNone/>
            </a:pPr>
            <a:r>
              <a:rPr lang="es-MX" dirty="0" smtClean="0"/>
              <a:t> </a:t>
            </a:r>
          </a:p>
          <a:p>
            <a:pPr lvl="1">
              <a:buNone/>
            </a:pPr>
            <a:r>
              <a:rPr lang="es-MX" dirty="0" smtClean="0"/>
              <a:t> </a:t>
            </a:r>
          </a:p>
          <a:p>
            <a:pPr lvl="1"/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7467600" cy="6045348"/>
          </a:xfrm>
        </p:spPr>
        <p:txBody>
          <a:bodyPr/>
          <a:lstStyle/>
          <a:p>
            <a:endParaRPr lang="es-MX" dirty="0" smtClean="0"/>
          </a:p>
          <a:p>
            <a:r>
              <a:rPr lang="es-MX" dirty="0" smtClean="0"/>
              <a:t>Impacto de los apoyos: 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Mayor independencia 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Productividad 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Inclusión en la comunidad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Satisfacción </a:t>
            </a:r>
          </a:p>
          <a:p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Tipo de apoyos: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Personal </a:t>
            </a:r>
          </a:p>
          <a:p>
            <a:pPr lvl="1">
              <a:buNone/>
            </a:pPr>
            <a:r>
              <a:rPr lang="es-MX" dirty="0" smtClean="0"/>
              <a:t>Son personales cuando van dirigidos a las destrezas y competencias personales y a la capacidad y oportunidad para hacer elecciones, mejorar  información, etc. 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Social o tecnológico </a:t>
            </a:r>
          </a:p>
          <a:p>
            <a:pPr lvl="1">
              <a:buNone/>
            </a:pPr>
            <a:r>
              <a:rPr lang="es-MX" dirty="0" smtClean="0"/>
              <a:t>Otros apoyos como la familia, amigos, compañeros de trabajo o escuela, tecnologías diversas, o pueden ser servicios como la integración educativa, empleo con apoyos y el apoyo a las residencias de vida independiente.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7467600" cy="6045348"/>
          </a:xfrm>
        </p:spPr>
        <p:txBody>
          <a:bodyPr/>
          <a:lstStyle/>
          <a:p>
            <a:r>
              <a:rPr lang="es-MX" dirty="0" smtClean="0"/>
              <a:t>Se pueden distinguir dos niveles de generalidad en el concepto de autodeterminación: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Autodeterminación personal</a:t>
            </a:r>
          </a:p>
          <a:p>
            <a:pPr lvl="1">
              <a:buNone/>
            </a:pPr>
            <a:r>
              <a:rPr lang="es-MX" dirty="0" smtClean="0"/>
              <a:t>Hace referencia al grado en que la persona tiene el control de su vida 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Autodeterminación colectiva </a:t>
            </a:r>
          </a:p>
          <a:p>
            <a:pPr lvl="1">
              <a:buNone/>
            </a:pPr>
            <a:r>
              <a:rPr lang="es-MX" dirty="0" smtClean="0"/>
              <a:t>Derechos que tiene un grupo o nación para </a:t>
            </a:r>
            <a:r>
              <a:rPr lang="es-MX" dirty="0" err="1" smtClean="0"/>
              <a:t>autogobernarse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7467600" cy="6045348"/>
          </a:xfrm>
        </p:spPr>
        <p:txBody>
          <a:bodyPr/>
          <a:lstStyle/>
          <a:p>
            <a:endParaRPr lang="es-MX" dirty="0" smtClean="0"/>
          </a:p>
          <a:p>
            <a:r>
              <a:rPr lang="es-MX" dirty="0" smtClean="0"/>
              <a:t>Wehmeyer identifica tres factores que impactan el surgimiento de la autodeterminación: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La capacidad individual resultante del aprendizaje y desarrollo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Las oportunidades como el resultado de la influencia del ambiente y las experiencias </a:t>
            </a:r>
          </a:p>
          <a:p>
            <a:pPr lvl="1"/>
            <a:endParaRPr lang="es-MX" dirty="0" smtClean="0"/>
          </a:p>
          <a:p>
            <a:pPr lvl="1"/>
            <a:r>
              <a:rPr lang="es-MX" dirty="0" smtClean="0"/>
              <a:t>Los apoyos y acomodaciones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7467600" cy="5973910"/>
          </a:xfrm>
        </p:spPr>
        <p:txBody>
          <a:bodyPr>
            <a:normAutofit fontScale="92500" lnSpcReduction="10000"/>
          </a:bodyPr>
          <a:lstStyle/>
          <a:p>
            <a:endParaRPr lang="es-MX" dirty="0" smtClean="0"/>
          </a:p>
          <a:p>
            <a:r>
              <a:rPr lang="es-MX" dirty="0" smtClean="0"/>
              <a:t>Luckasson identifica cinco características de un ambiente óptimo:</a:t>
            </a:r>
          </a:p>
          <a:p>
            <a:pPr lvl="1"/>
            <a:r>
              <a:rPr lang="es-MX" dirty="0" smtClean="0"/>
              <a:t>Presencia en la comunidad </a:t>
            </a:r>
          </a:p>
          <a:p>
            <a:pPr lvl="1"/>
            <a:r>
              <a:rPr lang="es-MX" dirty="0" smtClean="0"/>
              <a:t>Oportunidades para hacer elecciones </a:t>
            </a:r>
          </a:p>
          <a:p>
            <a:pPr lvl="1"/>
            <a:r>
              <a:rPr lang="es-MX" dirty="0" smtClean="0"/>
              <a:t>Promoción de competencias individuales </a:t>
            </a:r>
          </a:p>
          <a:p>
            <a:pPr lvl="1"/>
            <a:r>
              <a:rPr lang="es-MX" dirty="0" smtClean="0"/>
              <a:t>Impulsar el respeto</a:t>
            </a:r>
          </a:p>
          <a:p>
            <a:pPr lvl="1"/>
            <a:r>
              <a:rPr lang="es-MX" dirty="0" smtClean="0"/>
              <a:t>Asegurar la participación en la comunidad </a:t>
            </a:r>
          </a:p>
          <a:p>
            <a:endParaRPr lang="es-MX" dirty="0" smtClean="0"/>
          </a:p>
          <a:p>
            <a:r>
              <a:rPr lang="es-MX" dirty="0" smtClean="0"/>
              <a:t>Wehmeyer  y Bloding </a:t>
            </a:r>
          </a:p>
          <a:p>
            <a:pPr>
              <a:buNone/>
            </a:pPr>
            <a:r>
              <a:rPr lang="es-MX" dirty="0" smtClean="0"/>
              <a:t>Consideran que un ambiente óptimo es aquel que da la oportunidad para expresar, desarrollar y adquirir la autodeterminación 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7467600" cy="6045348"/>
          </a:xfrm>
        </p:spPr>
        <p:txBody>
          <a:bodyPr/>
          <a:lstStyle/>
          <a:p>
            <a:r>
              <a:rPr lang="es-MX" dirty="0" smtClean="0"/>
              <a:t>Factores que originan el bajo nivel de autodeterminación que actualmente se alcanza son:</a:t>
            </a:r>
          </a:p>
          <a:p>
            <a:pPr lvl="1"/>
            <a:r>
              <a:rPr lang="es-MX" dirty="0" smtClean="0"/>
              <a:t>Los ambientes restrictivos</a:t>
            </a:r>
          </a:p>
          <a:p>
            <a:pPr lvl="1"/>
            <a:r>
              <a:rPr lang="es-MX" dirty="0" smtClean="0"/>
              <a:t>Expectativas pobres de padres y proveedores de servicios </a:t>
            </a:r>
          </a:p>
          <a:p>
            <a:pPr lvl="1"/>
            <a:r>
              <a:rPr lang="es-MX" dirty="0" smtClean="0"/>
              <a:t>Prohibiciones sociales </a:t>
            </a:r>
          </a:p>
          <a:p>
            <a:pPr lvl="1"/>
            <a:r>
              <a:rPr lang="es-MX" dirty="0" smtClean="0"/>
              <a:t>Bajo nivel económico a los que acceden las personas con discapacidad </a:t>
            </a:r>
          </a:p>
          <a:p>
            <a:pPr lvl="1"/>
            <a:r>
              <a:rPr lang="es-MX" dirty="0" smtClean="0"/>
              <a:t>  falta de entrenamiento especifico en habilidades de defensa y autodefensa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241</TotalTime>
  <Words>812</Words>
  <Application>Microsoft Office PowerPoint</Application>
  <PresentationFormat>Presentación en pantalla (4:3)</PresentationFormat>
  <Paragraphs>80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Técnico</vt:lpstr>
      <vt:lpstr>“INFLUENCIA DE LOS AMBIENTES Y LOS APOYOS EN LA AUTODETERMINACIÓN”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“INFLUENCIA DE LOS AMBIENTES Y LOS APOYOS EN LA AUTODETERMINACIÓN”</dc:title>
  <dc:creator>DIAZURY</dc:creator>
  <cp:lastModifiedBy>LEESP_SB</cp:lastModifiedBy>
  <cp:revision>26</cp:revision>
  <dcterms:created xsi:type="dcterms:W3CDTF">2009-05-28T02:37:28Z</dcterms:created>
  <dcterms:modified xsi:type="dcterms:W3CDTF">2009-05-28T13:56:33Z</dcterms:modified>
</cp:coreProperties>
</file>