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7" r:id="rId2"/>
    <p:sldId id="279" r:id="rId3"/>
    <p:sldId id="258" r:id="rId4"/>
    <p:sldId id="259" r:id="rId5"/>
    <p:sldId id="278" r:id="rId6"/>
    <p:sldId id="266" r:id="rId7"/>
    <p:sldId id="264" r:id="rId8"/>
    <p:sldId id="265" r:id="rId9"/>
    <p:sldId id="267" r:id="rId10"/>
    <p:sldId id="260" r:id="rId11"/>
    <p:sldId id="268" r:id="rId12"/>
    <p:sldId id="270" r:id="rId13"/>
    <p:sldId id="271" r:id="rId14"/>
    <p:sldId id="272" r:id="rId15"/>
    <p:sldId id="273" r:id="rId16"/>
    <p:sldId id="262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photoAlbum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0066"/>
    <a:srgbClr val="FC70D7"/>
    <a:srgbClr val="6A2D97"/>
    <a:srgbClr val="FF0000"/>
    <a:srgbClr val="CCFF66"/>
    <a:srgbClr val="AD03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3F61E-1D33-4790-9A97-10FD2CDFC943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6C5DD-97F7-42EE-AD63-3D07CD2BC8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10</a:t>
            </a:fld>
            <a:endParaRPr lang="es-MX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11</a:t>
            </a:fld>
            <a:endParaRPr lang="es-MX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12</a:t>
            </a:fld>
            <a:endParaRPr lang="es-MX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13</a:t>
            </a:fld>
            <a:endParaRPr lang="es-MX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14</a:t>
            </a:fld>
            <a:endParaRPr lang="es-MX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15</a:t>
            </a:fld>
            <a:endParaRPr lang="es-MX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16</a:t>
            </a:fld>
            <a:endParaRPr lang="es-MX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17</a:t>
            </a:fld>
            <a:endParaRPr lang="es-MX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18</a:t>
            </a:fld>
            <a:endParaRPr lang="es-MX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19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20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6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8</a:t>
            </a:fld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C5DD-97F7-42EE-AD63-3D07CD2BC8F4}" type="slidenum">
              <a:rPr lang="es-MX" smtClean="0"/>
              <a:pPr/>
              <a:t>9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0EDE7-B39F-4D63-A2F7-4A6D346F6200}" type="datetimeFigureOut">
              <a:rPr lang="es-MX" smtClean="0"/>
              <a:pPr/>
              <a:t>16/03/2009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5DAD3-3DD1-4FCF-B992-E93C5CE5289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JCA598ZA4CARENFDZCABYH0N5CANB6NDQCAR3F03FCAMBRXVWCA2PGG3YCA8OGHAQCAQ6870WCAWYYFRCCAD6NX7RCAQI5JXFCARHY1WKCA571ENTCA7FGO15CA3WGSPECATK4PH1CATBP82YCA883XY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357158" y="1071546"/>
            <a:ext cx="85011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Algerian" pitchFamily="82" charset="0"/>
              </a:rPr>
              <a:t>PROCESOS COGNITIVOS</a:t>
            </a:r>
            <a:endParaRPr lang="es-MX" sz="6000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57491689_OTBSFHEFMFQQVV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85842"/>
            <a:ext cx="9286908" cy="7834334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214282" y="4642009"/>
            <a:ext cx="892971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3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skerville Old Face" pitchFamily="18" charset="0"/>
              </a:rPr>
              <a:t>MEMORIA</a:t>
            </a:r>
            <a:endParaRPr lang="es-MX" sz="13500" b="1" dirty="0" smtClean="0">
              <a:ln>
                <a:solidFill>
                  <a:srgbClr val="FFFF00"/>
                </a:solidFill>
              </a:ln>
              <a:solidFill>
                <a:srgbClr val="00206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1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haroni" pitchFamily="2" charset="-79"/>
              </a:rPr>
              <a:t>MEMORIA</a:t>
            </a:r>
          </a:p>
          <a:p>
            <a:pPr algn="ctr"/>
            <a:endParaRPr lang="es-MX" sz="32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Rounded MT Bold" pitchFamily="34" charset="0"/>
              <a:cs typeface="Aharoni" pitchFamily="2" charset="-79"/>
            </a:endParaRPr>
          </a:p>
          <a:p>
            <a:r>
              <a:rPr lang="es-MX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haroni" pitchFamily="2" charset="-79"/>
              </a:rPr>
              <a:t> </a:t>
            </a:r>
            <a:r>
              <a:rPr lang="es-MX" sz="3200" b="1" dirty="0" smtClean="0">
                <a:ln w="1143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Aharoni" pitchFamily="2" charset="-79"/>
              </a:rPr>
              <a:t>Proc</a:t>
            </a:r>
            <a:r>
              <a:rPr lang="es-MX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haroni" pitchFamily="2" charset="-79"/>
              </a:rPr>
              <a:t>eso completo de codificar la información de manera tal que pueda representarse mentalmente, almacenarse durante un período de tiempo y luego recuperarse en una ocasión subsiguiente.</a:t>
            </a:r>
          </a:p>
          <a:p>
            <a:endParaRPr lang="es-MX" sz="32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Rounded MT Bold" pitchFamily="34" charset="0"/>
              <a:cs typeface="Aharoni" pitchFamily="2" charset="-79"/>
            </a:endParaRPr>
          </a:p>
          <a:p>
            <a:pPr algn="ctr"/>
            <a:r>
              <a:rPr lang="es-MX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haroni" pitchFamily="2" charset="-79"/>
              </a:rPr>
              <a:t> PASOS PARA RECORDAR </a:t>
            </a:r>
            <a:endParaRPr lang="es-MX" sz="32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Rounded MT Bold" pitchFamily="34" charset="0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haroni" pitchFamily="2" charset="-79"/>
              </a:rPr>
              <a:t>Percepción</a:t>
            </a:r>
          </a:p>
          <a:p>
            <a:pPr>
              <a:buBlip>
                <a:blip r:embed="rId3"/>
              </a:buBlip>
            </a:pPr>
            <a:r>
              <a:rPr lang="es-MX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haroni" pitchFamily="2" charset="-79"/>
              </a:rPr>
              <a:t>Codificación</a:t>
            </a:r>
          </a:p>
          <a:p>
            <a:pPr>
              <a:buBlip>
                <a:blip r:embed="rId3"/>
              </a:buBlip>
            </a:pPr>
            <a:r>
              <a:rPr lang="es-MX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haroni" pitchFamily="2" charset="-79"/>
              </a:rPr>
              <a:t>Almacenamiento de la información</a:t>
            </a:r>
          </a:p>
          <a:p>
            <a:pPr>
              <a:buBlip>
                <a:blip r:embed="rId3"/>
              </a:buBlip>
            </a:pPr>
            <a:r>
              <a:rPr lang="es-MX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haroni" pitchFamily="2" charset="-79"/>
              </a:rPr>
              <a:t>Recuperación de la información</a:t>
            </a:r>
            <a:endParaRPr lang="es-MX" sz="32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Rounded MT Bold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42911" y="785794"/>
            <a:ext cx="228601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Baskerville Old Face" pitchFamily="18" charset="0"/>
              </a:rPr>
              <a:t>Información entrante         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714348" y="2571744"/>
            <a:ext cx="3140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Baskerville Old Face" pitchFamily="18" charset="0"/>
              </a:rPr>
              <a:t>Registro sensorial </a:t>
            </a:r>
            <a:endParaRPr lang="es-MX" sz="3200" dirty="0"/>
          </a:p>
        </p:txBody>
      </p:sp>
      <p:sp>
        <p:nvSpPr>
          <p:cNvPr id="4" name="3 Rectángulo"/>
          <p:cNvSpPr/>
          <p:nvPr/>
        </p:nvSpPr>
        <p:spPr>
          <a:xfrm>
            <a:off x="5572132" y="571480"/>
            <a:ext cx="25003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Baskerville Old Face" pitchFamily="18" charset="0"/>
              </a:rPr>
              <a:t>Memoria a corto plazo  </a:t>
            </a:r>
            <a:r>
              <a:rPr lang="es-MX" sz="3200" b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Baskerville Old Face" pitchFamily="18" charset="0"/>
              </a:rPr>
              <a:t>         </a:t>
            </a:r>
            <a:endParaRPr lang="es-MX" sz="3200" b="1" dirty="0" smtClean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Baskerville Old Face" pitchFamily="18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428860" y="4000504"/>
            <a:ext cx="14430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Baskerville Old Face" pitchFamily="18" charset="0"/>
              </a:rPr>
              <a:t>Repaso</a:t>
            </a:r>
            <a:r>
              <a:rPr lang="es-MX" b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Baskerville Old Face" pitchFamily="18" charset="0"/>
              </a:rPr>
              <a:t> 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6072198" y="3500438"/>
            <a:ext cx="24320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Baskerville Old Face" pitchFamily="18" charset="0"/>
              </a:rPr>
              <a:t>Transferencia</a:t>
            </a:r>
            <a:endParaRPr lang="es-MX" sz="3200" dirty="0"/>
          </a:p>
        </p:txBody>
      </p:sp>
      <p:sp>
        <p:nvSpPr>
          <p:cNvPr id="7" name="6 Rectángulo"/>
          <p:cNvSpPr/>
          <p:nvPr/>
        </p:nvSpPr>
        <p:spPr>
          <a:xfrm>
            <a:off x="1142976" y="5643578"/>
            <a:ext cx="39469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Baskerville Old Face" pitchFamily="18" charset="0"/>
              </a:rPr>
              <a:t>Memoria a largo plazo </a:t>
            </a:r>
            <a:endParaRPr lang="es-MX" sz="3200" dirty="0"/>
          </a:p>
        </p:txBody>
      </p:sp>
      <p:sp>
        <p:nvSpPr>
          <p:cNvPr id="55" name="54 Flecha arriba"/>
          <p:cNvSpPr/>
          <p:nvPr/>
        </p:nvSpPr>
        <p:spPr>
          <a:xfrm rot="10485853">
            <a:off x="2568534" y="1454091"/>
            <a:ext cx="77660" cy="11617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55 Flecha arriba"/>
          <p:cNvSpPr/>
          <p:nvPr/>
        </p:nvSpPr>
        <p:spPr>
          <a:xfrm rot="2642211">
            <a:off x="4589154" y="1072556"/>
            <a:ext cx="99316" cy="17220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56 Flecha arriba"/>
          <p:cNvSpPr/>
          <p:nvPr/>
        </p:nvSpPr>
        <p:spPr>
          <a:xfrm rot="13256924">
            <a:off x="4829206" y="1499600"/>
            <a:ext cx="100776" cy="296209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57 Flecha arriba"/>
          <p:cNvSpPr/>
          <p:nvPr/>
        </p:nvSpPr>
        <p:spPr>
          <a:xfrm rot="4525661">
            <a:off x="5001489" y="3048948"/>
            <a:ext cx="87113" cy="211290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58 Flecha arriba"/>
          <p:cNvSpPr/>
          <p:nvPr/>
        </p:nvSpPr>
        <p:spPr>
          <a:xfrm rot="10583706">
            <a:off x="6788607" y="1633595"/>
            <a:ext cx="71296" cy="193848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0" name="59 Flecha arriba"/>
          <p:cNvSpPr/>
          <p:nvPr/>
        </p:nvSpPr>
        <p:spPr>
          <a:xfrm rot="13228843">
            <a:off x="5682733" y="3854532"/>
            <a:ext cx="100716" cy="22620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endParaRPr lang="es-MX" sz="3600" b="1" dirty="0" smtClean="0">
              <a:solidFill>
                <a:schemeClr val="accent2">
                  <a:lumMod val="50000"/>
                </a:schemeClr>
              </a:solidFill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MX" sz="3600" b="1" dirty="0" smtClean="0">
                <a:solidFill>
                  <a:srgbClr val="7030A0"/>
                </a:solidFill>
                <a:latin typeface="Baskerville Old Face" pitchFamily="18" charset="0"/>
              </a:rPr>
              <a:t>Memoria </a:t>
            </a:r>
            <a:r>
              <a:rPr lang="es-MX" sz="3600" b="1" dirty="0" smtClean="0">
                <a:solidFill>
                  <a:srgbClr val="7030A0"/>
                </a:solidFill>
                <a:latin typeface="Baskerville Old Face" pitchFamily="18" charset="0"/>
              </a:rPr>
              <a:t>sensorial: almacena la información por una fracción de segundo y es recogida por el SNC y es retenida</a:t>
            </a:r>
          </a:p>
          <a:p>
            <a:endParaRPr lang="es-MX" sz="3600" dirty="0" smtClean="0">
              <a:solidFill>
                <a:schemeClr val="accent2">
                  <a:lumMod val="50000"/>
                </a:schemeClr>
              </a:solidFill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MX" sz="3600" b="1" dirty="0" smtClean="0">
                <a:solidFill>
                  <a:srgbClr val="002060"/>
                </a:solidFill>
                <a:latin typeface="Baskerville Old Face" pitchFamily="18" charset="0"/>
              </a:rPr>
              <a:t>Memoria acorto plazo: memoria de trabajo, contiene la información que se esta </a:t>
            </a:r>
            <a:r>
              <a:rPr lang="es-MX" sz="3600" b="1" dirty="0" smtClean="0">
                <a:solidFill>
                  <a:srgbClr val="002060"/>
                </a:solidFill>
                <a:latin typeface="Baskerville Old Face" pitchFamily="18" charset="0"/>
              </a:rPr>
              <a:t>utilizando “decae rápidamente”</a:t>
            </a:r>
            <a:endParaRPr lang="es-MX" sz="3600" b="1" dirty="0" smtClean="0">
              <a:solidFill>
                <a:srgbClr val="002060"/>
              </a:solidFill>
              <a:latin typeface="Baskerville Old Face" pitchFamily="18" charset="0"/>
            </a:endParaRPr>
          </a:p>
          <a:p>
            <a:endParaRPr lang="es-MX" sz="3600" dirty="0" smtClean="0">
              <a:solidFill>
                <a:schemeClr val="accent2">
                  <a:lumMod val="50000"/>
                </a:schemeClr>
              </a:solidFill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MX" sz="3600" b="1" dirty="0" smtClean="0">
                <a:solidFill>
                  <a:srgbClr val="C00000"/>
                </a:solidFill>
                <a:latin typeface="Baskerville Old Face" pitchFamily="18" charset="0"/>
              </a:rPr>
              <a:t>Memoria a largo plazo: es la capacidad de recuperar la información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ininosbailandokmov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984" y="1"/>
            <a:ext cx="4929183" cy="2786058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0" y="264318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C00000"/>
                </a:solidFill>
                <a:latin typeface="Baskerville Old Face" pitchFamily="18" charset="0"/>
              </a:rPr>
              <a:t>Memoria relacionada con los estilos de información  almacenada.</a:t>
            </a:r>
          </a:p>
          <a:p>
            <a:pPr>
              <a:buBlip>
                <a:blip r:embed="rId4"/>
              </a:buBlip>
            </a:pPr>
            <a:r>
              <a:rPr lang="es-MX" sz="3200" b="1" dirty="0" smtClean="0">
                <a:solidFill>
                  <a:srgbClr val="C00000"/>
                </a:solidFill>
                <a:latin typeface="Baskerville Old Face" pitchFamily="18" charset="0"/>
              </a:rPr>
              <a:t>Memoria </a:t>
            </a:r>
            <a:r>
              <a:rPr lang="es-MX" sz="3200" b="1" dirty="0" smtClean="0">
                <a:solidFill>
                  <a:srgbClr val="C00000"/>
                </a:solidFill>
                <a:latin typeface="Baskerville Old Face" pitchFamily="18" charset="0"/>
              </a:rPr>
              <a:t>declarativa</a:t>
            </a:r>
          </a:p>
          <a:p>
            <a:endParaRPr lang="es-MX" sz="3200" b="1" dirty="0" smtClean="0">
              <a:solidFill>
                <a:srgbClr val="C00000"/>
              </a:solidFill>
              <a:latin typeface="Baskerville Old Face" pitchFamily="18" charset="0"/>
            </a:endParaRPr>
          </a:p>
          <a:p>
            <a:pPr>
              <a:buBlip>
                <a:blip r:embed="rId4"/>
              </a:buBlip>
            </a:pPr>
            <a:r>
              <a:rPr lang="es-MX" sz="3200" b="1" dirty="0" smtClean="0">
                <a:solidFill>
                  <a:srgbClr val="C00000"/>
                </a:solidFill>
                <a:latin typeface="Baskerville Old Face" pitchFamily="18" charset="0"/>
              </a:rPr>
              <a:t>Memoria no declarativa</a:t>
            </a:r>
          </a:p>
          <a:p>
            <a:endParaRPr lang="es-MX" sz="3200" b="1" dirty="0" smtClean="0">
              <a:solidFill>
                <a:srgbClr val="C00000"/>
              </a:solidFill>
              <a:latin typeface="Baskerville Old Face" pitchFamily="18" charset="0"/>
            </a:endParaRPr>
          </a:p>
          <a:p>
            <a:pPr>
              <a:buBlip>
                <a:blip r:embed="rId4"/>
              </a:buBlip>
            </a:pPr>
            <a:r>
              <a:rPr lang="es-MX" sz="3200" b="1" dirty="0" smtClean="0">
                <a:solidFill>
                  <a:srgbClr val="C00000"/>
                </a:solidFill>
                <a:latin typeface="Baskerville Old Face" pitchFamily="18" charset="0"/>
              </a:rPr>
              <a:t>Memoria para colores, formas, olores, impresiones táctiles</a:t>
            </a:r>
            <a:endParaRPr lang="es-MX" sz="3200" b="1" dirty="0">
              <a:solidFill>
                <a:srgbClr val="C000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ris\AppData\Local\Microsoft\Windows\Temporary Internet Files\Content.IE5\SLUKZ0UT\MCj043556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214282" y="285729"/>
            <a:ext cx="871543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ln>
                  <a:solidFill>
                    <a:srgbClr val="002060"/>
                  </a:solidFill>
                </a:ln>
                <a:solidFill>
                  <a:srgbClr val="FF0000"/>
                </a:solidFill>
                <a:latin typeface="Baskerville Old Face" pitchFamily="18" charset="0"/>
              </a:rPr>
              <a:t>DEFICIT DE LA MEMORIA EN LOS TRASTORNOS DEL </a:t>
            </a:r>
            <a:r>
              <a:rPr lang="es-MX" sz="3200" b="1" dirty="0" smtClean="0">
                <a:ln>
                  <a:solidFill>
                    <a:srgbClr val="002060"/>
                  </a:solidFill>
                </a:ln>
                <a:solidFill>
                  <a:srgbClr val="FF0000"/>
                </a:solidFill>
                <a:latin typeface="Baskerville Old Face" pitchFamily="18" charset="0"/>
              </a:rPr>
              <a:t>DESARROLLO</a:t>
            </a:r>
          </a:p>
          <a:p>
            <a:pPr algn="ctr"/>
            <a:endParaRPr lang="es-MX" sz="3200" b="1" dirty="0" smtClean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>
              <a:buBlip>
                <a:blip r:embed="rId4"/>
              </a:buBlip>
            </a:pPr>
            <a:r>
              <a:rPr lang="es-MX" sz="2800" b="1" dirty="0" smtClean="0">
                <a:ln>
                  <a:solidFill>
                    <a:srgbClr val="00206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MCP dificultad en la utilización de estrategias activas de memorización, como en generalización de estrategias de recuerdo de los aprendizajes </a:t>
            </a:r>
            <a:r>
              <a:rPr lang="es-MX" sz="2800" b="1" dirty="0" smtClean="0">
                <a:ln>
                  <a:solidFill>
                    <a:srgbClr val="00206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adquiridos</a:t>
            </a:r>
          </a:p>
          <a:p>
            <a:pPr>
              <a:buBlip>
                <a:blip r:embed="rId4"/>
              </a:buBlip>
            </a:pPr>
            <a:endParaRPr lang="es-MX" sz="2800" b="1" dirty="0" smtClean="0">
              <a:ln>
                <a:solidFill>
                  <a:srgbClr val="002060"/>
                </a:solidFill>
              </a:ln>
              <a:solidFill>
                <a:schemeClr val="accent1">
                  <a:lumMod val="75000"/>
                </a:schemeClr>
              </a:solidFill>
              <a:latin typeface="Baskerville Old Face" pitchFamily="18" charset="0"/>
            </a:endParaRPr>
          </a:p>
          <a:p>
            <a:pPr>
              <a:buBlip>
                <a:blip r:embed="rId4"/>
              </a:buBlip>
            </a:pPr>
            <a:r>
              <a:rPr lang="es-MX" sz="2800" b="1" dirty="0" smtClean="0">
                <a:ln>
                  <a:solidFill>
                    <a:srgbClr val="00206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MLP la dificultad esta en la accesibilidad que en la </a:t>
            </a:r>
            <a:r>
              <a:rPr lang="es-MX" sz="2800" b="1" dirty="0" smtClean="0">
                <a:ln>
                  <a:solidFill>
                    <a:srgbClr val="00206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disponibilidad</a:t>
            </a:r>
          </a:p>
          <a:p>
            <a:pPr>
              <a:buBlip>
                <a:blip r:embed="rId4"/>
              </a:buBlip>
            </a:pPr>
            <a:endParaRPr lang="es-MX" sz="3200" b="1" dirty="0" smtClean="0">
              <a:ln>
                <a:solidFill>
                  <a:srgbClr val="002060"/>
                </a:solidFill>
              </a:ln>
              <a:solidFill>
                <a:schemeClr val="accent1">
                  <a:lumMod val="75000"/>
                </a:schemeClr>
              </a:solidFill>
              <a:latin typeface="Baskerville Old Face" pitchFamily="18" charset="0"/>
            </a:endParaRPr>
          </a:p>
          <a:p>
            <a:pPr>
              <a:buBlip>
                <a:blip r:embed="rId4"/>
              </a:buBlip>
            </a:pPr>
            <a:r>
              <a:rPr lang="es-MX" sz="3200" b="1" dirty="0" smtClean="0">
                <a:ln>
                  <a:solidFill>
                    <a:srgbClr val="00206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Aparecen problema</a:t>
            </a:r>
            <a:r>
              <a:rPr lang="es-MX" sz="2800" b="1" dirty="0" smtClean="0">
                <a:ln>
                  <a:solidFill>
                    <a:srgbClr val="00206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s en la organización de la información</a:t>
            </a:r>
          </a:p>
          <a:p>
            <a:r>
              <a:rPr lang="es-MX" sz="2800" b="1" dirty="0" smtClean="0">
                <a:ln>
                  <a:solidFill>
                    <a:srgbClr val="00206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La falta de significado de los aprendizajes dificulta enormemente el almacenamiento y el recuerdo posterior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iestrellamovcentrorojo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428596" y="2714620"/>
            <a:ext cx="8572560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MX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PENSAMIENTO</a:t>
            </a:r>
            <a:endParaRPr lang="es-MX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1857364"/>
            <a:ext cx="835824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002060"/>
                </a:solidFill>
                <a:latin typeface="Constantia" pitchFamily="18" charset="0"/>
              </a:rPr>
              <a:t>PENSAMIENTO</a:t>
            </a:r>
          </a:p>
          <a:p>
            <a:pPr marL="514350" indent="-514350" algn="ctr"/>
            <a:r>
              <a:rPr lang="es-MX" sz="2400" b="1" dirty="0" smtClean="0">
                <a:solidFill>
                  <a:srgbClr val="002060"/>
                </a:solidFill>
                <a:latin typeface="Constantia" pitchFamily="18" charset="0"/>
              </a:rPr>
              <a:t>Potencia o facultad de imaginar, considerar o discurrir, uso de programas lógicos para responder a cuestiones sobre la información que llega desde los órganos de los sentidos o desde las fuentes internas</a:t>
            </a:r>
          </a:p>
          <a:p>
            <a:pPr marL="514350" indent="-514350" algn="ctr"/>
            <a:r>
              <a:rPr lang="es-MX" sz="1600" b="1" dirty="0" smtClean="0">
                <a:solidFill>
                  <a:srgbClr val="002060"/>
                </a:solidFill>
                <a:latin typeface="Constantia" pitchFamily="18" charset="0"/>
              </a:rPr>
              <a:t>(según el diccionario de neurociencia Mora y Sanguinetti</a:t>
            </a:r>
            <a:r>
              <a:rPr lang="es-MX" sz="1600" b="1" dirty="0" smtClean="0">
                <a:solidFill>
                  <a:srgbClr val="002060"/>
                </a:solidFill>
                <a:latin typeface="Constantia" pitchFamily="18" charset="0"/>
              </a:rPr>
              <a:t>)</a:t>
            </a:r>
          </a:p>
          <a:p>
            <a:pPr marL="514350" indent="-514350" algn="ctr"/>
            <a:endParaRPr lang="es-MX" sz="1600" b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pPr marL="514350" indent="-514350" algn="ctr"/>
            <a:r>
              <a:rPr lang="es-MX" sz="2400" b="1" i="1" dirty="0" smtClean="0">
                <a:solidFill>
                  <a:srgbClr val="002060"/>
                </a:solidFill>
                <a:latin typeface="Constantia" pitchFamily="18" charset="0"/>
              </a:rPr>
              <a:t>Formas para entender la capacidad de </a:t>
            </a:r>
            <a:r>
              <a:rPr lang="es-MX" sz="2400" b="1" i="1" dirty="0" smtClean="0">
                <a:solidFill>
                  <a:srgbClr val="002060"/>
                </a:solidFill>
                <a:latin typeface="Constantia" pitchFamily="18" charset="0"/>
              </a:rPr>
              <a:t>pensamiento</a:t>
            </a:r>
          </a:p>
          <a:p>
            <a:pPr marL="514350" indent="-514350" algn="ctr"/>
            <a:endParaRPr lang="es-MX" sz="2400" b="1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pPr marL="514350" indent="-514350">
              <a:buFont typeface="Wingdings" pitchFamily="2" charset="2"/>
              <a:buChar char="ü"/>
            </a:pPr>
            <a:r>
              <a:rPr lang="es-MX" sz="2400" b="1" dirty="0" smtClean="0">
                <a:solidFill>
                  <a:srgbClr val="002060"/>
                </a:solidFill>
                <a:latin typeface="Constantia" pitchFamily="18" charset="0"/>
              </a:rPr>
              <a:t>Como adaptación al ambiente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sz="2400" b="1" dirty="0" smtClean="0">
                <a:solidFill>
                  <a:srgbClr val="002060"/>
                </a:solidFill>
                <a:latin typeface="Constantia" pitchFamily="18" charset="0"/>
              </a:rPr>
              <a:t>Como reestructuración cognitiva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sz="2400" b="1" dirty="0" smtClean="0">
                <a:solidFill>
                  <a:srgbClr val="002060"/>
                </a:solidFill>
                <a:latin typeface="Constantia" pitchFamily="18" charset="0"/>
              </a:rPr>
              <a:t>Como resolución de discrepancias</a:t>
            </a:r>
            <a:r>
              <a:rPr lang="es-MX" b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endParaRPr lang="es-MX" b="1" dirty="0">
              <a:solidFill>
                <a:srgbClr val="002060"/>
              </a:solidFill>
              <a:latin typeface="Constantia" pitchFamily="18" charset="0"/>
            </a:endParaRPr>
          </a:p>
        </p:txBody>
      </p:sp>
      <p:pic>
        <p:nvPicPr>
          <p:cNvPr id="2050" name="Picture 2" descr="C:\Users\doris\AppData\Local\Microsoft\Windows\Temporary Internet Files\Content.IE5\3HND2VES\MCj0438221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14290"/>
            <a:ext cx="1914525" cy="1911350"/>
          </a:xfrm>
          <a:prstGeom prst="rect">
            <a:avLst/>
          </a:prstGeom>
          <a:noFill/>
        </p:spPr>
      </p:pic>
      <p:pic>
        <p:nvPicPr>
          <p:cNvPr id="2051" name="Picture 3" descr="C:\Users\doris\AppData\Local\Microsoft\Windows\Temporary Internet Files\Content.IE5\MKRXM0QW\MCj0424854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214290"/>
            <a:ext cx="1352550" cy="1863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857620" y="3786190"/>
            <a:ext cx="19288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dirty="0" smtClean="0">
              <a:latin typeface="Constantia" pitchFamily="18" charset="0"/>
            </a:endParaRPr>
          </a:p>
          <a:p>
            <a:endParaRPr lang="es-MX" sz="1400" dirty="0" smtClean="0">
              <a:latin typeface="Constantia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000364" y="500042"/>
            <a:ext cx="31774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2060"/>
                </a:solidFill>
                <a:latin typeface="Constantia" pitchFamily="18" charset="0"/>
              </a:rPr>
              <a:t>PENSAMIENTO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71472" y="2928934"/>
            <a:ext cx="14095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  <a:latin typeface="Constantia" pitchFamily="18" charset="0"/>
              </a:rPr>
              <a:t>Sujeto</a:t>
            </a:r>
            <a:endParaRPr lang="es-MX" sz="3200" b="1" dirty="0">
              <a:solidFill>
                <a:srgbClr val="00206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572264" y="3071810"/>
            <a:ext cx="19978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2060"/>
                </a:solidFill>
                <a:latin typeface="Constantia" pitchFamily="18" charset="0"/>
              </a:rPr>
              <a:t>Contexto</a:t>
            </a:r>
            <a:r>
              <a:rPr lang="es-MX" sz="1400" dirty="0" smtClean="0">
                <a:latin typeface="Constantia" pitchFamily="18" charset="0"/>
              </a:rPr>
              <a:t>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142976" y="1500174"/>
            <a:ext cx="68580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2060"/>
                </a:solidFill>
                <a:latin typeface="Constantia" pitchFamily="18" charset="0"/>
              </a:rPr>
              <a:t>RESOLUCIÓN DEL PROBLEMA</a:t>
            </a:r>
          </a:p>
          <a:p>
            <a:pPr algn="ctr"/>
            <a:r>
              <a:rPr lang="es-MX" sz="2800" b="1" dirty="0" smtClean="0">
                <a:solidFill>
                  <a:srgbClr val="002060"/>
                </a:solidFill>
                <a:latin typeface="Constantia" pitchFamily="18" charset="0"/>
              </a:rPr>
              <a:t>A</a:t>
            </a:r>
            <a:r>
              <a:rPr lang="es-MX" sz="2800" b="1" dirty="0" smtClean="0">
                <a:solidFill>
                  <a:srgbClr val="002060"/>
                </a:solidFill>
                <a:latin typeface="Constantia" pitchFamily="18" charset="0"/>
              </a:rPr>
              <a:t>daptación</a:t>
            </a:r>
            <a:r>
              <a:rPr lang="es-MX" sz="2800" b="1" dirty="0" smtClean="0">
                <a:solidFill>
                  <a:srgbClr val="002060"/>
                </a:solidFill>
                <a:latin typeface="Constantia" pitchFamily="18" charset="0"/>
              </a:rPr>
              <a:t>, M</a:t>
            </a:r>
            <a:r>
              <a:rPr lang="es-MX" sz="2800" b="1" dirty="0" smtClean="0">
                <a:solidFill>
                  <a:srgbClr val="002060"/>
                </a:solidFill>
                <a:latin typeface="Constantia" pitchFamily="18" charset="0"/>
              </a:rPr>
              <a:t>odificación</a:t>
            </a:r>
            <a:endParaRPr lang="es-MX" sz="2800" b="1" dirty="0" smtClean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785918" y="5143512"/>
            <a:ext cx="53578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2060"/>
                </a:solidFill>
                <a:latin typeface="Constantia" pitchFamily="18" charset="0"/>
              </a:rPr>
              <a:t>NECESIDAD </a:t>
            </a:r>
          </a:p>
          <a:p>
            <a:pPr algn="ctr"/>
            <a:r>
              <a:rPr lang="es-MX" sz="2800" b="1" dirty="0" smtClean="0">
                <a:solidFill>
                  <a:srgbClr val="002060"/>
                </a:solidFill>
                <a:latin typeface="Constantia" pitchFamily="18" charset="0"/>
              </a:rPr>
              <a:t>Biológica, Cognitiva</a:t>
            </a:r>
            <a:endParaRPr lang="es-MX" sz="2800" b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pPr algn="ctr"/>
            <a:r>
              <a:rPr lang="es-MX" sz="2800" b="1" dirty="0" smtClean="0">
                <a:solidFill>
                  <a:srgbClr val="002060"/>
                </a:solidFill>
                <a:latin typeface="Constantia" pitchFamily="18" charset="0"/>
              </a:rPr>
              <a:t>Social</a:t>
            </a:r>
            <a:r>
              <a:rPr lang="es-MX" sz="1600" b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endParaRPr lang="es-MX" b="1" dirty="0" smtClean="0">
              <a:solidFill>
                <a:srgbClr val="002060"/>
              </a:solidFill>
              <a:latin typeface="Constantia" pitchFamily="18" charset="0"/>
            </a:endParaRPr>
          </a:p>
        </p:txBody>
      </p:sp>
      <p:pic>
        <p:nvPicPr>
          <p:cNvPr id="3075" name="Picture 3" descr="C:\Users\doris\AppData\Local\Microsoft\Windows\Temporary Internet Files\Content.IE5\3HND2VES\MCj0435745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2428868"/>
            <a:ext cx="2357454" cy="2295525"/>
          </a:xfrm>
          <a:prstGeom prst="rect">
            <a:avLst/>
          </a:prstGeom>
          <a:noFill/>
        </p:spPr>
      </p:pic>
      <p:cxnSp>
        <p:nvCxnSpPr>
          <p:cNvPr id="11" name="10 Conector angular"/>
          <p:cNvCxnSpPr/>
          <p:nvPr/>
        </p:nvCxnSpPr>
        <p:spPr>
          <a:xfrm rot="16200000" flipH="1">
            <a:off x="6965173" y="2035959"/>
            <a:ext cx="1000132" cy="92869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11 Conector angular"/>
          <p:cNvCxnSpPr/>
          <p:nvPr/>
        </p:nvCxnSpPr>
        <p:spPr>
          <a:xfrm rot="5400000">
            <a:off x="6179355" y="3893347"/>
            <a:ext cx="1357322" cy="11430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13 Conector angular"/>
          <p:cNvCxnSpPr/>
          <p:nvPr/>
        </p:nvCxnSpPr>
        <p:spPr>
          <a:xfrm rot="16200000" flipV="1">
            <a:off x="1714480" y="3786190"/>
            <a:ext cx="1357322" cy="107157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14 Conector angular"/>
          <p:cNvCxnSpPr/>
          <p:nvPr/>
        </p:nvCxnSpPr>
        <p:spPr>
          <a:xfrm rot="5400000" flipH="1" flipV="1">
            <a:off x="1606529" y="2178835"/>
            <a:ext cx="715174" cy="64373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b="1" i="1" u="sng" dirty="0" smtClean="0">
              <a:latin typeface="Constantia" pitchFamily="18" charset="0"/>
            </a:endParaRPr>
          </a:p>
          <a:p>
            <a:pPr algn="ctr"/>
            <a:r>
              <a:rPr lang="es-MX" sz="2000" b="1" i="1" u="sng" dirty="0" smtClean="0">
                <a:solidFill>
                  <a:srgbClr val="002060"/>
                </a:solidFill>
                <a:latin typeface="Constantia" pitchFamily="18" charset="0"/>
              </a:rPr>
              <a:t>PROCESOS DEL PENSAMIENTO</a:t>
            </a:r>
          </a:p>
          <a:p>
            <a:pPr algn="ctr"/>
            <a:endParaRPr lang="es-MX" sz="2000" b="1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pPr algn="ctr"/>
            <a:r>
              <a:rPr lang="es-MX" sz="2000" dirty="0" smtClean="0">
                <a:solidFill>
                  <a:srgbClr val="002060"/>
                </a:solidFill>
                <a:latin typeface="Constantia" pitchFamily="18" charset="0"/>
              </a:rPr>
              <a:t>1</a:t>
            </a: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.- REPRESENTACIÓN</a:t>
            </a:r>
          </a:p>
          <a:p>
            <a:pPr algn="ctr"/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Es la capacidad de representar mentalmente la opción posible para solucionar una problemática sin hacerlo </a:t>
            </a: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físicamente</a:t>
            </a:r>
          </a:p>
          <a:p>
            <a:pPr algn="ctr"/>
            <a:endParaRPr lang="es-MX" sz="2000" b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pPr algn="ctr"/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2.-FUNSION </a:t>
            </a: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SIMBOLICA</a:t>
            </a:r>
          </a:p>
          <a:p>
            <a:pPr algn="ctr"/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Un signo es todo aquello que esta para alguien en lugar de algo en algún aspecto</a:t>
            </a:r>
          </a:p>
          <a:p>
            <a:pPr algn="ctr">
              <a:buBlip>
                <a:blip r:embed="rId3"/>
              </a:buBlip>
            </a:pP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Los símbolos son signos que presentan una relación de representación</a:t>
            </a:r>
          </a:p>
          <a:p>
            <a:pPr algn="ctr">
              <a:buBlip>
                <a:blip r:embed="rId3"/>
              </a:buBlip>
            </a:pP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El lenguaje, el juego de ficción, las imágenes mentales y los dibujos, es la función simbólica </a:t>
            </a:r>
            <a:endParaRPr lang="es-MX" sz="2000" b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pPr algn="ctr">
              <a:buBlip>
                <a:blip r:embed="rId3"/>
              </a:buBlip>
            </a:pP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Se </a:t>
            </a: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desarrolla a partir del segundo año de vida </a:t>
            </a:r>
          </a:p>
          <a:p>
            <a:pPr algn="ctr">
              <a:buBlip>
                <a:blip r:embed="rId3"/>
              </a:buBlip>
            </a:pP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Los símbolos primero son conductas</a:t>
            </a:r>
          </a:p>
          <a:p>
            <a:pPr algn="ctr"/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Dependen de la representación como de la </a:t>
            </a: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comunicación</a:t>
            </a:r>
            <a:r>
              <a:rPr lang="es-MX" sz="2000" b="1" dirty="0" smtClean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endParaRPr lang="es-MX" sz="2000" b="1" dirty="0" smtClean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/>
            <a:endParaRPr lang="es-MX" sz="2000" b="1" dirty="0" smtClean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/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3</a:t>
            </a: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. FUNCION  EJECUTIVA</a:t>
            </a:r>
          </a:p>
          <a:p>
            <a:pPr algn="ctr"/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O directivo, habilidad para inhibir  respuestas o diferirlas hasta el momento apropiado, búsqueda organizada y - memoria de trabajo (</a:t>
            </a:r>
            <a:r>
              <a:rPr lang="es-MX" sz="2000" b="1" dirty="0" err="1" smtClean="0">
                <a:solidFill>
                  <a:srgbClr val="002060"/>
                </a:solidFill>
                <a:latin typeface="Constantia" pitchFamily="18" charset="0"/>
              </a:rPr>
              <a:t>McEvoy</a:t>
            </a:r>
            <a:r>
              <a:rPr lang="es-MX" sz="2000" b="1" dirty="0" smtClean="0">
                <a:solidFill>
                  <a:srgbClr val="002060"/>
                </a:solidFill>
                <a:latin typeface="Constantia" pitchFamily="18" charset="0"/>
              </a:rPr>
              <a:t> y cols. esto se realiza en los lóbulos frontales</a:t>
            </a:r>
            <a:r>
              <a:rPr lang="es-MX" b="1" dirty="0" smtClean="0">
                <a:solidFill>
                  <a:srgbClr val="002060"/>
                </a:solidFill>
                <a:latin typeface="Constantia" pitchFamily="18" charset="0"/>
              </a:rPr>
              <a:t>)</a:t>
            </a:r>
            <a:r>
              <a:rPr lang="es-MX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endParaRPr lang="es-MX" dirty="0" smtClean="0">
              <a:solidFill>
                <a:srgbClr val="002060"/>
              </a:solidFill>
              <a:latin typeface="Constantia" pitchFamily="18" charset="0"/>
            </a:endParaRPr>
          </a:p>
          <a:p>
            <a:pPr algn="ctr"/>
            <a:endParaRPr lang="es-MX" dirty="0" smtClean="0">
              <a:solidFill>
                <a:srgbClr val="00206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aisajes-480[1].jpg"/>
          <p:cNvPicPr>
            <a:picLocks noGrp="1" noChangeAspect="1"/>
          </p:cNvPicPr>
          <p:nvPr isPhoto="1"/>
        </p:nvPicPr>
        <p:blipFill>
          <a:blip r:embed="rId3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2 Rectángulo"/>
          <p:cNvSpPr/>
          <p:nvPr/>
        </p:nvSpPr>
        <p:spPr>
          <a:xfrm>
            <a:off x="357158" y="2643182"/>
            <a:ext cx="857256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3800" dirty="0" err="1" smtClean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Algerian" pitchFamily="82" charset="0"/>
              </a:rPr>
              <a:t>ATENCIóN</a:t>
            </a:r>
            <a:endParaRPr lang="es-MX" sz="13800" dirty="0">
              <a:ln>
                <a:solidFill>
                  <a:schemeClr val="accent2">
                    <a:lumMod val="75000"/>
                  </a:schemeClr>
                </a:solidFill>
              </a:ln>
              <a:solidFill>
                <a:srgbClr val="FF0000"/>
              </a:solidFill>
              <a:effectLst>
                <a:innerShdw blurRad="114300">
                  <a:prstClr val="black"/>
                </a:innerShdw>
              </a:effectLst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ages[7]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358282" cy="685800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85720" y="285728"/>
            <a:ext cx="842968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FFFF00"/>
                </a:solidFill>
                <a:latin typeface="Arial Black" pitchFamily="34" charset="0"/>
              </a:rPr>
              <a:t>CAPACIDAD DE FIJARSE EN UNO O VARIOS ASPECTOS DE LA REALIDAD Y PRESCINDIR DE LOS RESTANTES</a:t>
            </a:r>
          </a:p>
          <a:p>
            <a:endParaRPr lang="es-MX" sz="2400" dirty="0" smtClean="0">
              <a:solidFill>
                <a:srgbClr val="FFFF00"/>
              </a:solidFill>
            </a:endParaRPr>
          </a:p>
          <a:p>
            <a:pPr>
              <a:buBlip>
                <a:blip r:embed="rId4"/>
              </a:buBlip>
            </a:pPr>
            <a:r>
              <a:rPr lang="es-MX" sz="2400" dirty="0" smtClean="0">
                <a:solidFill>
                  <a:srgbClr val="FFFF00"/>
                </a:solidFill>
                <a:latin typeface="Arial Black" pitchFamily="34" charset="0"/>
              </a:rPr>
              <a:t>INVOLUNTARIA: </a:t>
            </a:r>
            <a:r>
              <a:rPr lang="es-MX" sz="2400" i="1" dirty="0" smtClean="0">
                <a:solidFill>
                  <a:srgbClr val="FFFF00"/>
                </a:solidFill>
                <a:latin typeface="Arial Black" pitchFamily="34" charset="0"/>
              </a:rPr>
              <a:t>inconsciente, depende de la estimulación ambiental, sin exigir voluntad por parte del sujeto</a:t>
            </a:r>
          </a:p>
          <a:p>
            <a:pPr>
              <a:buBlip>
                <a:blip r:embed="rId4"/>
              </a:buBlip>
            </a:pPr>
            <a:endParaRPr lang="es-MX" sz="2400" i="1" dirty="0" smtClean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Blip>
                <a:blip r:embed="rId4"/>
              </a:buBlip>
            </a:pPr>
            <a:r>
              <a:rPr lang="es-MX" sz="2400" dirty="0" smtClean="0">
                <a:solidFill>
                  <a:srgbClr val="FFFF00"/>
                </a:solidFill>
                <a:latin typeface="Arial Black" pitchFamily="34" charset="0"/>
              </a:rPr>
              <a:t>VOLUNTARIA: </a:t>
            </a:r>
            <a:r>
              <a:rPr lang="es-MX" sz="2400" i="1" dirty="0" smtClean="0">
                <a:solidFill>
                  <a:srgbClr val="FFFF00"/>
                </a:solidFill>
                <a:latin typeface="Arial Black" pitchFamily="34" charset="0"/>
              </a:rPr>
              <a:t>requiere de un esfuerzo para mantener la atención, en algún aspecto estimular del medio ambiente, basada en las motivaciones del individuo</a:t>
            </a:r>
          </a:p>
          <a:p>
            <a:pPr>
              <a:buBlip>
                <a:blip r:embed="rId4"/>
              </a:buBlip>
            </a:pPr>
            <a:endParaRPr lang="es-MX" sz="2400" dirty="0" smtClean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Blip>
                <a:blip r:embed="rId4"/>
              </a:buBlip>
            </a:pPr>
            <a:r>
              <a:rPr lang="es-MX" sz="2400" dirty="0" smtClean="0">
                <a:solidFill>
                  <a:srgbClr val="FFFF00"/>
                </a:solidFill>
                <a:latin typeface="Arial Black" pitchFamily="34" charset="0"/>
              </a:rPr>
              <a:t>HABITUAL: referida a los hábitos, a la especialización del individuo para dirigirse hacia los estímulos que forman parte de sus costumbres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oris\AppData\Local\Microsoft\Windows\Temporary Internet Files\Content.IE5\MKRXM0QW\MCj033518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 rot="1916160">
            <a:off x="10563" y="2506450"/>
            <a:ext cx="919928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1500" b="1" dirty="0" smtClean="0">
                <a:ln w="57150">
                  <a:solidFill>
                    <a:srgbClr val="7030A0"/>
                  </a:solidFill>
                </a:ln>
                <a:solidFill>
                  <a:srgbClr val="FF3399"/>
                </a:solidFill>
                <a:effectLst>
                  <a:glow rad="101600">
                    <a:srgbClr val="660066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rlin Sans FB Demi" pitchFamily="34" charset="0"/>
              </a:rPr>
              <a:t>PERCEPCIÓN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images[2]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500034" y="500042"/>
            <a:ext cx="807249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4400" b="1" dirty="0" smtClean="0">
                <a:ln>
                  <a:solidFill>
                    <a:srgbClr val="FF5050"/>
                  </a:solidFill>
                </a:ln>
                <a:solidFill>
                  <a:srgbClr val="FFFF00"/>
                </a:solidFill>
                <a:latin typeface="Arial Black" pitchFamily="34" charset="0"/>
                <a:cs typeface="Aharoni" pitchFamily="2" charset="-79"/>
              </a:rPr>
              <a:t>Es la extracción de información del medio que nos rodea, llega al cerebro en forma de impulsos nerviosos</a:t>
            </a:r>
            <a:r>
              <a:rPr lang="es-MX" sz="4400" b="1" dirty="0" smtClean="0">
                <a:ln>
                  <a:solidFill>
                    <a:srgbClr val="FF5050"/>
                  </a:solidFill>
                </a:ln>
                <a:solidFill>
                  <a:srgbClr val="FFFF00"/>
                </a:solidFill>
                <a:latin typeface="Arial Black" pitchFamily="34" charset="0"/>
                <a:cs typeface="Aharoni" pitchFamily="2" charset="-79"/>
              </a:rPr>
              <a:t>.</a:t>
            </a:r>
          </a:p>
          <a:p>
            <a:pPr algn="just"/>
            <a:endParaRPr lang="es-MX" sz="4400" b="1" dirty="0" smtClean="0">
              <a:ln>
                <a:solidFill>
                  <a:srgbClr val="FF5050"/>
                </a:solidFill>
              </a:ln>
              <a:solidFill>
                <a:srgbClr val="FFFF00"/>
              </a:solidFill>
              <a:latin typeface="Arial Black" pitchFamily="34" charset="0"/>
              <a:cs typeface="Aharoni" pitchFamily="2" charset="-79"/>
            </a:endParaRPr>
          </a:p>
          <a:p>
            <a:pPr algn="ctr">
              <a:buFont typeface="Wingdings" pitchFamily="2" charset="2"/>
              <a:buChar char="v"/>
            </a:pPr>
            <a:r>
              <a:rPr lang="es-MX" sz="4400" b="1" dirty="0" smtClean="0">
                <a:ln>
                  <a:solidFill>
                    <a:srgbClr val="FF5050"/>
                  </a:solidFill>
                </a:ln>
                <a:solidFill>
                  <a:srgbClr val="FFFF00"/>
                </a:solidFill>
                <a:latin typeface="Arial Black" pitchFamily="34" charset="0"/>
                <a:cs typeface="Aharoni" pitchFamily="2" charset="-79"/>
              </a:rPr>
              <a:t>Automática </a:t>
            </a:r>
          </a:p>
          <a:p>
            <a:pPr algn="ctr">
              <a:buFont typeface="Wingdings" pitchFamily="2" charset="2"/>
              <a:buChar char="v"/>
            </a:pPr>
            <a:r>
              <a:rPr lang="es-MX" sz="4400" b="1" dirty="0" smtClean="0">
                <a:ln>
                  <a:solidFill>
                    <a:srgbClr val="FF5050"/>
                  </a:solidFill>
                </a:ln>
                <a:solidFill>
                  <a:srgbClr val="FFFF00"/>
                </a:solidFill>
                <a:latin typeface="Arial Black" pitchFamily="34" charset="0"/>
                <a:cs typeface="Aharoni" pitchFamily="2" charset="-79"/>
              </a:rPr>
              <a:t> Inconsciente</a:t>
            </a:r>
            <a:endParaRPr lang="es-MX" sz="3600" b="1" dirty="0" smtClean="0">
              <a:ln>
                <a:solidFill>
                  <a:srgbClr val="FF5050"/>
                </a:solidFill>
              </a:ln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39999">
              <a:srgbClr val="85C2FF"/>
            </a:gs>
            <a:gs pos="70000">
              <a:srgbClr val="C4D6EB"/>
            </a:gs>
            <a:gs pos="100000">
              <a:schemeClr val="accent1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La percepción estimular </a:t>
            </a:r>
            <a:endParaRPr lang="es-MX" sz="2800" b="1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MX" sz="2800" b="1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Orientación básica.- dirección de la gravedad y la aceleración que está relacionada  con el sistema </a:t>
            </a:r>
            <a:r>
              <a:rPr lang="es-MX" sz="2800" b="1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vestíbular</a:t>
            </a:r>
            <a:r>
              <a:rPr lang="es-MX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endParaRPr lang="es-MX" sz="2800" b="1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endParaRPr lang="es-MX" sz="2800" b="1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Auditivo.- naturaleza y localización del </a:t>
            </a:r>
            <a:r>
              <a:rPr lang="es-MX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sonido</a:t>
            </a:r>
          </a:p>
          <a:p>
            <a:pPr>
              <a:buBlip>
                <a:blip r:embed="rId3"/>
              </a:buBlip>
            </a:pPr>
            <a:endParaRPr lang="es-MX" sz="2800" b="1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Táctil.- dolor, temperatura, presión </a:t>
            </a:r>
            <a:endParaRPr lang="es-MX" sz="2800" b="1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endParaRPr lang="es-MX" sz="2800" b="1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2800" b="1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Cinestésico</a:t>
            </a:r>
            <a:r>
              <a:rPr lang="es-MX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.- disposición y movimiento de los diferentes segmentos del cuerpo</a:t>
            </a:r>
          </a:p>
          <a:p>
            <a:pPr>
              <a:buBlip>
                <a:blip r:embed="rId3"/>
              </a:buBlip>
            </a:pPr>
            <a:r>
              <a:rPr lang="es-MX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Gustativo y olfato.- olores y valores nutritivos</a:t>
            </a:r>
          </a:p>
          <a:p>
            <a:pPr>
              <a:buBlip>
                <a:blip r:embed="rId3"/>
              </a:buBlip>
            </a:pPr>
            <a:r>
              <a:rPr lang="es-MX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Visual.- situación, forma, identidad y movimiento de las cosas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86000" y="19978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s-MX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Pergamino horizontal"/>
          <p:cNvSpPr/>
          <p:nvPr/>
        </p:nvSpPr>
        <p:spPr>
          <a:xfrm>
            <a:off x="0" y="0"/>
            <a:ext cx="9144000" cy="6858000"/>
          </a:xfrm>
          <a:prstGeom prst="horizontalScroll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Factores que influyen  en el proceso perceptivo</a:t>
            </a:r>
          </a:p>
          <a:p>
            <a:endParaRPr lang="es-MX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factores atencionales</a:t>
            </a:r>
          </a:p>
          <a:p>
            <a:pPr>
              <a:buBlip>
                <a:blip r:embed="rId3"/>
              </a:buBlip>
            </a:pPr>
            <a:endParaRPr lang="es-MX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Factores externos al propio sujeto ligados a la situación ambiental</a:t>
            </a:r>
          </a:p>
          <a:p>
            <a:pPr>
              <a:buBlip>
                <a:blip r:embed="rId3"/>
              </a:buBlip>
            </a:pPr>
            <a:endParaRPr lang="es-MX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Factores dependientes al propio sujeto ligados a su historia de aprendizaje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86000" y="21363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s-MX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Bisel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n w="24500" cmpd="dbl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Desarrollo evolutivo </a:t>
            </a:r>
            <a:r>
              <a:rPr lang="es-MX" sz="2800" b="1" dirty="0" smtClean="0">
                <a:ln w="24500" cmpd="dbl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percepción</a:t>
            </a:r>
          </a:p>
          <a:p>
            <a:pPr algn="ctr"/>
            <a:endParaRPr lang="es-MX" sz="2800" b="1" dirty="0" smtClean="0">
              <a:ln w="24500" cmpd="dbl">
                <a:solidFill>
                  <a:srgbClr val="002060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 Black" pitchFamily="34" charset="0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2800" b="1" dirty="0" smtClean="0">
                <a:ln w="24500" cmpd="dbl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 Percepción de la </a:t>
            </a:r>
            <a:r>
              <a:rPr lang="es-MX" sz="2800" b="1" dirty="0" smtClean="0">
                <a:ln w="24500" cmpd="dbl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profundidad</a:t>
            </a:r>
          </a:p>
          <a:p>
            <a:endParaRPr lang="es-MX" sz="2800" b="1" dirty="0" smtClean="0">
              <a:ln w="24500" cmpd="dbl">
                <a:solidFill>
                  <a:srgbClr val="002060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 Black" pitchFamily="34" charset="0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2800" b="1" dirty="0" smtClean="0">
                <a:ln w="24500" cmpd="dbl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 Percepción de formas sencillas por conocimiento </a:t>
            </a:r>
            <a:r>
              <a:rPr lang="es-MX" sz="2800" b="1" dirty="0" smtClean="0">
                <a:ln w="24500" cmpd="dbl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operante</a:t>
            </a:r>
          </a:p>
          <a:p>
            <a:pPr>
              <a:buBlip>
                <a:blip r:embed="rId3"/>
              </a:buBlip>
            </a:pPr>
            <a:endParaRPr lang="es-MX" sz="2800" b="1" dirty="0" smtClean="0">
              <a:ln w="24500" cmpd="dbl">
                <a:solidFill>
                  <a:srgbClr val="002060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 Black" pitchFamily="34" charset="0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2800" b="1" dirty="0" smtClean="0">
                <a:ln w="24500" cmpd="dbl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Exploración sistemática del campo visual para localizar objetos </a:t>
            </a:r>
            <a:endParaRPr lang="es-MX" sz="2800" b="1" dirty="0" smtClean="0">
              <a:ln w="24500" cmpd="dbl">
                <a:solidFill>
                  <a:srgbClr val="002060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 Black" pitchFamily="34" charset="0"/>
              <a:cs typeface="Aharoni" pitchFamily="2" charset="-79"/>
            </a:endParaRPr>
          </a:p>
          <a:p>
            <a:endParaRPr lang="es-MX" sz="2800" b="1" dirty="0" smtClean="0">
              <a:ln w="24500" cmpd="dbl">
                <a:solidFill>
                  <a:srgbClr val="002060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 Black" pitchFamily="34" charset="0"/>
              <a:cs typeface="Aharoni" pitchFamily="2" charset="-79"/>
            </a:endParaRPr>
          </a:p>
          <a:p>
            <a:pPr>
              <a:buBlip>
                <a:blip r:embed="rId3"/>
              </a:buBlip>
            </a:pPr>
            <a:r>
              <a:rPr lang="es-MX" sz="2800" b="1" dirty="0" smtClean="0">
                <a:ln w="24500" cmpd="dbl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La exploración sistemática de los objetos  </a:t>
            </a:r>
            <a:endParaRPr lang="es-MX" sz="2800" b="1" dirty="0">
              <a:ln w="24500" cmpd="dbl">
                <a:solidFill>
                  <a:srgbClr val="002060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1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b="1" dirty="0" smtClean="0">
              <a:latin typeface="Arial Rounded MT Bold" pitchFamily="34" charset="0"/>
            </a:endParaRPr>
          </a:p>
        </p:txBody>
      </p:sp>
      <p:sp>
        <p:nvSpPr>
          <p:cNvPr id="3" name="2 Esquina doblada"/>
          <p:cNvSpPr/>
          <p:nvPr/>
        </p:nvSpPr>
        <p:spPr>
          <a:xfrm>
            <a:off x="0" y="0"/>
            <a:ext cx="9144000" cy="6858000"/>
          </a:xfrm>
          <a:prstGeom prst="foldedCorne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s-MX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endParaRPr lang="es-MX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s-MX" sz="28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Factores </a:t>
            </a:r>
            <a:r>
              <a:rPr lang="es-MX" sz="28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que están relacionados  con mecanismos neurológicos básicos y que aparecen a pesar de haber ausencia de </a:t>
            </a:r>
            <a:r>
              <a:rPr lang="es-MX" sz="28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aprendizaje</a:t>
            </a:r>
            <a:endParaRPr lang="es-MX" sz="2400" b="1" spc="50" dirty="0" smtClean="0">
              <a:ln w="11430"/>
              <a:solidFill>
                <a:srgbClr val="92D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itchFamily="34" charset="0"/>
            </a:endParaRPr>
          </a:p>
          <a:p>
            <a:pPr>
              <a:buBlip>
                <a:blip r:embed="rId3"/>
              </a:buBlip>
            </a:pPr>
            <a:r>
              <a:rPr lang="es-MX" sz="28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Fijar y explorar imágenes</a:t>
            </a:r>
          </a:p>
          <a:p>
            <a:pPr>
              <a:buBlip>
                <a:blip r:embed="rId3"/>
              </a:buBlip>
            </a:pPr>
            <a:r>
              <a:rPr lang="es-MX" sz="28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Seguir con los ojos un dedo en movimiento</a:t>
            </a:r>
          </a:p>
          <a:p>
            <a:pPr>
              <a:buBlip>
                <a:blip r:embed="rId3"/>
              </a:buBlip>
            </a:pPr>
            <a:r>
              <a:rPr lang="es-MX" sz="28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Distinguir la figura del</a:t>
            </a:r>
            <a:r>
              <a:rPr lang="es-MX" sz="24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</a:t>
            </a:r>
            <a:r>
              <a:rPr lang="es-MX" sz="24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fondo</a:t>
            </a:r>
            <a:endParaRPr lang="es-MX" sz="2400" b="1" spc="50" dirty="0" smtClean="0">
              <a:ln w="1143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itchFamily="34" charset="0"/>
            </a:endParaRPr>
          </a:p>
          <a:p>
            <a:endParaRPr lang="es-MX" sz="2400" b="1" spc="50" dirty="0" smtClean="0">
              <a:ln w="11430"/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itchFamily="34" charset="0"/>
            </a:endParaRPr>
          </a:p>
          <a:p>
            <a:pPr>
              <a:buBlip>
                <a:blip r:embed="rId3"/>
              </a:buBlip>
            </a:pPr>
            <a:endParaRPr lang="es-MX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itchFamily="34" charset="0"/>
            </a:endParaRPr>
          </a:p>
          <a:p>
            <a:r>
              <a:rPr lang="es-MX" sz="28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Factores relacionados con aprendizaje</a:t>
            </a:r>
          </a:p>
          <a:p>
            <a:pPr>
              <a:buBlip>
                <a:blip r:embed="rId4"/>
              </a:buBlip>
            </a:pPr>
            <a:r>
              <a:rPr lang="es-MX" sz="28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Asociación de objetos, personas, palabras, sonidos, y otros estímulos con factores emocionales</a:t>
            </a:r>
          </a:p>
          <a:p>
            <a:pPr>
              <a:buBlip>
                <a:blip r:embed="rId4"/>
              </a:buBlip>
            </a:pPr>
            <a:r>
              <a:rPr lang="es-MX" sz="28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Hechos y consecuencias de las respuestas </a:t>
            </a:r>
            <a:endParaRPr lang="es-MX" sz="2800" b="1" spc="50" dirty="0" smtClean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itchFamily="34" charset="0"/>
            </a:endParaRPr>
          </a:p>
          <a:p>
            <a:r>
              <a:rPr lang="es-MX" sz="28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</a:t>
            </a:r>
            <a:r>
              <a:rPr lang="es-MX" sz="28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  del </a:t>
            </a:r>
            <a:r>
              <a:rPr lang="es-MX" sz="28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sujeto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</TotalTime>
  <Words>726</Words>
  <Application>Microsoft Office PowerPoint</Application>
  <PresentationFormat>Presentación en pantalla (4:3)</PresentationFormat>
  <Paragraphs>143</Paragraphs>
  <Slides>20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doris</dc:creator>
  <cp:lastModifiedBy>doris</cp:lastModifiedBy>
  <cp:revision>43</cp:revision>
  <dcterms:created xsi:type="dcterms:W3CDTF">2009-03-16T04:26:53Z</dcterms:created>
  <dcterms:modified xsi:type="dcterms:W3CDTF">2009-03-17T05:42:00Z</dcterms:modified>
</cp:coreProperties>
</file>