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59" r:id="rId6"/>
    <p:sldId id="260" r:id="rId7"/>
    <p:sldId id="276"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0306F4F4-74A7-4380-AB8C-D1AB6084DFB7}" type="slidenum">
              <a:rPr lang="es-ES" smtClean="0"/>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0306F4F4-74A7-4380-AB8C-D1AB6084DFB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06F4F4-74A7-4380-AB8C-D1AB6084DFB7}" type="slidenum">
              <a:rPr lang="es-ES" smtClean="0"/>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AA4534E-1DBE-4778-89D1-853DEF6E638C}" type="datetimeFigureOut">
              <a:rPr lang="es-ES" smtClean="0"/>
              <a:t>20/09/2009</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0306F4F4-74A7-4380-AB8C-D1AB6084DFB7}" type="slidenum">
              <a:rPr lang="es-ES" smtClean="0"/>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AA4534E-1DBE-4778-89D1-853DEF6E638C}" type="datetimeFigureOut">
              <a:rPr lang="es-ES" smtClean="0"/>
              <a:t>20/09/2009</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06F4F4-74A7-4380-AB8C-D1AB6084DFB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1505930"/>
            <a:ext cx="4257676" cy="1470025"/>
          </a:xfrm>
        </p:spPr>
        <p:txBody>
          <a:bodyPr>
            <a:normAutofit/>
          </a:bodyPr>
          <a:lstStyle/>
          <a:p>
            <a:r>
              <a:rPr lang="es-ES" sz="5400" dirty="0" smtClean="0"/>
              <a:t>PROTEINAS</a:t>
            </a:r>
            <a:endParaRPr lang="es-ES" sz="5400" dirty="0"/>
          </a:p>
        </p:txBody>
      </p:sp>
      <p:pic>
        <p:nvPicPr>
          <p:cNvPr id="3075" name="Picture 3"/>
          <p:cNvPicPr>
            <a:picLocks noChangeAspect="1" noChangeArrowheads="1"/>
          </p:cNvPicPr>
          <p:nvPr/>
        </p:nvPicPr>
        <p:blipFill>
          <a:blip r:embed="rId2"/>
          <a:srcRect/>
          <a:stretch>
            <a:fillRect/>
          </a:stretch>
        </p:blipFill>
        <p:spPr bwMode="auto">
          <a:xfrm>
            <a:off x="142844" y="3071810"/>
            <a:ext cx="3214710" cy="364333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357554" y="3071810"/>
            <a:ext cx="5600700" cy="35719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428596" y="857232"/>
            <a:ext cx="8001000" cy="830997"/>
          </a:xfrm>
          <a:prstGeom prst="rect">
            <a:avLst/>
          </a:prstGeom>
          <a:noFill/>
          <a:ln w="9525">
            <a:noFill/>
            <a:miter lim="800000"/>
            <a:headEnd/>
            <a:tailEnd/>
          </a:ln>
          <a:effectLst/>
        </p:spPr>
        <p:txBody>
          <a:bodyPr>
            <a:spAutoFit/>
          </a:bodyPr>
          <a:lstStyle/>
          <a:p>
            <a:pPr algn="just">
              <a:spcBef>
                <a:spcPct val="50000"/>
              </a:spcBef>
            </a:pPr>
            <a:r>
              <a:rPr lang="es-MX" sz="2400" dirty="0">
                <a:solidFill>
                  <a:schemeClr val="tx2">
                    <a:lumMod val="60000"/>
                    <a:lumOff val="40000"/>
                  </a:schemeClr>
                </a:solidFill>
              </a:rPr>
              <a:t>Diferentes  fuerzas intervienen en la estabilización del esqueleto peptídico para alcanzar la conformación tridimensional</a:t>
            </a:r>
            <a:endParaRPr lang="es-ES" sz="2400" dirty="0">
              <a:solidFill>
                <a:schemeClr val="tx2">
                  <a:lumMod val="60000"/>
                  <a:lumOff val="40000"/>
                </a:schemeClr>
              </a:solidFill>
            </a:endParaRPr>
          </a:p>
        </p:txBody>
      </p:sp>
      <p:sp>
        <p:nvSpPr>
          <p:cNvPr id="122883" name="Text Box 3"/>
          <p:cNvSpPr txBox="1">
            <a:spLocks noChangeArrowheads="1"/>
          </p:cNvSpPr>
          <p:nvPr/>
        </p:nvSpPr>
        <p:spPr bwMode="auto">
          <a:xfrm>
            <a:off x="642910" y="2071678"/>
            <a:ext cx="7119950" cy="1692771"/>
          </a:xfrm>
          <a:prstGeom prst="rect">
            <a:avLst/>
          </a:prstGeom>
          <a:noFill/>
          <a:ln w="9525">
            <a:noFill/>
            <a:miter lim="800000"/>
            <a:headEnd/>
            <a:tailEnd/>
          </a:ln>
          <a:effectLst/>
        </p:spPr>
        <p:txBody>
          <a:bodyPr wrap="square">
            <a:spAutoFit/>
          </a:bodyPr>
          <a:lstStyle/>
          <a:p>
            <a:pPr>
              <a:spcBef>
                <a:spcPct val="50000"/>
              </a:spcBef>
            </a:pPr>
            <a:r>
              <a:rPr lang="es-MX" sz="2600" dirty="0" smtClean="0">
                <a:solidFill>
                  <a:schemeClr val="tx2">
                    <a:lumMod val="60000"/>
                    <a:lumOff val="40000"/>
                  </a:schemeClr>
                </a:solidFill>
              </a:rPr>
              <a:t>                                             Puente </a:t>
            </a:r>
            <a:r>
              <a:rPr lang="es-MX" sz="2600" dirty="0">
                <a:solidFill>
                  <a:schemeClr val="tx2">
                    <a:lumMod val="60000"/>
                    <a:lumOff val="40000"/>
                  </a:schemeClr>
                </a:solidFill>
              </a:rPr>
              <a:t>de hidrógeno</a:t>
            </a:r>
          </a:p>
          <a:p>
            <a:pPr>
              <a:spcBef>
                <a:spcPct val="50000"/>
              </a:spcBef>
            </a:pPr>
            <a:r>
              <a:rPr lang="es-MX" sz="2600" dirty="0" smtClean="0">
                <a:solidFill>
                  <a:schemeClr val="tx2">
                    <a:lumMod val="60000"/>
                    <a:lumOff val="40000"/>
                  </a:schemeClr>
                </a:solidFill>
              </a:rPr>
              <a:t> </a:t>
            </a:r>
            <a:r>
              <a:rPr lang="es-MX" sz="2600" b="1" dirty="0" smtClean="0">
                <a:solidFill>
                  <a:schemeClr val="tx2">
                    <a:lumMod val="60000"/>
                    <a:lumOff val="40000"/>
                  </a:schemeClr>
                </a:solidFill>
              </a:rPr>
              <a:t>NO COVALENTES            </a:t>
            </a:r>
            <a:r>
              <a:rPr lang="es-MX" sz="2600" dirty="0" smtClean="0">
                <a:solidFill>
                  <a:schemeClr val="tx2">
                    <a:lumMod val="60000"/>
                    <a:lumOff val="40000"/>
                  </a:schemeClr>
                </a:solidFill>
              </a:rPr>
              <a:t>Interacciones </a:t>
            </a:r>
            <a:r>
              <a:rPr lang="es-MX" sz="2600" dirty="0">
                <a:solidFill>
                  <a:schemeClr val="tx2">
                    <a:lumMod val="60000"/>
                    <a:lumOff val="40000"/>
                  </a:schemeClr>
                </a:solidFill>
              </a:rPr>
              <a:t>hidrofóbicas</a:t>
            </a:r>
          </a:p>
          <a:p>
            <a:pPr>
              <a:spcBef>
                <a:spcPct val="50000"/>
              </a:spcBef>
            </a:pPr>
            <a:r>
              <a:rPr lang="es-MX" sz="2600" dirty="0" smtClean="0">
                <a:solidFill>
                  <a:schemeClr val="tx2">
                    <a:lumMod val="60000"/>
                    <a:lumOff val="40000"/>
                  </a:schemeClr>
                </a:solidFill>
              </a:rPr>
              <a:t>                                             Atracción </a:t>
            </a:r>
            <a:r>
              <a:rPr lang="es-MX" sz="2600" dirty="0">
                <a:solidFill>
                  <a:schemeClr val="tx2">
                    <a:lumMod val="60000"/>
                    <a:lumOff val="40000"/>
                  </a:schemeClr>
                </a:solidFill>
              </a:rPr>
              <a:t>electroestática</a:t>
            </a:r>
            <a:endParaRPr lang="es-ES" sz="2600" dirty="0">
              <a:solidFill>
                <a:schemeClr val="tx2">
                  <a:lumMod val="60000"/>
                  <a:lumOff val="40000"/>
                </a:schemeClr>
              </a:solidFill>
            </a:endParaRPr>
          </a:p>
        </p:txBody>
      </p:sp>
      <p:sp>
        <p:nvSpPr>
          <p:cNvPr id="122892" name="Text Box 12"/>
          <p:cNvSpPr txBox="1">
            <a:spLocks noChangeArrowheads="1"/>
          </p:cNvSpPr>
          <p:nvPr/>
        </p:nvSpPr>
        <p:spPr bwMode="auto">
          <a:xfrm>
            <a:off x="642910" y="4143380"/>
            <a:ext cx="4862530" cy="492443"/>
          </a:xfrm>
          <a:prstGeom prst="rect">
            <a:avLst/>
          </a:prstGeom>
          <a:noFill/>
          <a:ln w="9525">
            <a:noFill/>
            <a:miter lim="800000"/>
            <a:headEnd/>
            <a:tailEnd/>
          </a:ln>
          <a:effectLst/>
        </p:spPr>
        <p:txBody>
          <a:bodyPr wrap="square">
            <a:spAutoFit/>
          </a:bodyPr>
          <a:lstStyle/>
          <a:p>
            <a:pPr>
              <a:spcBef>
                <a:spcPct val="50000"/>
              </a:spcBef>
            </a:pPr>
            <a:r>
              <a:rPr lang="es-MX" sz="2600" b="1" dirty="0" smtClean="0">
                <a:solidFill>
                  <a:schemeClr val="tx2">
                    <a:lumMod val="60000"/>
                    <a:lumOff val="40000"/>
                  </a:schemeClr>
                </a:solidFill>
              </a:rPr>
              <a:t>COVALENTE                     </a:t>
            </a:r>
            <a:r>
              <a:rPr lang="es-MX" sz="2600" dirty="0" smtClean="0">
                <a:solidFill>
                  <a:schemeClr val="tx2">
                    <a:lumMod val="60000"/>
                    <a:lumOff val="40000"/>
                  </a:schemeClr>
                </a:solidFill>
              </a:rPr>
              <a:t>Puentes </a:t>
            </a:r>
            <a:r>
              <a:rPr lang="es-MX" sz="2600" dirty="0">
                <a:solidFill>
                  <a:schemeClr val="tx2">
                    <a:lumMod val="60000"/>
                    <a:lumOff val="40000"/>
                  </a:schemeClr>
                </a:solidFill>
              </a:rPr>
              <a:t>S-S</a:t>
            </a:r>
          </a:p>
        </p:txBody>
      </p:sp>
      <p:sp>
        <p:nvSpPr>
          <p:cNvPr id="122889" name="Rectangle 9"/>
          <p:cNvSpPr>
            <a:spLocks noChangeArrowheads="1"/>
          </p:cNvSpPr>
          <p:nvPr/>
        </p:nvSpPr>
        <p:spPr bwMode="auto">
          <a:xfrm>
            <a:off x="2500298" y="5857892"/>
            <a:ext cx="3398046" cy="523220"/>
          </a:xfrm>
          <a:prstGeom prst="rect">
            <a:avLst/>
          </a:prstGeom>
          <a:noFill/>
          <a:ln w="9525">
            <a:noFill/>
            <a:miter lim="800000"/>
            <a:headEnd/>
            <a:tailEnd/>
          </a:ln>
          <a:effectLst/>
        </p:spPr>
        <p:txBody>
          <a:bodyPr wrap="none">
            <a:spAutoFit/>
          </a:bodyPr>
          <a:lstStyle/>
          <a:p>
            <a:r>
              <a:rPr lang="es-MX" sz="2800" dirty="0">
                <a:solidFill>
                  <a:schemeClr val="tx2">
                    <a:lumMod val="60000"/>
                    <a:lumOff val="40000"/>
                  </a:schemeClr>
                </a:solidFill>
              </a:rPr>
              <a:t>Estructuras 2</a:t>
            </a:r>
            <a:r>
              <a:rPr lang="es-MX" sz="2800" baseline="30000" dirty="0">
                <a:solidFill>
                  <a:schemeClr val="tx2">
                    <a:lumMod val="60000"/>
                    <a:lumOff val="40000"/>
                  </a:schemeClr>
                </a:solidFill>
              </a:rPr>
              <a:t>ria</a:t>
            </a:r>
            <a:r>
              <a:rPr lang="es-MX" sz="2800" dirty="0">
                <a:solidFill>
                  <a:schemeClr val="tx2">
                    <a:lumMod val="60000"/>
                    <a:lumOff val="40000"/>
                  </a:schemeClr>
                </a:solidFill>
              </a:rPr>
              <a:t>, 3</a:t>
            </a:r>
            <a:r>
              <a:rPr lang="es-MX" sz="2800" baseline="30000" dirty="0">
                <a:solidFill>
                  <a:schemeClr val="tx2">
                    <a:lumMod val="60000"/>
                    <a:lumOff val="40000"/>
                  </a:schemeClr>
                </a:solidFill>
              </a:rPr>
              <a:t>ria</a:t>
            </a:r>
            <a:r>
              <a:rPr lang="es-MX" sz="2800" dirty="0">
                <a:solidFill>
                  <a:schemeClr val="tx2">
                    <a:lumMod val="60000"/>
                    <a:lumOff val="40000"/>
                  </a:schemeClr>
                </a:solidFill>
              </a:rPr>
              <a:t> y 4</a:t>
            </a:r>
            <a:r>
              <a:rPr lang="es-MX" sz="2800" baseline="30000" dirty="0">
                <a:solidFill>
                  <a:schemeClr val="tx2">
                    <a:lumMod val="60000"/>
                    <a:lumOff val="40000"/>
                  </a:schemeClr>
                </a:solidFill>
              </a:rPr>
              <a:t>ria</a:t>
            </a:r>
            <a:endParaRPr lang="es-ES" sz="2800" baseline="30000" dirty="0">
              <a:solidFill>
                <a:schemeClr val="tx2">
                  <a:lumMod val="60000"/>
                  <a:lumOff val="40000"/>
                </a:schemeClr>
              </a:solidFill>
            </a:endParaRPr>
          </a:p>
        </p:txBody>
      </p:sp>
      <p:sp>
        <p:nvSpPr>
          <p:cNvPr id="122895" name="AutoShape 15"/>
          <p:cNvSpPr>
            <a:spLocks noChangeArrowheads="1"/>
          </p:cNvSpPr>
          <p:nvPr/>
        </p:nvSpPr>
        <p:spPr bwMode="auto">
          <a:xfrm>
            <a:off x="4143372" y="4953000"/>
            <a:ext cx="352428" cy="619140"/>
          </a:xfrm>
          <a:prstGeom prst="downArrow">
            <a:avLst>
              <a:gd name="adj1" fmla="val 50000"/>
              <a:gd name="adj2" fmla="val 27778"/>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95"/>
                                        </p:tgtEl>
                                        <p:attrNameLst>
                                          <p:attrName>style.visibility</p:attrName>
                                        </p:attrNameLst>
                                      </p:cBhvr>
                                      <p:to>
                                        <p:strVal val="visible"/>
                                      </p:to>
                                    </p:set>
                                    <p:anim calcmode="lin" valueType="num">
                                      <p:cBhvr additive="base">
                                        <p:cTn id="7" dur="500" fill="hold"/>
                                        <p:tgtEl>
                                          <p:spTgt spid="122895"/>
                                        </p:tgtEl>
                                        <p:attrNameLst>
                                          <p:attrName>ppt_x</p:attrName>
                                        </p:attrNameLst>
                                      </p:cBhvr>
                                      <p:tavLst>
                                        <p:tav tm="0">
                                          <p:val>
                                            <p:strVal val="0-#ppt_w/2"/>
                                          </p:val>
                                        </p:tav>
                                        <p:tav tm="100000">
                                          <p:val>
                                            <p:strVal val="#ppt_x"/>
                                          </p:val>
                                        </p:tav>
                                      </p:tavLst>
                                    </p:anim>
                                    <p:anim calcmode="lin" valueType="num">
                                      <p:cBhvr additive="base">
                                        <p:cTn id="8" dur="500" fill="hold"/>
                                        <p:tgtEl>
                                          <p:spTgt spid="1228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9"/>
                                        </p:tgtEl>
                                        <p:attrNameLst>
                                          <p:attrName>style.visibility</p:attrName>
                                        </p:attrNameLst>
                                      </p:cBhvr>
                                      <p:to>
                                        <p:strVal val="visible"/>
                                      </p:to>
                                    </p:set>
                                    <p:anim calcmode="lin" valueType="num">
                                      <p:cBhvr additive="base">
                                        <p:cTn id="13" dur="500" fill="hold"/>
                                        <p:tgtEl>
                                          <p:spTgt spid="122889"/>
                                        </p:tgtEl>
                                        <p:attrNameLst>
                                          <p:attrName>ppt_x</p:attrName>
                                        </p:attrNameLst>
                                      </p:cBhvr>
                                      <p:tavLst>
                                        <p:tav tm="0">
                                          <p:val>
                                            <p:strVal val="0-#ppt_w/2"/>
                                          </p:val>
                                        </p:tav>
                                        <p:tav tm="100000">
                                          <p:val>
                                            <p:strVal val="#ppt_x"/>
                                          </p:val>
                                        </p:tav>
                                      </p:tavLst>
                                    </p:anim>
                                    <p:anim calcmode="lin" valueType="num">
                                      <p:cBhvr additive="base">
                                        <p:cTn id="14" dur="500" fill="hold"/>
                                        <p:tgtEl>
                                          <p:spTgt spid="1228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utoUpdateAnimBg="0"/>
      <p:bldP spid="1228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533400" y="2514600"/>
            <a:ext cx="8229600" cy="2123658"/>
          </a:xfrm>
          <a:prstGeom prst="rect">
            <a:avLst/>
          </a:prstGeom>
          <a:noFill/>
          <a:ln w="9525">
            <a:noFill/>
            <a:miter lim="800000"/>
            <a:headEnd/>
            <a:tailEnd/>
          </a:ln>
          <a:effectLst/>
        </p:spPr>
        <p:txBody>
          <a:bodyPr>
            <a:spAutoFit/>
          </a:bodyPr>
          <a:lstStyle/>
          <a:p>
            <a:pPr>
              <a:spcBef>
                <a:spcPct val="50000"/>
              </a:spcBef>
              <a:buFontTx/>
              <a:buChar char="•"/>
            </a:pPr>
            <a:r>
              <a:rPr lang="es-MX" sz="2400" dirty="0">
                <a:solidFill>
                  <a:schemeClr val="tx2">
                    <a:lumMod val="60000"/>
                    <a:lumOff val="40000"/>
                  </a:schemeClr>
                </a:solidFill>
                <a:sym typeface="Symbol" pitchFamily="18" charset="2"/>
              </a:rPr>
              <a:t>    - </a:t>
            </a:r>
            <a:r>
              <a:rPr lang="es-MX" sz="2400" dirty="0">
                <a:solidFill>
                  <a:schemeClr val="tx2">
                    <a:lumMod val="60000"/>
                    <a:lumOff val="40000"/>
                  </a:schemeClr>
                </a:solidFill>
              </a:rPr>
              <a:t>hélice (semejante a un cilindro)</a:t>
            </a:r>
          </a:p>
          <a:p>
            <a:pPr>
              <a:spcBef>
                <a:spcPct val="50000"/>
              </a:spcBef>
              <a:buFontTx/>
              <a:buChar char="•"/>
            </a:pPr>
            <a:r>
              <a:rPr lang="es-MX" sz="2400" dirty="0">
                <a:solidFill>
                  <a:schemeClr val="tx2">
                    <a:lumMod val="60000"/>
                    <a:lumOff val="40000"/>
                  </a:schemeClr>
                </a:solidFill>
              </a:rPr>
              <a:t>   Hoja </a:t>
            </a:r>
            <a:r>
              <a:rPr lang="es-MX" sz="2400" dirty="0">
                <a:solidFill>
                  <a:schemeClr val="tx2">
                    <a:lumMod val="60000"/>
                    <a:lumOff val="40000"/>
                  </a:schemeClr>
                </a:solidFill>
                <a:sym typeface="Symbol" pitchFamily="18" charset="2"/>
              </a:rPr>
              <a:t> - </a:t>
            </a:r>
            <a:r>
              <a:rPr lang="es-MX" sz="2400" dirty="0">
                <a:solidFill>
                  <a:schemeClr val="tx2">
                    <a:lumMod val="60000"/>
                    <a:lumOff val="40000"/>
                  </a:schemeClr>
                </a:solidFill>
              </a:rPr>
              <a:t>plegada</a:t>
            </a:r>
          </a:p>
          <a:p>
            <a:pPr>
              <a:spcBef>
                <a:spcPct val="50000"/>
              </a:spcBef>
              <a:buFontTx/>
              <a:buChar char="•"/>
            </a:pPr>
            <a:r>
              <a:rPr lang="es-MX" sz="2400" dirty="0">
                <a:solidFill>
                  <a:schemeClr val="tx2">
                    <a:lumMod val="60000"/>
                    <a:lumOff val="40000"/>
                  </a:schemeClr>
                </a:solidFill>
              </a:rPr>
              <a:t>   Turns (</a:t>
            </a:r>
            <a:r>
              <a:rPr lang="es-MX" sz="2400" dirty="0">
                <a:solidFill>
                  <a:schemeClr val="tx2">
                    <a:lumMod val="60000"/>
                    <a:lumOff val="40000"/>
                  </a:schemeClr>
                </a:solidFill>
                <a:sym typeface="Symbol" pitchFamily="18" charset="2"/>
              </a:rPr>
              <a:t></a:t>
            </a:r>
            <a:r>
              <a:rPr lang="es-MX" sz="2400" dirty="0">
                <a:solidFill>
                  <a:schemeClr val="tx2">
                    <a:lumMod val="60000"/>
                    <a:lumOff val="40000"/>
                  </a:schemeClr>
                </a:solidFill>
              </a:rPr>
              <a:t>, </a:t>
            </a:r>
            <a:r>
              <a:rPr lang="es-MX" sz="2400" dirty="0">
                <a:solidFill>
                  <a:schemeClr val="tx2">
                    <a:lumMod val="60000"/>
                    <a:lumOff val="40000"/>
                  </a:schemeClr>
                </a:solidFill>
                <a:sym typeface="Symbol" pitchFamily="18" charset="2"/>
              </a:rPr>
              <a:t>, </a:t>
            </a:r>
            <a:r>
              <a:rPr lang="es-MX" sz="2400" dirty="0">
                <a:solidFill>
                  <a:schemeClr val="tx2">
                    <a:lumMod val="60000"/>
                    <a:lumOff val="40000"/>
                  </a:schemeClr>
                </a:solidFill>
              </a:rPr>
              <a:t>)</a:t>
            </a:r>
          </a:p>
          <a:p>
            <a:pPr>
              <a:spcBef>
                <a:spcPct val="50000"/>
              </a:spcBef>
              <a:buFontTx/>
              <a:buChar char="•"/>
            </a:pPr>
            <a:r>
              <a:rPr lang="es-MX" sz="2400" dirty="0">
                <a:solidFill>
                  <a:schemeClr val="tx2">
                    <a:lumMod val="60000"/>
                    <a:lumOff val="40000"/>
                  </a:schemeClr>
                </a:solidFill>
              </a:rPr>
              <a:t>   Random coil (desordenada)</a:t>
            </a:r>
            <a:endParaRPr lang="es-ES" sz="2400" dirty="0">
              <a:solidFill>
                <a:schemeClr val="tx2">
                  <a:lumMod val="60000"/>
                  <a:lumOff val="40000"/>
                </a:schemeClr>
              </a:solidFill>
            </a:endParaRPr>
          </a:p>
        </p:txBody>
      </p:sp>
      <p:sp>
        <p:nvSpPr>
          <p:cNvPr id="129029" name="Text Box 5"/>
          <p:cNvSpPr txBox="1">
            <a:spLocks noChangeArrowheads="1"/>
          </p:cNvSpPr>
          <p:nvPr/>
        </p:nvSpPr>
        <p:spPr bwMode="auto">
          <a:xfrm>
            <a:off x="785786" y="785794"/>
            <a:ext cx="4110046" cy="707886"/>
          </a:xfrm>
          <a:prstGeom prst="rect">
            <a:avLst/>
          </a:prstGeom>
          <a:noFill/>
          <a:ln w="9525">
            <a:noFill/>
            <a:miter lim="800000"/>
            <a:headEnd/>
            <a:tailEnd/>
          </a:ln>
          <a:effectLst/>
        </p:spPr>
        <p:txBody>
          <a:bodyPr wrap="square">
            <a:spAutoFit/>
          </a:bodyPr>
          <a:lstStyle/>
          <a:p>
            <a:pPr algn="ctr">
              <a:spcBef>
                <a:spcPct val="50000"/>
              </a:spcBef>
            </a:pPr>
            <a:r>
              <a:rPr lang="es-ES_tradnl" sz="4000" b="1" dirty="0" smtClean="0">
                <a:solidFill>
                  <a:schemeClr val="tx2">
                    <a:lumMod val="60000"/>
                    <a:lumOff val="40000"/>
                  </a:schemeClr>
                </a:solidFill>
              </a:rPr>
              <a:t>Estructuras 2</a:t>
            </a:r>
            <a:r>
              <a:rPr lang="es-ES_tradnl" sz="4000" b="1" baseline="30000" dirty="0" smtClean="0">
                <a:solidFill>
                  <a:schemeClr val="tx2">
                    <a:lumMod val="60000"/>
                    <a:lumOff val="40000"/>
                  </a:schemeClr>
                </a:solidFill>
              </a:rPr>
              <a:t>rias</a:t>
            </a:r>
            <a:endParaRPr lang="es-ES" sz="4000" b="1" baseline="30000" dirty="0">
              <a:solidFill>
                <a:schemeClr val="tx2">
                  <a:lumMod val="60000"/>
                  <a:lumOff val="4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F06-04.0ab.GIF006                                              00004C9FSumanas' Hard Drive            B4EBCDA7:"/>
          <p:cNvPicPr>
            <a:picLocks noChangeAspect="1" noChangeArrowheads="1"/>
          </p:cNvPicPr>
          <p:nvPr/>
        </p:nvPicPr>
        <p:blipFill>
          <a:blip r:embed="rId2"/>
          <a:srcRect/>
          <a:stretch>
            <a:fillRect/>
          </a:stretch>
        </p:blipFill>
        <p:spPr bwMode="auto">
          <a:xfrm>
            <a:off x="533400" y="1357298"/>
            <a:ext cx="4648200" cy="5145102"/>
          </a:xfrm>
          <a:prstGeom prst="rect">
            <a:avLst/>
          </a:prstGeom>
          <a:noFill/>
        </p:spPr>
      </p:pic>
      <p:pic>
        <p:nvPicPr>
          <p:cNvPr id="121860" name="Picture 4" descr="F06-04.0c.GIF007                                               00004C9FSumanas' Hard Drive            B4EBCDA7:"/>
          <p:cNvPicPr>
            <a:picLocks noChangeAspect="1" noChangeArrowheads="1"/>
          </p:cNvPicPr>
          <p:nvPr/>
        </p:nvPicPr>
        <p:blipFill>
          <a:blip r:embed="rId3"/>
          <a:srcRect/>
          <a:stretch>
            <a:fillRect/>
          </a:stretch>
        </p:blipFill>
        <p:spPr bwMode="auto">
          <a:xfrm>
            <a:off x="5791200" y="3657600"/>
            <a:ext cx="2747963" cy="2895600"/>
          </a:xfrm>
          <a:prstGeom prst="rect">
            <a:avLst/>
          </a:prstGeom>
          <a:noFill/>
        </p:spPr>
      </p:pic>
      <p:sp>
        <p:nvSpPr>
          <p:cNvPr id="121861" name="Text Box 5"/>
          <p:cNvSpPr txBox="1">
            <a:spLocks noChangeArrowheads="1"/>
          </p:cNvSpPr>
          <p:nvPr/>
        </p:nvSpPr>
        <p:spPr bwMode="auto">
          <a:xfrm>
            <a:off x="1142976" y="428604"/>
            <a:ext cx="6772292" cy="523220"/>
          </a:xfrm>
          <a:prstGeom prst="rect">
            <a:avLst/>
          </a:prstGeom>
          <a:noFill/>
          <a:ln w="9525">
            <a:noFill/>
            <a:miter lim="800000"/>
            <a:headEnd/>
            <a:tailEnd/>
          </a:ln>
          <a:effectLst/>
        </p:spPr>
        <p:txBody>
          <a:bodyPr wrap="square">
            <a:spAutoFit/>
          </a:bodyPr>
          <a:lstStyle/>
          <a:p>
            <a:pPr algn="ctr">
              <a:spcBef>
                <a:spcPct val="50000"/>
              </a:spcBef>
            </a:pPr>
            <a:r>
              <a:rPr lang="es-MX" sz="2800" b="1" dirty="0" smtClean="0">
                <a:solidFill>
                  <a:schemeClr val="tx2">
                    <a:lumMod val="60000"/>
                    <a:lumOff val="40000"/>
                  </a:schemeClr>
                </a:solidFill>
              </a:rPr>
              <a:t>Conformación </a:t>
            </a:r>
            <a:r>
              <a:rPr lang="es-MX" sz="2800" b="1" dirty="0">
                <a:solidFill>
                  <a:schemeClr val="tx2">
                    <a:lumMod val="60000"/>
                    <a:lumOff val="40000"/>
                  </a:schemeClr>
                </a:solidFill>
                <a:sym typeface="Symbol" pitchFamily="18" charset="2"/>
              </a:rPr>
              <a:t>-hélice</a:t>
            </a:r>
            <a:endParaRPr lang="es-ES" sz="2800" b="1" dirty="0">
              <a:solidFill>
                <a:schemeClr val="tx2">
                  <a:lumMod val="60000"/>
                  <a:lumOff val="40000"/>
                </a:schemeClr>
              </a:solidFill>
            </a:endParaRPr>
          </a:p>
        </p:txBody>
      </p:sp>
      <p:sp>
        <p:nvSpPr>
          <p:cNvPr id="121862" name="Text Box 6"/>
          <p:cNvSpPr txBox="1">
            <a:spLocks noChangeArrowheads="1"/>
          </p:cNvSpPr>
          <p:nvPr/>
        </p:nvSpPr>
        <p:spPr bwMode="auto">
          <a:xfrm>
            <a:off x="5257800" y="1214422"/>
            <a:ext cx="3886200" cy="1938992"/>
          </a:xfrm>
          <a:prstGeom prst="rect">
            <a:avLst/>
          </a:prstGeom>
          <a:noFill/>
          <a:ln w="9525">
            <a:noFill/>
            <a:miter lim="800000"/>
            <a:headEnd/>
            <a:tailEnd/>
          </a:ln>
          <a:effectLst/>
        </p:spPr>
        <p:txBody>
          <a:bodyPr>
            <a:spAutoFit/>
          </a:bodyPr>
          <a:lstStyle/>
          <a:p>
            <a:pPr algn="ctr">
              <a:spcBef>
                <a:spcPct val="50000"/>
              </a:spcBef>
            </a:pPr>
            <a:r>
              <a:rPr lang="es-MX" sz="2000" b="1" dirty="0">
                <a:solidFill>
                  <a:schemeClr val="tx2">
                    <a:lumMod val="60000"/>
                    <a:lumOff val="40000"/>
                  </a:schemeClr>
                </a:solidFill>
              </a:rPr>
              <a:t>Une C=O del </a:t>
            </a:r>
            <a:r>
              <a:rPr lang="es-MX" sz="2000" b="1" dirty="0" err="1">
                <a:solidFill>
                  <a:schemeClr val="tx2">
                    <a:lumMod val="60000"/>
                    <a:lumOff val="40000"/>
                  </a:schemeClr>
                </a:solidFill>
              </a:rPr>
              <a:t>r</a:t>
            </a:r>
            <a:r>
              <a:rPr lang="es-MX" sz="2000" b="1" baseline="-25000" dirty="0" err="1">
                <a:solidFill>
                  <a:schemeClr val="tx2">
                    <a:lumMod val="60000"/>
                    <a:lumOff val="40000"/>
                  </a:schemeClr>
                </a:solidFill>
              </a:rPr>
              <a:t>n</a:t>
            </a:r>
            <a:r>
              <a:rPr lang="es-MX" sz="2000" b="1" dirty="0">
                <a:solidFill>
                  <a:schemeClr val="tx2">
                    <a:lumMod val="60000"/>
                    <a:lumOff val="40000"/>
                  </a:schemeClr>
                </a:solidFill>
              </a:rPr>
              <a:t> </a:t>
            </a:r>
          </a:p>
          <a:p>
            <a:pPr algn="ctr">
              <a:spcBef>
                <a:spcPct val="50000"/>
              </a:spcBef>
            </a:pPr>
            <a:r>
              <a:rPr lang="es-MX" sz="2000" b="1" dirty="0">
                <a:solidFill>
                  <a:schemeClr val="tx2">
                    <a:lumMod val="60000"/>
                    <a:lumOff val="40000"/>
                  </a:schemeClr>
                </a:solidFill>
              </a:rPr>
              <a:t>con N-H del r</a:t>
            </a:r>
            <a:r>
              <a:rPr lang="es-MX" sz="2000" b="1" baseline="-25000" dirty="0">
                <a:solidFill>
                  <a:schemeClr val="tx2">
                    <a:lumMod val="60000"/>
                    <a:lumOff val="40000"/>
                  </a:schemeClr>
                </a:solidFill>
              </a:rPr>
              <a:t>n+4</a:t>
            </a:r>
            <a:endParaRPr lang="es-MX" sz="2000" b="1" dirty="0">
              <a:solidFill>
                <a:schemeClr val="tx2">
                  <a:lumMod val="60000"/>
                  <a:lumOff val="40000"/>
                </a:schemeClr>
              </a:solidFill>
            </a:endParaRPr>
          </a:p>
          <a:p>
            <a:pPr algn="ctr">
              <a:spcBef>
                <a:spcPct val="50000"/>
              </a:spcBef>
            </a:pPr>
            <a:r>
              <a:rPr lang="es-MX" sz="2000" b="1" dirty="0">
                <a:solidFill>
                  <a:schemeClr val="tx2">
                    <a:lumMod val="60000"/>
                    <a:lumOff val="40000"/>
                  </a:schemeClr>
                </a:solidFill>
              </a:rPr>
              <a:t>TODOS LOS RESIDUOS QUEDAN ENLAZADOS</a:t>
            </a:r>
            <a:r>
              <a:rPr lang="es-ES" sz="2000" b="1" dirty="0">
                <a:solidFill>
                  <a:schemeClr val="tx2">
                    <a:lumMod val="60000"/>
                    <a:lumOff val="40000"/>
                  </a:schemeClr>
                </a:solidFill>
              </a:rPr>
              <a:t> por puente de H de la misma cadena polipeptídica</a:t>
            </a:r>
            <a:endParaRPr lang="es-ES" sz="2000" b="1" baseline="-25000" dirty="0">
              <a:solidFill>
                <a:schemeClr val="tx2">
                  <a:lumMod val="60000"/>
                  <a:lumOff val="4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428728" y="642918"/>
            <a:ext cx="2154821" cy="523220"/>
          </a:xfrm>
          <a:prstGeom prst="rect">
            <a:avLst/>
          </a:prstGeom>
          <a:noFill/>
          <a:ln w="9525">
            <a:noFill/>
            <a:miter lim="800000"/>
            <a:headEnd/>
            <a:tailEnd/>
          </a:ln>
          <a:effectLst/>
        </p:spPr>
        <p:txBody>
          <a:bodyPr wrap="none">
            <a:spAutoFit/>
          </a:bodyPr>
          <a:lstStyle/>
          <a:p>
            <a:r>
              <a:rPr lang="es-MX" sz="2800" b="1" dirty="0">
                <a:solidFill>
                  <a:schemeClr val="tx2">
                    <a:lumMod val="60000"/>
                    <a:lumOff val="40000"/>
                  </a:schemeClr>
                </a:solidFill>
              </a:rPr>
              <a:t>Turns (giros)</a:t>
            </a:r>
            <a:endParaRPr lang="es-ES" sz="2800" b="1" dirty="0">
              <a:solidFill>
                <a:schemeClr val="tx2">
                  <a:lumMod val="60000"/>
                  <a:lumOff val="40000"/>
                </a:schemeClr>
              </a:solidFill>
            </a:endParaRPr>
          </a:p>
        </p:txBody>
      </p:sp>
      <p:graphicFrame>
        <p:nvGraphicFramePr>
          <p:cNvPr id="124934" name="Object 6"/>
          <p:cNvGraphicFramePr>
            <a:graphicFrameLocks noChangeAspect="1"/>
          </p:cNvGraphicFramePr>
          <p:nvPr/>
        </p:nvGraphicFramePr>
        <p:xfrm>
          <a:off x="1295400" y="2667000"/>
          <a:ext cx="3590925" cy="3467100"/>
        </p:xfrm>
        <a:graphic>
          <a:graphicData uri="http://schemas.openxmlformats.org/presentationml/2006/ole">
            <p:oleObj spid="_x0000_s1026" name="Imagen de mapa de bits" r:id="rId3" imgW="3591426" imgH="3467584" progId="Paint.Picture">
              <p:embed/>
            </p:oleObj>
          </a:graphicData>
        </a:graphic>
      </p:graphicFrame>
      <p:sp>
        <p:nvSpPr>
          <p:cNvPr id="124935" name="Text Box 7"/>
          <p:cNvSpPr txBox="1">
            <a:spLocks noChangeArrowheads="1"/>
          </p:cNvSpPr>
          <p:nvPr/>
        </p:nvSpPr>
        <p:spPr bwMode="auto">
          <a:xfrm>
            <a:off x="1000100" y="1285860"/>
            <a:ext cx="7239000" cy="830997"/>
          </a:xfrm>
          <a:prstGeom prst="rect">
            <a:avLst/>
          </a:prstGeom>
          <a:noFill/>
          <a:ln w="9525">
            <a:noFill/>
            <a:miter lim="800000"/>
            <a:headEnd/>
            <a:tailEnd/>
          </a:ln>
          <a:effectLst/>
        </p:spPr>
        <p:txBody>
          <a:bodyPr>
            <a:spAutoFit/>
          </a:bodyPr>
          <a:lstStyle/>
          <a:p>
            <a:pPr>
              <a:spcBef>
                <a:spcPct val="50000"/>
              </a:spcBef>
            </a:pPr>
            <a:r>
              <a:rPr lang="es-MX" sz="2400" dirty="0">
                <a:solidFill>
                  <a:schemeClr val="tx2">
                    <a:lumMod val="60000"/>
                    <a:lumOff val="40000"/>
                  </a:schemeClr>
                </a:solidFill>
              </a:rPr>
              <a:t>1/3 de los aminoácidos se encuentran en turns o </a:t>
            </a:r>
            <a:r>
              <a:rPr lang="es-MX" sz="2400" dirty="0" err="1">
                <a:solidFill>
                  <a:schemeClr val="tx2">
                    <a:lumMod val="60000"/>
                    <a:lumOff val="40000"/>
                  </a:schemeClr>
                </a:solidFill>
              </a:rPr>
              <a:t>loops</a:t>
            </a:r>
            <a:r>
              <a:rPr lang="es-MX" sz="2400" dirty="0">
                <a:solidFill>
                  <a:schemeClr val="tx2">
                    <a:lumMod val="60000"/>
                    <a:lumOff val="40000"/>
                  </a:schemeClr>
                </a:solidFill>
              </a:rPr>
              <a:t> donde las CADENAS INVIERTEN su dirección</a:t>
            </a:r>
            <a:endParaRPr lang="es-ES" sz="2400" dirty="0">
              <a:solidFill>
                <a:schemeClr val="tx2">
                  <a:lumMod val="60000"/>
                  <a:lumOff val="40000"/>
                </a:schemeClr>
              </a:solidFill>
            </a:endParaRPr>
          </a:p>
        </p:txBody>
      </p:sp>
      <p:sp>
        <p:nvSpPr>
          <p:cNvPr id="124937" name="Rectangle 9"/>
          <p:cNvSpPr>
            <a:spLocks noChangeArrowheads="1"/>
          </p:cNvSpPr>
          <p:nvPr/>
        </p:nvSpPr>
        <p:spPr bwMode="auto">
          <a:xfrm>
            <a:off x="2857488" y="6215082"/>
            <a:ext cx="887231" cy="369332"/>
          </a:xfrm>
          <a:prstGeom prst="rect">
            <a:avLst/>
          </a:prstGeom>
          <a:noFill/>
          <a:ln w="9525">
            <a:noFill/>
            <a:miter lim="800000"/>
            <a:headEnd/>
            <a:tailEnd/>
          </a:ln>
          <a:effectLst/>
        </p:spPr>
        <p:txBody>
          <a:bodyPr wrap="none">
            <a:spAutoFit/>
          </a:bodyPr>
          <a:lstStyle/>
          <a:p>
            <a:pPr>
              <a:spcBef>
                <a:spcPct val="50000"/>
              </a:spcBef>
            </a:pPr>
            <a:r>
              <a:rPr lang="es-MX" b="1" dirty="0">
                <a:solidFill>
                  <a:schemeClr val="tx2">
                    <a:lumMod val="60000"/>
                    <a:lumOff val="40000"/>
                  </a:schemeClr>
                </a:solidFill>
                <a:sym typeface="Symbol" pitchFamily="18" charset="2"/>
              </a:rPr>
              <a:t> turns</a:t>
            </a:r>
            <a:endParaRPr lang="es-ES" b="1" dirty="0">
              <a:solidFill>
                <a:schemeClr val="tx2">
                  <a:lumMod val="60000"/>
                  <a:lumOff val="40000"/>
                </a:schemeClr>
              </a:solidFill>
              <a:sym typeface="Symbol" pitchFamily="18" charset="2"/>
            </a:endParaRPr>
          </a:p>
        </p:txBody>
      </p:sp>
      <p:sp>
        <p:nvSpPr>
          <p:cNvPr id="124938" name="Text Box 10"/>
          <p:cNvSpPr txBox="1">
            <a:spLocks noChangeArrowheads="1"/>
          </p:cNvSpPr>
          <p:nvPr/>
        </p:nvSpPr>
        <p:spPr bwMode="auto">
          <a:xfrm>
            <a:off x="5181600" y="3048000"/>
            <a:ext cx="3581400" cy="1323439"/>
          </a:xfrm>
          <a:prstGeom prst="rect">
            <a:avLst/>
          </a:prstGeom>
          <a:noFill/>
          <a:ln w="9525">
            <a:noFill/>
            <a:miter lim="800000"/>
            <a:headEnd/>
            <a:tailEnd/>
          </a:ln>
          <a:effectLst/>
        </p:spPr>
        <p:txBody>
          <a:bodyPr>
            <a:spAutoFit/>
          </a:bodyPr>
          <a:lstStyle/>
          <a:p>
            <a:pPr>
              <a:spcBef>
                <a:spcPct val="50000"/>
              </a:spcBef>
            </a:pPr>
            <a:r>
              <a:rPr lang="es-MX" dirty="0">
                <a:solidFill>
                  <a:schemeClr val="tx2">
                    <a:lumMod val="60000"/>
                    <a:lumOff val="40000"/>
                  </a:schemeClr>
                </a:solidFill>
              </a:rPr>
              <a:t>El grupo C=O de un residuo</a:t>
            </a:r>
            <a:r>
              <a:rPr lang="es-MX" sz="2600" dirty="0">
                <a:solidFill>
                  <a:schemeClr val="tx2">
                    <a:lumMod val="60000"/>
                    <a:lumOff val="40000"/>
                  </a:schemeClr>
                </a:solidFill>
                <a:effectLst>
                  <a:outerShdw blurRad="38100" dist="38100" dir="2700000" algn="tl">
                    <a:srgbClr val="000000"/>
                  </a:outerShdw>
                </a:effectLst>
              </a:rPr>
              <a:t> n</a:t>
            </a:r>
            <a:r>
              <a:rPr lang="es-MX" dirty="0">
                <a:solidFill>
                  <a:schemeClr val="tx2">
                    <a:lumMod val="60000"/>
                    <a:lumOff val="40000"/>
                  </a:schemeClr>
                </a:solidFill>
                <a:effectLst>
                  <a:outerShdw blurRad="38100" dist="38100" dir="2700000" algn="tl">
                    <a:srgbClr val="000000"/>
                  </a:outerShdw>
                </a:effectLst>
              </a:rPr>
              <a:t> </a:t>
            </a:r>
            <a:r>
              <a:rPr lang="es-MX" dirty="0">
                <a:solidFill>
                  <a:schemeClr val="tx2">
                    <a:lumMod val="60000"/>
                    <a:lumOff val="40000"/>
                  </a:schemeClr>
                </a:solidFill>
              </a:rPr>
              <a:t>enlazado </a:t>
            </a:r>
            <a:r>
              <a:rPr lang="es-MX" sz="2800" dirty="0">
                <a:solidFill>
                  <a:schemeClr val="tx2">
                    <a:lumMod val="60000"/>
                    <a:lumOff val="40000"/>
                  </a:schemeClr>
                </a:solidFill>
                <a:effectLst>
                  <a:outerShdw blurRad="38100" dist="38100" dir="2700000" algn="tl">
                    <a:srgbClr val="000000"/>
                  </a:outerShdw>
                </a:effectLst>
              </a:rPr>
              <a:t>por puente de H</a:t>
            </a:r>
            <a:r>
              <a:rPr lang="es-MX" dirty="0">
                <a:solidFill>
                  <a:schemeClr val="tx2">
                    <a:lumMod val="60000"/>
                    <a:lumOff val="40000"/>
                  </a:schemeClr>
                </a:solidFill>
              </a:rPr>
              <a:t> con el grupo NH del residuo (</a:t>
            </a:r>
            <a:r>
              <a:rPr lang="es-MX" sz="2600" dirty="0">
                <a:solidFill>
                  <a:schemeClr val="tx2">
                    <a:lumMod val="60000"/>
                    <a:lumOff val="40000"/>
                  </a:schemeClr>
                </a:solidFill>
                <a:effectLst>
                  <a:outerShdw blurRad="38100" dist="38100" dir="2700000" algn="tl">
                    <a:srgbClr val="000000"/>
                  </a:outerShdw>
                </a:effectLst>
              </a:rPr>
              <a:t>n+3</a:t>
            </a:r>
            <a:r>
              <a:rPr lang="es-MX" dirty="0">
                <a:solidFill>
                  <a:schemeClr val="tx2">
                    <a:lumMod val="60000"/>
                    <a:lumOff val="40000"/>
                  </a:schemeClr>
                </a:solidFill>
              </a:rPr>
              <a:t>)</a:t>
            </a:r>
            <a:endParaRPr lang="es-ES" dirty="0">
              <a:solidFill>
                <a:schemeClr val="tx2">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42910" y="1643050"/>
            <a:ext cx="8107363" cy="830997"/>
          </a:xfrm>
          <a:prstGeom prst="rect">
            <a:avLst/>
          </a:prstGeom>
          <a:noFill/>
          <a:ln w="9525">
            <a:noFill/>
            <a:miter lim="800000"/>
            <a:headEnd/>
            <a:tailEnd/>
          </a:ln>
          <a:effectLst/>
        </p:spPr>
        <p:txBody>
          <a:bodyPr wrap="square">
            <a:spAutoFit/>
          </a:bodyPr>
          <a:lstStyle/>
          <a:p>
            <a:r>
              <a:rPr lang="es-MX" sz="2400" dirty="0" smtClean="0">
                <a:solidFill>
                  <a:schemeClr val="tx2">
                    <a:lumMod val="60000"/>
                    <a:lumOff val="40000"/>
                  </a:schemeClr>
                </a:solidFill>
              </a:rPr>
              <a:t>Se </a:t>
            </a:r>
            <a:r>
              <a:rPr lang="es-MX" sz="2400" dirty="0">
                <a:solidFill>
                  <a:schemeClr val="tx2">
                    <a:lumMod val="60000"/>
                    <a:lumOff val="40000"/>
                  </a:schemeClr>
                </a:solidFill>
              </a:rPr>
              <a:t>refiere al modo en que la </a:t>
            </a:r>
            <a:r>
              <a:rPr lang="es-MX" sz="2400" dirty="0" smtClean="0">
                <a:solidFill>
                  <a:schemeClr val="tx2">
                    <a:lumMod val="60000"/>
                    <a:lumOff val="40000"/>
                  </a:schemeClr>
                </a:solidFill>
              </a:rPr>
              <a:t>cadena polipeptídica </a:t>
            </a:r>
            <a:r>
              <a:rPr lang="es-MX" sz="2400" dirty="0">
                <a:solidFill>
                  <a:schemeClr val="tx2">
                    <a:lumMod val="60000"/>
                    <a:lumOff val="40000"/>
                  </a:schemeClr>
                </a:solidFill>
              </a:rPr>
              <a:t>se pliega o se curva para </a:t>
            </a:r>
            <a:r>
              <a:rPr lang="es-MX" sz="2400" dirty="0" smtClean="0">
                <a:solidFill>
                  <a:schemeClr val="tx2">
                    <a:lumMod val="60000"/>
                    <a:lumOff val="40000"/>
                  </a:schemeClr>
                </a:solidFill>
              </a:rPr>
              <a:t> formar </a:t>
            </a:r>
            <a:r>
              <a:rPr lang="es-MX" sz="2400" dirty="0">
                <a:solidFill>
                  <a:schemeClr val="tx2">
                    <a:lumMod val="60000"/>
                    <a:lumOff val="40000"/>
                  </a:schemeClr>
                </a:solidFill>
              </a:rPr>
              <a:t>la estructura plegada </a:t>
            </a:r>
            <a:r>
              <a:rPr lang="es-MX" sz="2400" dirty="0" smtClean="0">
                <a:solidFill>
                  <a:schemeClr val="tx2">
                    <a:lumMod val="60000"/>
                    <a:lumOff val="40000"/>
                  </a:schemeClr>
                </a:solidFill>
              </a:rPr>
              <a:t> o </a:t>
            </a:r>
            <a:r>
              <a:rPr lang="es-MX" sz="2400" dirty="0">
                <a:solidFill>
                  <a:schemeClr val="tx2">
                    <a:lumMod val="60000"/>
                    <a:lumOff val="40000"/>
                  </a:schemeClr>
                </a:solidFill>
              </a:rPr>
              <a:t>compacta  de las proteínas solubles</a:t>
            </a:r>
            <a:endParaRPr lang="es-ES" sz="2400" dirty="0">
              <a:solidFill>
                <a:schemeClr val="tx2">
                  <a:lumMod val="60000"/>
                  <a:lumOff val="40000"/>
                </a:schemeClr>
              </a:solidFill>
            </a:endParaRPr>
          </a:p>
        </p:txBody>
      </p:sp>
      <p:pic>
        <p:nvPicPr>
          <p:cNvPr id="216068" name="Picture 4" descr="F06-16a.GIF034                                                 00004C9FSumanas' Hard Drive            B4EBCDA7:"/>
          <p:cNvPicPr>
            <a:picLocks noChangeAspect="1" noChangeArrowheads="1"/>
          </p:cNvPicPr>
          <p:nvPr/>
        </p:nvPicPr>
        <p:blipFill>
          <a:blip r:embed="rId2"/>
          <a:srcRect/>
          <a:stretch>
            <a:fillRect/>
          </a:stretch>
        </p:blipFill>
        <p:spPr bwMode="auto">
          <a:xfrm>
            <a:off x="642910" y="3143248"/>
            <a:ext cx="3689350" cy="3492500"/>
          </a:xfrm>
          <a:prstGeom prst="rect">
            <a:avLst/>
          </a:prstGeom>
          <a:noFill/>
        </p:spPr>
      </p:pic>
      <p:pic>
        <p:nvPicPr>
          <p:cNvPr id="216069" name="Picture 5" descr="F06-16e.GIF038                                                 00004C9FSumanas' Hard Drive            B4EBCDA7:"/>
          <p:cNvPicPr>
            <a:picLocks noChangeAspect="1" noChangeArrowheads="1"/>
          </p:cNvPicPr>
          <p:nvPr/>
        </p:nvPicPr>
        <p:blipFill>
          <a:blip r:embed="rId3"/>
          <a:srcRect/>
          <a:stretch>
            <a:fillRect/>
          </a:stretch>
        </p:blipFill>
        <p:spPr bwMode="auto">
          <a:xfrm>
            <a:off x="4929190" y="3214686"/>
            <a:ext cx="3562350" cy="3421063"/>
          </a:xfrm>
          <a:prstGeom prst="rect">
            <a:avLst/>
          </a:prstGeom>
          <a:noFill/>
        </p:spPr>
      </p:pic>
      <p:sp>
        <p:nvSpPr>
          <p:cNvPr id="5" name="4 Rectángulo"/>
          <p:cNvSpPr/>
          <p:nvPr/>
        </p:nvSpPr>
        <p:spPr>
          <a:xfrm>
            <a:off x="1285852" y="571480"/>
            <a:ext cx="2451377" cy="523220"/>
          </a:xfrm>
          <a:prstGeom prst="rect">
            <a:avLst/>
          </a:prstGeom>
        </p:spPr>
        <p:txBody>
          <a:bodyPr wrap="none">
            <a:spAutoFit/>
          </a:bodyPr>
          <a:lstStyle/>
          <a:p>
            <a:pPr algn="ctr"/>
            <a:r>
              <a:rPr lang="es-MX" sz="2800" b="1" dirty="0" smtClean="0">
                <a:solidFill>
                  <a:schemeClr val="tx2">
                    <a:lumMod val="60000"/>
                    <a:lumOff val="40000"/>
                  </a:schemeClr>
                </a:solidFill>
              </a:rPr>
              <a:t>Estructura 3ria</a:t>
            </a:r>
            <a:endParaRPr lang="es-MX" sz="2800" b="1" dirty="0">
              <a:solidFill>
                <a:schemeClr val="tx2">
                  <a:lumMod val="60000"/>
                  <a:lumOff val="4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1028"/>
          <p:cNvSpPr txBox="1">
            <a:spLocks noChangeArrowheads="1"/>
          </p:cNvSpPr>
          <p:nvPr/>
        </p:nvSpPr>
        <p:spPr bwMode="auto">
          <a:xfrm>
            <a:off x="457200" y="1571612"/>
            <a:ext cx="8686800" cy="1815882"/>
          </a:xfrm>
          <a:prstGeom prst="rect">
            <a:avLst/>
          </a:prstGeom>
          <a:noFill/>
          <a:ln w="9525">
            <a:noFill/>
            <a:miter lim="800000"/>
            <a:headEnd/>
            <a:tailEnd/>
          </a:ln>
          <a:effectLst/>
        </p:spPr>
        <p:txBody>
          <a:bodyPr>
            <a:spAutoFit/>
          </a:bodyPr>
          <a:lstStyle/>
          <a:p>
            <a:pPr algn="just"/>
            <a:r>
              <a:rPr lang="es-MX" sz="2800" dirty="0" smtClean="0">
                <a:solidFill>
                  <a:schemeClr val="tx2">
                    <a:lumMod val="60000"/>
                    <a:lumOff val="40000"/>
                  </a:schemeClr>
                </a:solidFill>
              </a:rPr>
              <a:t>Solo </a:t>
            </a:r>
            <a:r>
              <a:rPr lang="es-MX" sz="2800" dirty="0">
                <a:solidFill>
                  <a:schemeClr val="tx2">
                    <a:lumMod val="60000"/>
                    <a:lumOff val="40000"/>
                  </a:schemeClr>
                </a:solidFill>
              </a:rPr>
              <a:t>la alcanzan las proteínas que poseen </a:t>
            </a:r>
            <a:r>
              <a:rPr lang="es-MX" sz="2800" dirty="0">
                <a:solidFill>
                  <a:schemeClr val="tx2">
                    <a:lumMod val="60000"/>
                    <a:lumOff val="40000"/>
                  </a:schemeClr>
                </a:solidFill>
                <a:effectLst>
                  <a:outerShdw blurRad="38100" dist="38100" dir="2700000" algn="tl">
                    <a:srgbClr val="000000"/>
                  </a:outerShdw>
                </a:effectLst>
              </a:rPr>
              <a:t>más de una cadena </a:t>
            </a:r>
            <a:r>
              <a:rPr lang="es-MX" sz="2800" dirty="0" smtClean="0">
                <a:solidFill>
                  <a:schemeClr val="tx2">
                    <a:lumMod val="60000"/>
                    <a:lumOff val="40000"/>
                  </a:schemeClr>
                </a:solidFill>
                <a:effectLst>
                  <a:outerShdw blurRad="38100" dist="38100" dir="2700000" algn="tl">
                    <a:srgbClr val="000000"/>
                  </a:outerShdw>
                </a:effectLst>
              </a:rPr>
              <a:t>polipeptídica.</a:t>
            </a:r>
          </a:p>
          <a:p>
            <a:pPr algn="just"/>
            <a:endParaRPr lang="es-MX" sz="2800" dirty="0">
              <a:solidFill>
                <a:schemeClr val="tx2">
                  <a:lumMod val="60000"/>
                  <a:lumOff val="40000"/>
                </a:schemeClr>
              </a:solidFill>
              <a:effectLst>
                <a:outerShdw blurRad="38100" dist="38100" dir="2700000" algn="tl">
                  <a:srgbClr val="000000"/>
                </a:outerShdw>
              </a:effectLst>
            </a:endParaRPr>
          </a:p>
          <a:p>
            <a:pPr algn="just"/>
            <a:r>
              <a:rPr lang="es-MX" sz="2800" dirty="0" smtClean="0">
                <a:solidFill>
                  <a:schemeClr val="tx2">
                    <a:lumMod val="60000"/>
                    <a:lumOff val="40000"/>
                  </a:schemeClr>
                </a:solidFill>
              </a:rPr>
              <a:t>Pueden </a:t>
            </a:r>
            <a:r>
              <a:rPr lang="es-MX" sz="2800" dirty="0">
                <a:solidFill>
                  <a:schemeClr val="tx2">
                    <a:lumMod val="60000"/>
                    <a:lumOff val="40000"/>
                  </a:schemeClr>
                </a:solidFill>
              </a:rPr>
              <a:t>intervenir enlaces </a:t>
            </a:r>
            <a:r>
              <a:rPr lang="es-MX" sz="2800" dirty="0" smtClean="0">
                <a:solidFill>
                  <a:schemeClr val="tx2">
                    <a:lumMod val="60000"/>
                    <a:lumOff val="40000"/>
                  </a:schemeClr>
                </a:solidFill>
              </a:rPr>
              <a:t> covalentes </a:t>
            </a:r>
            <a:r>
              <a:rPr lang="es-MX" sz="2800" dirty="0">
                <a:solidFill>
                  <a:schemeClr val="tx2">
                    <a:lumMod val="60000"/>
                    <a:lumOff val="40000"/>
                  </a:schemeClr>
                </a:solidFill>
              </a:rPr>
              <a:t>y no covalentes</a:t>
            </a:r>
            <a:endParaRPr lang="es-ES" sz="2800" dirty="0">
              <a:solidFill>
                <a:schemeClr val="tx2">
                  <a:lumMod val="60000"/>
                  <a:lumOff val="40000"/>
                </a:schemeClr>
              </a:solidFill>
            </a:endParaRPr>
          </a:p>
        </p:txBody>
      </p:sp>
      <p:pic>
        <p:nvPicPr>
          <p:cNvPr id="215046" name="Picture 1030" descr="F06-23a.GIF065                                                 00004C9FSumanas' Hard Drive            B4EBCDA7:"/>
          <p:cNvPicPr>
            <a:picLocks noChangeAspect="1" noChangeArrowheads="1"/>
          </p:cNvPicPr>
          <p:nvPr/>
        </p:nvPicPr>
        <p:blipFill>
          <a:blip r:embed="rId2"/>
          <a:srcRect/>
          <a:stretch>
            <a:fillRect/>
          </a:stretch>
        </p:blipFill>
        <p:spPr bwMode="auto">
          <a:xfrm>
            <a:off x="533400" y="3733800"/>
            <a:ext cx="3733800" cy="2905125"/>
          </a:xfrm>
          <a:prstGeom prst="rect">
            <a:avLst/>
          </a:prstGeom>
          <a:noFill/>
        </p:spPr>
      </p:pic>
      <p:pic>
        <p:nvPicPr>
          <p:cNvPr id="215047" name="Picture 1031" descr="F06-23b.GIF066                                                 00004C9FSumanas' Hard Drive            B4EBCDA7:"/>
          <p:cNvPicPr>
            <a:picLocks noChangeAspect="1" noChangeArrowheads="1"/>
          </p:cNvPicPr>
          <p:nvPr/>
        </p:nvPicPr>
        <p:blipFill>
          <a:blip r:embed="rId3"/>
          <a:srcRect/>
          <a:stretch>
            <a:fillRect/>
          </a:stretch>
        </p:blipFill>
        <p:spPr bwMode="auto">
          <a:xfrm>
            <a:off x="5029200" y="3733800"/>
            <a:ext cx="3657600" cy="2898775"/>
          </a:xfrm>
          <a:prstGeom prst="rect">
            <a:avLst/>
          </a:prstGeom>
          <a:noFill/>
        </p:spPr>
      </p:pic>
      <p:sp>
        <p:nvSpPr>
          <p:cNvPr id="5" name="4 Rectángulo"/>
          <p:cNvSpPr/>
          <p:nvPr/>
        </p:nvSpPr>
        <p:spPr>
          <a:xfrm>
            <a:off x="1071538" y="642918"/>
            <a:ext cx="4093493" cy="646331"/>
          </a:xfrm>
          <a:prstGeom prst="rect">
            <a:avLst/>
          </a:prstGeom>
        </p:spPr>
        <p:txBody>
          <a:bodyPr wrap="none">
            <a:spAutoFit/>
          </a:bodyPr>
          <a:lstStyle/>
          <a:p>
            <a:pPr algn="ctr">
              <a:spcBef>
                <a:spcPct val="50000"/>
              </a:spcBef>
            </a:pPr>
            <a:r>
              <a:rPr lang="es-MX" sz="3600" b="1" dirty="0" smtClean="0">
                <a:solidFill>
                  <a:schemeClr val="tx2">
                    <a:lumMod val="60000"/>
                    <a:lumOff val="40000"/>
                  </a:schemeClr>
                </a:solidFill>
              </a:rPr>
              <a:t>ESTRUCTURA 4RIA</a:t>
            </a:r>
            <a:endParaRPr lang="es-MX" sz="3600" b="1"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5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57158" y="571480"/>
            <a:ext cx="8305800" cy="523220"/>
          </a:xfrm>
          <a:prstGeom prst="rect">
            <a:avLst/>
          </a:prstGeom>
          <a:noFill/>
          <a:ln w="9525">
            <a:noFill/>
            <a:miter lim="800000"/>
            <a:headEnd/>
            <a:tailEnd/>
          </a:ln>
          <a:effectLst/>
        </p:spPr>
        <p:txBody>
          <a:bodyPr>
            <a:spAutoFit/>
          </a:bodyPr>
          <a:lstStyle/>
          <a:p>
            <a:pPr algn="ctr">
              <a:spcBef>
                <a:spcPct val="50000"/>
              </a:spcBef>
            </a:pPr>
            <a:r>
              <a:rPr lang="es-ES_tradnl" sz="2800" b="1" dirty="0">
                <a:solidFill>
                  <a:schemeClr val="tx2">
                    <a:lumMod val="60000"/>
                    <a:lumOff val="40000"/>
                  </a:schemeClr>
                </a:solidFill>
                <a:latin typeface="Verdana" pitchFamily="34" charset="0"/>
              </a:rPr>
              <a:t>CONFORMACIÓN DE LAS </a:t>
            </a:r>
            <a:r>
              <a:rPr lang="es-ES_tradnl" sz="2800" b="1" dirty="0" smtClean="0">
                <a:solidFill>
                  <a:schemeClr val="tx2">
                    <a:lumMod val="60000"/>
                    <a:lumOff val="40000"/>
                  </a:schemeClr>
                </a:solidFill>
                <a:latin typeface="Verdana" pitchFamily="34" charset="0"/>
              </a:rPr>
              <a:t>PROTEÍNAS</a:t>
            </a:r>
            <a:endParaRPr lang="es-ES" sz="2800" b="1" dirty="0">
              <a:solidFill>
                <a:schemeClr val="tx2">
                  <a:lumMod val="60000"/>
                  <a:lumOff val="40000"/>
                </a:schemeClr>
              </a:solidFill>
              <a:latin typeface="Verdana" pitchFamily="34" charset="0"/>
            </a:endParaRPr>
          </a:p>
        </p:txBody>
      </p:sp>
      <p:grpSp>
        <p:nvGrpSpPr>
          <p:cNvPr id="2" name="Group 32"/>
          <p:cNvGrpSpPr>
            <a:grpSpLocks/>
          </p:cNvGrpSpPr>
          <p:nvPr/>
        </p:nvGrpSpPr>
        <p:grpSpPr bwMode="auto">
          <a:xfrm>
            <a:off x="0" y="1219200"/>
            <a:ext cx="9144000" cy="3352800"/>
            <a:chOff x="0" y="768"/>
            <a:chExt cx="5760" cy="2112"/>
          </a:xfrm>
        </p:grpSpPr>
        <p:sp>
          <p:nvSpPr>
            <p:cNvPr id="116751" name="Rectangle 15"/>
            <p:cNvSpPr>
              <a:spLocks noChangeArrowheads="1"/>
            </p:cNvSpPr>
            <p:nvPr/>
          </p:nvSpPr>
          <p:spPr bwMode="auto">
            <a:xfrm>
              <a:off x="144" y="2640"/>
              <a:ext cx="5616" cy="240"/>
            </a:xfrm>
            <a:prstGeom prst="rect">
              <a:avLst/>
            </a:prstGeom>
            <a:solidFill>
              <a:schemeClr val="tx1"/>
            </a:solidFill>
            <a:ln w="9525">
              <a:solidFill>
                <a:schemeClr val="tx1"/>
              </a:solidFill>
              <a:miter lim="800000"/>
              <a:headEnd/>
              <a:tailEnd/>
            </a:ln>
            <a:effectLst/>
          </p:spPr>
          <p:txBody>
            <a:bodyPr wrap="none" anchor="ctr"/>
            <a:lstStyle/>
            <a:p>
              <a:endParaRPr lang="es-ES"/>
            </a:p>
          </p:txBody>
        </p:sp>
        <p:grpSp>
          <p:nvGrpSpPr>
            <p:cNvPr id="3" name="Group 28"/>
            <p:cNvGrpSpPr>
              <a:grpSpLocks/>
            </p:cNvGrpSpPr>
            <p:nvPr/>
          </p:nvGrpSpPr>
          <p:grpSpPr bwMode="auto">
            <a:xfrm>
              <a:off x="0" y="768"/>
              <a:ext cx="5760" cy="2112"/>
              <a:chOff x="0" y="768"/>
              <a:chExt cx="5760" cy="2112"/>
            </a:xfrm>
          </p:grpSpPr>
          <p:grpSp>
            <p:nvGrpSpPr>
              <p:cNvPr id="4" name="Group 27"/>
              <p:cNvGrpSpPr>
                <a:grpSpLocks/>
              </p:cNvGrpSpPr>
              <p:nvPr/>
            </p:nvGrpSpPr>
            <p:grpSpPr bwMode="auto">
              <a:xfrm>
                <a:off x="0" y="793"/>
                <a:ext cx="5760" cy="2087"/>
                <a:chOff x="0" y="793"/>
                <a:chExt cx="5760" cy="2087"/>
              </a:xfrm>
            </p:grpSpPr>
            <p:graphicFrame>
              <p:nvGraphicFramePr>
                <p:cNvPr id="238592" name="Object 0"/>
                <p:cNvGraphicFramePr>
                  <a:graphicFrameLocks noChangeAspect="1"/>
                </p:cNvGraphicFramePr>
                <p:nvPr/>
              </p:nvGraphicFramePr>
              <p:xfrm>
                <a:off x="144" y="793"/>
                <a:ext cx="5616" cy="2087"/>
              </p:xfrm>
              <a:graphic>
                <a:graphicData uri="http://schemas.openxmlformats.org/presentationml/2006/ole">
                  <p:oleObj spid="_x0000_s2050" name="Fotografía de Photo Editor" r:id="rId3" imgW="15838095" imgH="5885714" progId="MSPhotoEd.3">
                    <p:embed/>
                  </p:oleObj>
                </a:graphicData>
              </a:graphic>
            </p:graphicFrame>
            <p:sp>
              <p:nvSpPr>
                <p:cNvPr id="116743" name="Text Box 7"/>
                <p:cNvSpPr txBox="1">
                  <a:spLocks noChangeArrowheads="1"/>
                </p:cNvSpPr>
                <p:nvPr/>
              </p:nvSpPr>
              <p:spPr bwMode="auto">
                <a:xfrm>
                  <a:off x="0" y="2475"/>
                  <a:ext cx="1200" cy="393"/>
                </a:xfrm>
                <a:prstGeom prst="rect">
                  <a:avLst/>
                </a:prstGeom>
                <a:solidFill>
                  <a:schemeClr val="tx1"/>
                </a:solidFill>
                <a:ln w="9525">
                  <a:noFill/>
                  <a:miter lim="800000"/>
                  <a:headEnd/>
                  <a:tailEnd/>
                </a:ln>
                <a:effectLst/>
              </p:spPr>
              <p:txBody>
                <a:bodyPr>
                  <a:spAutoFit/>
                </a:bodyPr>
                <a:lstStyle/>
                <a:p>
                  <a:pPr algn="ctr">
                    <a:spcBef>
                      <a:spcPct val="50000"/>
                    </a:spcBef>
                  </a:pPr>
                  <a:r>
                    <a:rPr lang="es-ES_tradnl" sz="1400" b="1" dirty="0">
                      <a:solidFill>
                        <a:schemeClr val="bg2"/>
                      </a:solidFill>
                      <a:latin typeface="Verdana" pitchFamily="34" charset="0"/>
                    </a:rPr>
                    <a:t>Estructura</a:t>
                  </a:r>
                </a:p>
                <a:p>
                  <a:pPr algn="ctr">
                    <a:spcBef>
                      <a:spcPct val="50000"/>
                    </a:spcBef>
                  </a:pPr>
                  <a:r>
                    <a:rPr lang="es-ES_tradnl" sz="1400" b="1" dirty="0">
                      <a:solidFill>
                        <a:schemeClr val="bg2"/>
                      </a:solidFill>
                      <a:latin typeface="Verdana" pitchFamily="34" charset="0"/>
                    </a:rPr>
                    <a:t> 1</a:t>
                  </a:r>
                  <a:r>
                    <a:rPr lang="es-ES_tradnl" sz="1400" b="1" baseline="30000" dirty="0">
                      <a:solidFill>
                        <a:schemeClr val="bg2"/>
                      </a:solidFill>
                      <a:latin typeface="Verdana" pitchFamily="34" charset="0"/>
                    </a:rPr>
                    <a:t>ria</a:t>
                  </a:r>
                  <a:endParaRPr lang="es-ES" sz="1400" b="1" baseline="30000" dirty="0">
                    <a:solidFill>
                      <a:schemeClr val="bg2"/>
                    </a:solidFill>
                    <a:latin typeface="Verdana" pitchFamily="34" charset="0"/>
                  </a:endParaRPr>
                </a:p>
              </p:txBody>
            </p:sp>
            <p:sp>
              <p:nvSpPr>
                <p:cNvPr id="116747" name="Text Box 11"/>
                <p:cNvSpPr txBox="1">
                  <a:spLocks noChangeArrowheads="1"/>
                </p:cNvSpPr>
                <p:nvPr/>
              </p:nvSpPr>
              <p:spPr bwMode="auto">
                <a:xfrm>
                  <a:off x="1350" y="2475"/>
                  <a:ext cx="1200" cy="393"/>
                </a:xfrm>
                <a:prstGeom prst="rect">
                  <a:avLst/>
                </a:prstGeom>
                <a:solidFill>
                  <a:schemeClr val="tx1"/>
                </a:solidFill>
                <a:ln w="9525">
                  <a:noFill/>
                  <a:miter lim="800000"/>
                  <a:headEnd/>
                  <a:tailEnd/>
                </a:ln>
                <a:effectLst/>
              </p:spPr>
              <p:txBody>
                <a:bodyPr>
                  <a:spAutoFit/>
                </a:bodyPr>
                <a:lstStyle/>
                <a:p>
                  <a:pPr algn="ctr">
                    <a:spcBef>
                      <a:spcPct val="50000"/>
                    </a:spcBef>
                  </a:pPr>
                  <a:r>
                    <a:rPr lang="es-ES_tradnl" sz="1400" b="1" dirty="0">
                      <a:solidFill>
                        <a:schemeClr val="bg2"/>
                      </a:solidFill>
                      <a:latin typeface="Verdana" pitchFamily="34" charset="0"/>
                    </a:rPr>
                    <a:t>Estructura</a:t>
                  </a:r>
                </a:p>
                <a:p>
                  <a:pPr algn="ctr">
                    <a:spcBef>
                      <a:spcPct val="50000"/>
                    </a:spcBef>
                  </a:pPr>
                  <a:r>
                    <a:rPr lang="es-ES_tradnl" sz="1400" b="1" dirty="0">
                      <a:solidFill>
                        <a:schemeClr val="bg2"/>
                      </a:solidFill>
                      <a:latin typeface="Verdana" pitchFamily="34" charset="0"/>
                    </a:rPr>
                    <a:t> 2</a:t>
                  </a:r>
                  <a:r>
                    <a:rPr lang="es-ES_tradnl" sz="1400" b="1" baseline="30000" dirty="0">
                      <a:solidFill>
                        <a:schemeClr val="bg2"/>
                      </a:solidFill>
                      <a:latin typeface="Verdana" pitchFamily="34" charset="0"/>
                    </a:rPr>
                    <a:t>ria</a:t>
                  </a:r>
                  <a:endParaRPr lang="es-ES" sz="1400" b="1" baseline="30000" dirty="0">
                    <a:solidFill>
                      <a:schemeClr val="bg2"/>
                    </a:solidFill>
                    <a:latin typeface="Verdana" pitchFamily="34" charset="0"/>
                  </a:endParaRPr>
                </a:p>
              </p:txBody>
            </p:sp>
            <p:sp>
              <p:nvSpPr>
                <p:cNvPr id="116748" name="Text Box 12"/>
                <p:cNvSpPr txBox="1">
                  <a:spLocks noChangeArrowheads="1"/>
                </p:cNvSpPr>
                <p:nvPr/>
              </p:nvSpPr>
              <p:spPr bwMode="auto">
                <a:xfrm>
                  <a:off x="2640" y="2448"/>
                  <a:ext cx="1152" cy="393"/>
                </a:xfrm>
                <a:prstGeom prst="rect">
                  <a:avLst/>
                </a:prstGeom>
                <a:solidFill>
                  <a:schemeClr val="tx1"/>
                </a:solidFill>
                <a:ln w="9525">
                  <a:noFill/>
                  <a:miter lim="800000"/>
                  <a:headEnd/>
                  <a:tailEnd/>
                </a:ln>
                <a:effectLst/>
              </p:spPr>
              <p:txBody>
                <a:bodyPr>
                  <a:spAutoFit/>
                </a:bodyPr>
                <a:lstStyle/>
                <a:p>
                  <a:pPr algn="ctr">
                    <a:spcBef>
                      <a:spcPct val="50000"/>
                    </a:spcBef>
                  </a:pPr>
                  <a:r>
                    <a:rPr lang="es-ES_tradnl" sz="1400" b="1">
                      <a:solidFill>
                        <a:schemeClr val="bg2"/>
                      </a:solidFill>
                      <a:latin typeface="Verdana" pitchFamily="34" charset="0"/>
                    </a:rPr>
                    <a:t>Estructura</a:t>
                  </a:r>
                </a:p>
                <a:p>
                  <a:pPr algn="ctr">
                    <a:spcBef>
                      <a:spcPct val="50000"/>
                    </a:spcBef>
                  </a:pPr>
                  <a:r>
                    <a:rPr lang="es-ES_tradnl" sz="1400" b="1">
                      <a:solidFill>
                        <a:schemeClr val="bg2"/>
                      </a:solidFill>
                      <a:latin typeface="Verdana" pitchFamily="34" charset="0"/>
                    </a:rPr>
                    <a:t>3</a:t>
                  </a:r>
                  <a:r>
                    <a:rPr lang="es-ES_tradnl" sz="1400" b="1" baseline="30000">
                      <a:solidFill>
                        <a:schemeClr val="bg2"/>
                      </a:solidFill>
                      <a:latin typeface="Verdana" pitchFamily="34" charset="0"/>
                    </a:rPr>
                    <a:t>ria</a:t>
                  </a:r>
                  <a:endParaRPr lang="es-ES" sz="1400" b="1" baseline="30000">
                    <a:solidFill>
                      <a:schemeClr val="bg2"/>
                    </a:solidFill>
                    <a:latin typeface="Verdana" pitchFamily="34" charset="0"/>
                  </a:endParaRPr>
                </a:p>
              </p:txBody>
            </p:sp>
            <p:sp>
              <p:nvSpPr>
                <p:cNvPr id="116749" name="Text Box 13"/>
                <p:cNvSpPr txBox="1">
                  <a:spLocks noChangeArrowheads="1"/>
                </p:cNvSpPr>
                <p:nvPr/>
              </p:nvSpPr>
              <p:spPr bwMode="auto">
                <a:xfrm>
                  <a:off x="4368" y="2448"/>
                  <a:ext cx="1200" cy="393"/>
                </a:xfrm>
                <a:prstGeom prst="rect">
                  <a:avLst/>
                </a:prstGeom>
                <a:solidFill>
                  <a:schemeClr val="tx1"/>
                </a:solidFill>
                <a:ln w="9525">
                  <a:noFill/>
                  <a:miter lim="800000"/>
                  <a:headEnd/>
                  <a:tailEnd/>
                </a:ln>
                <a:effectLst/>
              </p:spPr>
              <p:txBody>
                <a:bodyPr>
                  <a:spAutoFit/>
                </a:bodyPr>
                <a:lstStyle/>
                <a:p>
                  <a:pPr algn="ctr">
                    <a:spcBef>
                      <a:spcPct val="50000"/>
                    </a:spcBef>
                  </a:pPr>
                  <a:r>
                    <a:rPr lang="es-ES_tradnl" sz="1400" b="1">
                      <a:solidFill>
                        <a:schemeClr val="bg2"/>
                      </a:solidFill>
                      <a:latin typeface="Verdana" pitchFamily="34" charset="0"/>
                    </a:rPr>
                    <a:t>Estructura</a:t>
                  </a:r>
                </a:p>
                <a:p>
                  <a:pPr algn="ctr">
                    <a:spcBef>
                      <a:spcPct val="50000"/>
                    </a:spcBef>
                  </a:pPr>
                  <a:r>
                    <a:rPr lang="es-ES_tradnl" sz="1400" b="1">
                      <a:solidFill>
                        <a:schemeClr val="bg2"/>
                      </a:solidFill>
                      <a:latin typeface="Verdana" pitchFamily="34" charset="0"/>
                    </a:rPr>
                    <a:t> 4</a:t>
                  </a:r>
                  <a:r>
                    <a:rPr lang="es-ES_tradnl" sz="1400" b="1" baseline="30000">
                      <a:solidFill>
                        <a:schemeClr val="bg2"/>
                      </a:solidFill>
                      <a:latin typeface="Verdana" pitchFamily="34" charset="0"/>
                    </a:rPr>
                    <a:t>ria</a:t>
                  </a:r>
                  <a:endParaRPr lang="es-ES" sz="1400" b="1" baseline="30000">
                    <a:solidFill>
                      <a:schemeClr val="bg2"/>
                    </a:solidFill>
                    <a:latin typeface="Verdana" pitchFamily="34" charset="0"/>
                  </a:endParaRPr>
                </a:p>
              </p:txBody>
            </p:sp>
          </p:grpSp>
          <p:sp>
            <p:nvSpPr>
              <p:cNvPr id="116756" name="Rectangle 20"/>
              <p:cNvSpPr>
                <a:spLocks noChangeArrowheads="1"/>
              </p:cNvSpPr>
              <p:nvPr/>
            </p:nvSpPr>
            <p:spPr bwMode="auto">
              <a:xfrm>
                <a:off x="192" y="768"/>
                <a:ext cx="5328" cy="336"/>
              </a:xfrm>
              <a:prstGeom prst="rect">
                <a:avLst/>
              </a:prstGeom>
              <a:solidFill>
                <a:srgbClr val="FFFFFF"/>
              </a:solidFill>
              <a:ln w="9525">
                <a:solidFill>
                  <a:schemeClr val="tx1"/>
                </a:solidFill>
                <a:miter lim="800000"/>
                <a:headEnd/>
                <a:tailEnd/>
              </a:ln>
              <a:effectLst/>
            </p:spPr>
            <p:txBody>
              <a:bodyPr wrap="none" anchor="ctr"/>
              <a:lstStyle/>
              <a:p>
                <a:endParaRPr lang="es-ES"/>
              </a:p>
            </p:txBody>
          </p:sp>
        </p:grpSp>
      </p:grpSp>
      <p:grpSp>
        <p:nvGrpSpPr>
          <p:cNvPr id="5" name="Group 33"/>
          <p:cNvGrpSpPr>
            <a:grpSpLocks/>
          </p:cNvGrpSpPr>
          <p:nvPr/>
        </p:nvGrpSpPr>
        <p:grpSpPr bwMode="auto">
          <a:xfrm>
            <a:off x="142875" y="4648200"/>
            <a:ext cx="9001125" cy="1901825"/>
            <a:chOff x="90" y="2928"/>
            <a:chExt cx="5670" cy="1198"/>
          </a:xfrm>
        </p:grpSpPr>
        <p:grpSp>
          <p:nvGrpSpPr>
            <p:cNvPr id="6" name="Group 29"/>
            <p:cNvGrpSpPr>
              <a:grpSpLocks/>
            </p:cNvGrpSpPr>
            <p:nvPr/>
          </p:nvGrpSpPr>
          <p:grpSpPr bwMode="auto">
            <a:xfrm>
              <a:off x="90" y="2928"/>
              <a:ext cx="1344" cy="907"/>
              <a:chOff x="90" y="2928"/>
              <a:chExt cx="1344" cy="907"/>
            </a:xfrm>
          </p:grpSpPr>
          <p:sp>
            <p:nvSpPr>
              <p:cNvPr id="116739" name="Text Box 3"/>
              <p:cNvSpPr txBox="1">
                <a:spLocks noChangeArrowheads="1"/>
              </p:cNvSpPr>
              <p:nvPr/>
            </p:nvSpPr>
            <p:spPr bwMode="auto">
              <a:xfrm>
                <a:off x="90" y="3195"/>
                <a:ext cx="1344" cy="640"/>
              </a:xfrm>
              <a:prstGeom prst="rect">
                <a:avLst/>
              </a:prstGeom>
              <a:solidFill>
                <a:schemeClr val="tx2">
                  <a:lumMod val="20000"/>
                  <a:lumOff val="80000"/>
                </a:schemeClr>
              </a:solidFill>
              <a:ln w="9525">
                <a:noFill/>
                <a:miter lim="800000"/>
                <a:headEnd/>
                <a:tailEnd/>
              </a:ln>
              <a:effectLst/>
            </p:spPr>
            <p:txBody>
              <a:bodyPr>
                <a:spAutoFit/>
              </a:bodyPr>
              <a:lstStyle/>
              <a:p>
                <a:pPr>
                  <a:spcBef>
                    <a:spcPct val="50000"/>
                  </a:spcBef>
                </a:pPr>
                <a:r>
                  <a:rPr lang="es-ES_tradnl" sz="2000" b="1" dirty="0">
                    <a:solidFill>
                      <a:schemeClr val="tx2">
                        <a:lumMod val="60000"/>
                        <a:lumOff val="40000"/>
                      </a:schemeClr>
                    </a:solidFill>
                  </a:rPr>
                  <a:t>Secuencia de </a:t>
                </a:r>
                <a:r>
                  <a:rPr lang="es-ES_tradnl" sz="2000" b="1" dirty="0" err="1">
                    <a:solidFill>
                      <a:schemeClr val="tx2">
                        <a:lumMod val="60000"/>
                        <a:lumOff val="40000"/>
                      </a:schemeClr>
                    </a:solidFill>
                  </a:rPr>
                  <a:t>aa</a:t>
                </a:r>
                <a:r>
                  <a:rPr lang="es-ES_tradnl" sz="2000" b="1" dirty="0">
                    <a:solidFill>
                      <a:schemeClr val="tx2">
                        <a:lumMod val="60000"/>
                        <a:lumOff val="40000"/>
                      </a:schemeClr>
                    </a:solidFill>
                  </a:rPr>
                  <a:t> del esqueleto del </a:t>
                </a:r>
                <a:r>
                  <a:rPr lang="es-ES_tradnl" sz="2000" b="1" dirty="0" err="1">
                    <a:solidFill>
                      <a:schemeClr val="tx2">
                        <a:lumMod val="60000"/>
                        <a:lumOff val="40000"/>
                      </a:schemeClr>
                    </a:solidFill>
                  </a:rPr>
                  <a:t>peptídico</a:t>
                </a:r>
                <a:r>
                  <a:rPr lang="es-ES_tradnl" sz="2000" b="1" dirty="0">
                    <a:solidFill>
                      <a:schemeClr val="tx2">
                        <a:lumMod val="60000"/>
                        <a:lumOff val="40000"/>
                      </a:schemeClr>
                    </a:solidFill>
                  </a:rPr>
                  <a:t> y S-S</a:t>
                </a:r>
                <a:endParaRPr lang="es-ES" sz="2000" b="1" dirty="0">
                  <a:solidFill>
                    <a:schemeClr val="tx2">
                      <a:lumMod val="60000"/>
                      <a:lumOff val="40000"/>
                    </a:schemeClr>
                  </a:solidFill>
                </a:endParaRPr>
              </a:p>
            </p:txBody>
          </p:sp>
          <p:sp>
            <p:nvSpPr>
              <p:cNvPr id="116759" name="Line 23"/>
              <p:cNvSpPr>
                <a:spLocks noChangeShapeType="1"/>
              </p:cNvSpPr>
              <p:nvPr/>
            </p:nvSpPr>
            <p:spPr bwMode="auto">
              <a:xfrm>
                <a:off x="816" y="2928"/>
                <a:ext cx="0" cy="192"/>
              </a:xfrm>
              <a:prstGeom prst="line">
                <a:avLst/>
              </a:prstGeom>
              <a:noFill/>
              <a:ln w="38100">
                <a:solidFill>
                  <a:schemeClr val="tx2"/>
                </a:solidFill>
                <a:round/>
                <a:headEnd/>
                <a:tailEnd type="triangle" w="med" len="med"/>
              </a:ln>
              <a:effectLst/>
            </p:spPr>
            <p:txBody>
              <a:bodyPr/>
              <a:lstStyle/>
              <a:p>
                <a:endParaRPr lang="es-ES"/>
              </a:p>
            </p:txBody>
          </p:sp>
        </p:grpSp>
        <p:sp>
          <p:nvSpPr>
            <p:cNvPr id="116740" name="Text Box 4"/>
            <p:cNvSpPr txBox="1">
              <a:spLocks noChangeArrowheads="1"/>
            </p:cNvSpPr>
            <p:nvPr/>
          </p:nvSpPr>
          <p:spPr bwMode="auto">
            <a:xfrm>
              <a:off x="1485" y="3195"/>
              <a:ext cx="2064" cy="931"/>
            </a:xfrm>
            <a:prstGeom prst="rect">
              <a:avLst/>
            </a:prstGeom>
            <a:solidFill>
              <a:schemeClr val="tx2">
                <a:lumMod val="20000"/>
                <a:lumOff val="80000"/>
              </a:schemeClr>
            </a:solidFill>
            <a:ln w="9525">
              <a:noFill/>
              <a:miter lim="800000"/>
              <a:headEnd/>
              <a:tailEnd/>
            </a:ln>
            <a:effectLst/>
          </p:spPr>
          <p:txBody>
            <a:bodyPr>
              <a:spAutoFit/>
            </a:bodyPr>
            <a:lstStyle/>
            <a:p>
              <a:pPr algn="ctr">
                <a:spcBef>
                  <a:spcPct val="50000"/>
                </a:spcBef>
              </a:pPr>
              <a:r>
                <a:rPr lang="es-ES_tradnl" b="1" dirty="0">
                  <a:solidFill>
                    <a:schemeClr val="tx2">
                      <a:lumMod val="60000"/>
                      <a:lumOff val="40000"/>
                    </a:schemeClr>
                  </a:solidFill>
                </a:rPr>
                <a:t>Arreglo </a:t>
              </a:r>
              <a:r>
                <a:rPr lang="es-ES_tradnl" b="1" dirty="0" smtClean="0">
                  <a:solidFill>
                    <a:schemeClr val="tx2">
                      <a:lumMod val="60000"/>
                      <a:lumOff val="40000"/>
                    </a:schemeClr>
                  </a:solidFill>
                </a:rPr>
                <a:t>/distribución/ordenamiento </a:t>
              </a:r>
              <a:r>
                <a:rPr lang="es-ES_tradnl" b="1" dirty="0">
                  <a:solidFill>
                    <a:schemeClr val="tx2">
                      <a:lumMod val="60000"/>
                      <a:lumOff val="40000"/>
                    </a:schemeClr>
                  </a:solidFill>
                </a:rPr>
                <a:t>del esqueleto y las  cadenas laterales de la proteína en el espacio</a:t>
              </a:r>
              <a:endParaRPr lang="es-ES" b="1" dirty="0">
                <a:solidFill>
                  <a:schemeClr val="tx2">
                    <a:lumMod val="60000"/>
                    <a:lumOff val="40000"/>
                  </a:schemeClr>
                </a:solidFill>
              </a:endParaRPr>
            </a:p>
          </p:txBody>
        </p:sp>
        <p:sp>
          <p:nvSpPr>
            <p:cNvPr id="116760" name="Line 24"/>
            <p:cNvSpPr>
              <a:spLocks noChangeShapeType="1"/>
            </p:cNvSpPr>
            <p:nvPr/>
          </p:nvSpPr>
          <p:spPr bwMode="auto">
            <a:xfrm>
              <a:off x="1872" y="2928"/>
              <a:ext cx="153" cy="267"/>
            </a:xfrm>
            <a:prstGeom prst="line">
              <a:avLst/>
            </a:prstGeom>
            <a:noFill/>
            <a:ln w="38100">
              <a:solidFill>
                <a:schemeClr val="tx2"/>
              </a:solidFill>
              <a:round/>
              <a:headEnd/>
              <a:tailEnd type="triangle" w="med" len="med"/>
            </a:ln>
            <a:effectLst/>
          </p:spPr>
          <p:txBody>
            <a:bodyPr/>
            <a:lstStyle/>
            <a:p>
              <a:endParaRPr lang="es-ES"/>
            </a:p>
          </p:txBody>
        </p:sp>
        <p:sp>
          <p:nvSpPr>
            <p:cNvPr id="116744" name="Text Box 8"/>
            <p:cNvSpPr txBox="1">
              <a:spLocks noChangeArrowheads="1"/>
            </p:cNvSpPr>
            <p:nvPr/>
          </p:nvSpPr>
          <p:spPr bwMode="auto">
            <a:xfrm>
              <a:off x="3696" y="3216"/>
              <a:ext cx="2064" cy="640"/>
            </a:xfrm>
            <a:prstGeom prst="rect">
              <a:avLst/>
            </a:prstGeom>
            <a:solidFill>
              <a:schemeClr val="tx2">
                <a:lumMod val="20000"/>
                <a:lumOff val="80000"/>
              </a:schemeClr>
            </a:solidFill>
            <a:ln w="9525">
              <a:noFill/>
              <a:miter lim="800000"/>
              <a:headEnd/>
              <a:tailEnd/>
            </a:ln>
            <a:effectLst/>
          </p:spPr>
          <p:txBody>
            <a:bodyPr>
              <a:spAutoFit/>
            </a:bodyPr>
            <a:lstStyle/>
            <a:p>
              <a:pPr algn="ctr">
                <a:spcBef>
                  <a:spcPct val="50000"/>
                </a:spcBef>
              </a:pPr>
              <a:r>
                <a:rPr lang="es-ES_tradnl" sz="2000" b="1" dirty="0">
                  <a:solidFill>
                    <a:schemeClr val="tx2">
                      <a:lumMod val="60000"/>
                      <a:lumOff val="40000"/>
                    </a:schemeClr>
                  </a:solidFill>
                </a:rPr>
                <a:t>Describe el ordenamiento tridimensional de las proteínas </a:t>
              </a:r>
              <a:endParaRPr lang="es-ES" sz="2000" b="1" dirty="0">
                <a:solidFill>
                  <a:schemeClr val="tx2">
                    <a:lumMod val="60000"/>
                    <a:lumOff val="40000"/>
                  </a:schemeClr>
                </a:solidFill>
              </a:endParaRPr>
            </a:p>
          </p:txBody>
        </p:sp>
        <p:sp>
          <p:nvSpPr>
            <p:cNvPr id="116761" name="Line 25"/>
            <p:cNvSpPr>
              <a:spLocks noChangeShapeType="1"/>
            </p:cNvSpPr>
            <p:nvPr/>
          </p:nvSpPr>
          <p:spPr bwMode="auto">
            <a:xfrm>
              <a:off x="3408" y="2928"/>
              <a:ext cx="240" cy="240"/>
            </a:xfrm>
            <a:prstGeom prst="line">
              <a:avLst/>
            </a:prstGeom>
            <a:noFill/>
            <a:ln w="38100">
              <a:solidFill>
                <a:schemeClr val="tx2"/>
              </a:solidFill>
              <a:round/>
              <a:headEnd/>
              <a:tailEnd type="triangle" w="med" len="med"/>
            </a:ln>
            <a:effectLst/>
          </p:spPr>
          <p:txBody>
            <a:bodyP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28662" y="1071546"/>
            <a:ext cx="6800872" cy="703282"/>
          </a:xfrm>
        </p:spPr>
        <p:txBody>
          <a:bodyPr>
            <a:normAutofit/>
          </a:bodyPr>
          <a:lstStyle/>
          <a:p>
            <a:r>
              <a:rPr lang="es-AR" sz="3200" b="1" dirty="0">
                <a:solidFill>
                  <a:schemeClr val="tx2">
                    <a:lumMod val="60000"/>
                    <a:lumOff val="40000"/>
                  </a:schemeClr>
                </a:solidFill>
                <a:latin typeface="+mn-lt"/>
              </a:rPr>
              <a:t>METABOLISMO DE AMINOACIDOS</a:t>
            </a:r>
            <a:endParaRPr lang="es-ES" sz="3200" b="1" dirty="0">
              <a:solidFill>
                <a:schemeClr val="tx2">
                  <a:lumMod val="60000"/>
                  <a:lumOff val="40000"/>
                </a:schemeClr>
              </a:solidFill>
              <a:latin typeface="+mn-lt"/>
            </a:endParaRPr>
          </a:p>
        </p:txBody>
      </p:sp>
      <p:sp>
        <p:nvSpPr>
          <p:cNvPr id="5123" name="Rectangle 3"/>
          <p:cNvSpPr>
            <a:spLocks noGrp="1" noChangeArrowheads="1"/>
          </p:cNvSpPr>
          <p:nvPr>
            <p:ph sz="quarter" idx="1"/>
          </p:nvPr>
        </p:nvSpPr>
        <p:spPr>
          <a:xfrm>
            <a:off x="714348" y="2357430"/>
            <a:ext cx="7772400" cy="3052770"/>
          </a:xfrm>
        </p:spPr>
        <p:txBody>
          <a:bodyPr/>
          <a:lstStyle/>
          <a:p>
            <a:pPr algn="just"/>
            <a:endParaRPr lang="es-AR" dirty="0" smtClean="0">
              <a:solidFill>
                <a:schemeClr val="tx2">
                  <a:lumMod val="60000"/>
                  <a:lumOff val="40000"/>
                </a:schemeClr>
              </a:solidFill>
            </a:endParaRPr>
          </a:p>
          <a:p>
            <a:pPr algn="just"/>
            <a:r>
              <a:rPr lang="es-AR" dirty="0" smtClean="0">
                <a:solidFill>
                  <a:schemeClr val="tx2">
                    <a:lumMod val="60000"/>
                    <a:lumOff val="40000"/>
                  </a:schemeClr>
                </a:solidFill>
              </a:rPr>
              <a:t>Los </a:t>
            </a:r>
            <a:r>
              <a:rPr lang="es-AR" dirty="0">
                <a:solidFill>
                  <a:schemeClr val="tx2">
                    <a:lumMod val="60000"/>
                    <a:lumOff val="40000"/>
                  </a:schemeClr>
                </a:solidFill>
              </a:rPr>
              <a:t>aminoácidos, no se almacenan en el organismo.</a:t>
            </a:r>
          </a:p>
          <a:p>
            <a:pPr algn="just"/>
            <a:r>
              <a:rPr lang="es-AR" dirty="0">
                <a:solidFill>
                  <a:schemeClr val="tx2">
                    <a:lumMod val="60000"/>
                    <a:lumOff val="40000"/>
                  </a:schemeClr>
                </a:solidFill>
              </a:rPr>
              <a:t>Sus niveles dependen del equilibrio entre biosíntesis y degradación de proteínas corporales, es decir el balance entre anabolismo y catabolismo (balance nitrogenado).</a:t>
            </a:r>
          </a:p>
          <a:p>
            <a:pPr algn="just"/>
            <a:r>
              <a:rPr lang="es-AR" dirty="0">
                <a:solidFill>
                  <a:schemeClr val="tx2">
                    <a:lumMod val="60000"/>
                    <a:lumOff val="40000"/>
                  </a:schemeClr>
                </a:solidFill>
              </a:rPr>
              <a:t> El N se excreta por orina y heces</a:t>
            </a:r>
          </a:p>
          <a:p>
            <a:endParaRPr lang="es-AR" dirty="0">
              <a:solidFill>
                <a:schemeClr val="tx2">
                  <a:lumMod val="60000"/>
                  <a:lumOff val="4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642918"/>
            <a:ext cx="7772400" cy="774720"/>
          </a:xfrm>
        </p:spPr>
        <p:txBody>
          <a:bodyPr>
            <a:normAutofit fontScale="90000"/>
          </a:bodyPr>
          <a:lstStyle/>
          <a:p>
            <a:r>
              <a:rPr lang="es-AR" sz="4000" b="1" dirty="0">
                <a:solidFill>
                  <a:schemeClr val="tx2">
                    <a:lumMod val="60000"/>
                    <a:lumOff val="40000"/>
                  </a:schemeClr>
                </a:solidFill>
                <a:latin typeface="+mn-lt"/>
              </a:rPr>
              <a:t>CATABOLISMO DE AMINOACIDOS</a:t>
            </a:r>
            <a:endParaRPr lang="es-ES" sz="4000" b="1" dirty="0">
              <a:solidFill>
                <a:schemeClr val="tx2">
                  <a:lumMod val="60000"/>
                  <a:lumOff val="40000"/>
                </a:schemeClr>
              </a:solidFill>
              <a:latin typeface="+mn-lt"/>
            </a:endParaRPr>
          </a:p>
        </p:txBody>
      </p:sp>
      <p:sp>
        <p:nvSpPr>
          <p:cNvPr id="10243" name="Rectangle 3"/>
          <p:cNvSpPr>
            <a:spLocks noGrp="1" noChangeArrowheads="1"/>
          </p:cNvSpPr>
          <p:nvPr>
            <p:ph sz="quarter" idx="1"/>
          </p:nvPr>
        </p:nvSpPr>
        <p:spPr>
          <a:xfrm>
            <a:off x="428596" y="1857365"/>
            <a:ext cx="8229600" cy="1928826"/>
          </a:xfrm>
        </p:spPr>
        <p:txBody>
          <a:bodyPr>
            <a:normAutofit/>
          </a:bodyPr>
          <a:lstStyle/>
          <a:p>
            <a:pPr algn="just"/>
            <a:r>
              <a:rPr lang="es-AR" sz="2400" dirty="0">
                <a:solidFill>
                  <a:schemeClr val="tx2">
                    <a:lumMod val="60000"/>
                    <a:lumOff val="40000"/>
                  </a:schemeClr>
                </a:solidFill>
              </a:rPr>
              <a:t>La degradación se inicia por procesos que separan el grupo </a:t>
            </a:r>
            <a:r>
              <a:rPr lang="es-AR" sz="2400" dirty="0" err="1">
                <a:solidFill>
                  <a:schemeClr val="tx2">
                    <a:lumMod val="60000"/>
                    <a:lumOff val="40000"/>
                  </a:schemeClr>
                </a:solidFill>
              </a:rPr>
              <a:t>aamino</a:t>
            </a:r>
            <a:r>
              <a:rPr lang="es-AR" sz="2400" dirty="0">
                <a:solidFill>
                  <a:schemeClr val="tx2">
                    <a:lumMod val="60000"/>
                    <a:lumOff val="40000"/>
                  </a:schemeClr>
                </a:solidFill>
              </a:rPr>
              <a:t>. </a:t>
            </a:r>
          </a:p>
          <a:p>
            <a:pPr algn="just"/>
            <a:endParaRPr lang="es-AR" sz="2400" dirty="0">
              <a:solidFill>
                <a:schemeClr val="tx2">
                  <a:lumMod val="60000"/>
                  <a:lumOff val="40000"/>
                </a:schemeClr>
              </a:solidFill>
            </a:endParaRPr>
          </a:p>
          <a:p>
            <a:pPr algn="just"/>
            <a:r>
              <a:rPr lang="es-AR" sz="2400" dirty="0">
                <a:solidFill>
                  <a:schemeClr val="tx2">
                    <a:lumMod val="60000"/>
                    <a:lumOff val="40000"/>
                  </a:schemeClr>
                </a:solidFill>
              </a:rPr>
              <a:t>Estos procesos pueden ser reacciones de transferencia (</a:t>
            </a:r>
            <a:r>
              <a:rPr lang="es-AR" sz="2400" b="1" i="1" dirty="0" err="1">
                <a:solidFill>
                  <a:schemeClr val="tx2">
                    <a:lumMod val="60000"/>
                    <a:lumOff val="40000"/>
                  </a:schemeClr>
                </a:solidFill>
              </a:rPr>
              <a:t>transaminación</a:t>
            </a:r>
            <a:r>
              <a:rPr lang="es-AR" sz="2400" i="1" dirty="0">
                <a:solidFill>
                  <a:schemeClr val="tx2">
                    <a:lumMod val="60000"/>
                    <a:lumOff val="40000"/>
                  </a:schemeClr>
                </a:solidFill>
              </a:rPr>
              <a:t>)</a:t>
            </a:r>
            <a:r>
              <a:rPr lang="es-AR" sz="2400" dirty="0">
                <a:solidFill>
                  <a:schemeClr val="tx2">
                    <a:lumMod val="60000"/>
                    <a:lumOff val="40000"/>
                  </a:schemeClr>
                </a:solidFill>
              </a:rPr>
              <a:t> o de separación del grupo amino (</a:t>
            </a:r>
            <a:r>
              <a:rPr lang="es-AR" sz="2400" b="1" i="1" dirty="0" err="1">
                <a:solidFill>
                  <a:schemeClr val="tx2">
                    <a:lumMod val="60000"/>
                    <a:lumOff val="40000"/>
                  </a:schemeClr>
                </a:solidFill>
              </a:rPr>
              <a:t>desaminación</a:t>
            </a:r>
            <a:r>
              <a:rPr lang="es-AR" sz="2400" dirty="0">
                <a:solidFill>
                  <a:schemeClr val="tx2">
                    <a:lumMod val="60000"/>
                    <a:lumOff val="40000"/>
                  </a:schemeClr>
                </a:solidFill>
              </a:rPr>
              <a:t>)</a:t>
            </a:r>
            <a:endParaRPr lang="es-ES" sz="2400" dirty="0">
              <a:solidFill>
                <a:schemeClr val="tx2">
                  <a:lumMod val="60000"/>
                  <a:lumOff val="4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785786" y="2857496"/>
            <a:ext cx="7620000" cy="3293209"/>
          </a:xfrm>
          <a:prstGeom prst="rect">
            <a:avLst/>
          </a:prstGeom>
          <a:noFill/>
          <a:ln w="9525">
            <a:noFill/>
            <a:miter lim="800000"/>
            <a:headEnd/>
            <a:tailEnd/>
          </a:ln>
          <a:effectLst/>
        </p:spPr>
        <p:txBody>
          <a:bodyPr>
            <a:spAutoFit/>
          </a:bodyPr>
          <a:lstStyle/>
          <a:p>
            <a:pPr marL="457200" indent="-457200" algn="just">
              <a:spcBef>
                <a:spcPct val="50000"/>
              </a:spcBef>
              <a:buFont typeface="Wingdings" pitchFamily="2" charset="2"/>
              <a:buChar char="Ø"/>
            </a:pPr>
            <a:r>
              <a:rPr lang="es-ES_tradnl" sz="2600" dirty="0">
                <a:solidFill>
                  <a:schemeClr val="tx2">
                    <a:lumMod val="60000"/>
                    <a:lumOff val="40000"/>
                  </a:schemeClr>
                </a:solidFill>
              </a:rPr>
              <a:t>Son las macromoléculas biológicas más abundantes </a:t>
            </a:r>
            <a:endParaRPr lang="es-ES_tradnl" sz="2600" dirty="0" smtClean="0">
              <a:solidFill>
                <a:schemeClr val="tx2">
                  <a:lumMod val="60000"/>
                  <a:lumOff val="40000"/>
                </a:schemeClr>
              </a:solidFill>
            </a:endParaRPr>
          </a:p>
          <a:p>
            <a:pPr marL="457200" indent="-457200" algn="just">
              <a:spcBef>
                <a:spcPct val="50000"/>
              </a:spcBef>
              <a:buFont typeface="Wingdings" pitchFamily="2" charset="2"/>
              <a:buChar char="Ø"/>
            </a:pPr>
            <a:r>
              <a:rPr lang="es-ES_tradnl" sz="2600" dirty="0" smtClean="0">
                <a:solidFill>
                  <a:schemeClr val="tx2">
                    <a:lumMod val="60000"/>
                    <a:lumOff val="40000"/>
                  </a:schemeClr>
                </a:solidFill>
              </a:rPr>
              <a:t>Se </a:t>
            </a:r>
            <a:r>
              <a:rPr lang="es-ES_tradnl" sz="2600" dirty="0">
                <a:solidFill>
                  <a:schemeClr val="tx2">
                    <a:lumMod val="60000"/>
                    <a:lumOff val="40000"/>
                  </a:schemeClr>
                </a:solidFill>
              </a:rPr>
              <a:t>encuentran en todas las células y en todas partes dentro de las </a:t>
            </a:r>
            <a:r>
              <a:rPr lang="es-ES_tradnl" sz="2600" dirty="0" smtClean="0">
                <a:solidFill>
                  <a:schemeClr val="tx2">
                    <a:lumMod val="60000"/>
                    <a:lumOff val="40000"/>
                  </a:schemeClr>
                </a:solidFill>
              </a:rPr>
              <a:t>células</a:t>
            </a:r>
          </a:p>
          <a:p>
            <a:pPr marL="457200" indent="-457200" algn="just">
              <a:spcBef>
                <a:spcPct val="50000"/>
              </a:spcBef>
              <a:buFont typeface="Wingdings" pitchFamily="2" charset="2"/>
              <a:buChar char="Ø"/>
            </a:pPr>
            <a:r>
              <a:rPr lang="es-ES_tradnl" sz="2600" dirty="0" smtClean="0">
                <a:solidFill>
                  <a:schemeClr val="tx2">
                    <a:lumMod val="60000"/>
                    <a:lumOff val="40000"/>
                  </a:schemeClr>
                </a:solidFill>
              </a:rPr>
              <a:t>Existen </a:t>
            </a:r>
            <a:r>
              <a:rPr lang="es-ES_tradnl" sz="2600" dirty="0">
                <a:solidFill>
                  <a:schemeClr val="tx2">
                    <a:lumMod val="60000"/>
                    <a:lumOff val="40000"/>
                  </a:schemeClr>
                </a:solidFill>
              </a:rPr>
              <a:t>miles de diferentes tipos y  tamaños de </a:t>
            </a:r>
            <a:r>
              <a:rPr lang="es-ES_tradnl" sz="2600" dirty="0" smtClean="0">
                <a:solidFill>
                  <a:schemeClr val="tx2">
                    <a:lumMod val="60000"/>
                    <a:lumOff val="40000"/>
                  </a:schemeClr>
                </a:solidFill>
              </a:rPr>
              <a:t>proteínas</a:t>
            </a:r>
          </a:p>
          <a:p>
            <a:pPr marL="457200" indent="-457200" algn="just">
              <a:spcBef>
                <a:spcPct val="50000"/>
              </a:spcBef>
              <a:buFont typeface="Wingdings" pitchFamily="2" charset="2"/>
              <a:buChar char="Ø"/>
            </a:pPr>
            <a:r>
              <a:rPr lang="es-ES_tradnl" sz="2600" dirty="0" smtClean="0">
                <a:solidFill>
                  <a:schemeClr val="tx2">
                    <a:lumMod val="60000"/>
                    <a:lumOff val="40000"/>
                  </a:schemeClr>
                </a:solidFill>
              </a:rPr>
              <a:t>Exhiben </a:t>
            </a:r>
            <a:r>
              <a:rPr lang="es-ES_tradnl" sz="2600" dirty="0">
                <a:solidFill>
                  <a:schemeClr val="tx2">
                    <a:lumMod val="60000"/>
                    <a:lumOff val="40000"/>
                  </a:schemeClr>
                </a:solidFill>
              </a:rPr>
              <a:t>una gran cantidad de diversidad de funciones</a:t>
            </a:r>
          </a:p>
          <a:p>
            <a:pPr marL="457200" indent="-457200" algn="just">
              <a:spcBef>
                <a:spcPct val="50000"/>
              </a:spcBef>
              <a:buFontTx/>
              <a:buAutoNum type="arabicPeriod"/>
            </a:pPr>
            <a:endParaRPr lang="es-ES" sz="2600" dirty="0">
              <a:solidFill>
                <a:srgbClr val="FFFF00"/>
              </a:solidFill>
            </a:endParaRPr>
          </a:p>
        </p:txBody>
      </p:sp>
      <p:sp>
        <p:nvSpPr>
          <p:cNvPr id="3" name="2 CuadroTexto"/>
          <p:cNvSpPr txBox="1"/>
          <p:nvPr/>
        </p:nvSpPr>
        <p:spPr>
          <a:xfrm>
            <a:off x="1357290" y="1285860"/>
            <a:ext cx="3746218" cy="707886"/>
          </a:xfrm>
          <a:prstGeom prst="rect">
            <a:avLst/>
          </a:prstGeom>
          <a:noFill/>
        </p:spPr>
        <p:txBody>
          <a:bodyPr wrap="none" rtlCol="0">
            <a:spAutoFit/>
          </a:bodyPr>
          <a:lstStyle/>
          <a:p>
            <a:r>
              <a:rPr lang="es-ES" sz="4000" b="1" dirty="0" smtClean="0">
                <a:solidFill>
                  <a:schemeClr val="tx2">
                    <a:lumMod val="60000"/>
                    <a:lumOff val="40000"/>
                  </a:schemeClr>
                </a:solidFill>
              </a:rPr>
              <a:t>LAS PROTEINAS</a:t>
            </a:r>
            <a:endParaRPr lang="es-ES" b="1" dirty="0">
              <a:solidFill>
                <a:schemeClr val="tx2">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500034" y="1071546"/>
            <a:ext cx="8382000" cy="5093702"/>
          </a:xfrm>
          <a:prstGeom prst="rect">
            <a:avLst/>
          </a:prstGeom>
          <a:noFill/>
          <a:ln w="9525">
            <a:noFill/>
            <a:miter lim="800000"/>
            <a:headEnd/>
            <a:tailEnd/>
          </a:ln>
          <a:effectLst/>
        </p:spPr>
        <p:txBody>
          <a:bodyPr>
            <a:spAutoFit/>
          </a:bodyPr>
          <a:lstStyle/>
          <a:p>
            <a:pPr marL="457200" indent="-457200" algn="ctr">
              <a:spcBef>
                <a:spcPct val="50000"/>
              </a:spcBef>
            </a:pPr>
            <a:r>
              <a:rPr lang="es-ES" sz="2600" dirty="0">
                <a:solidFill>
                  <a:schemeClr val="tx2">
                    <a:lumMod val="60000"/>
                    <a:lumOff val="40000"/>
                  </a:schemeClr>
                </a:solidFill>
              </a:rPr>
              <a:t>Cada organismo puede construir con esta base de 20 </a:t>
            </a:r>
            <a:r>
              <a:rPr lang="es-ES" sz="2600" dirty="0" smtClean="0">
                <a:solidFill>
                  <a:schemeClr val="tx2">
                    <a:lumMod val="60000"/>
                    <a:lumOff val="40000"/>
                  </a:schemeClr>
                </a:solidFill>
              </a:rPr>
              <a:t>aminoácidos de </a:t>
            </a:r>
            <a:r>
              <a:rPr lang="es-ES" sz="2600" dirty="0">
                <a:solidFill>
                  <a:schemeClr val="tx2">
                    <a:lumMod val="60000"/>
                    <a:lumOff val="40000"/>
                  </a:schemeClr>
                </a:solidFill>
              </a:rPr>
              <a:t>diferentes proteínas</a:t>
            </a:r>
          </a:p>
          <a:p>
            <a:pPr marL="457200" indent="-457200" algn="ctr">
              <a:spcBef>
                <a:spcPct val="50000"/>
              </a:spcBef>
            </a:pPr>
            <a:endParaRPr lang="es-ES" sz="2600" dirty="0">
              <a:solidFill>
                <a:schemeClr val="tx2">
                  <a:lumMod val="60000"/>
                  <a:lumOff val="40000"/>
                </a:schemeClr>
              </a:solidFill>
            </a:endParaRPr>
          </a:p>
          <a:p>
            <a:pPr marL="457200" indent="-457200" algn="just">
              <a:spcBef>
                <a:spcPct val="50000"/>
              </a:spcBef>
            </a:pPr>
            <a:r>
              <a:rPr lang="es-ES" sz="2600" dirty="0">
                <a:solidFill>
                  <a:schemeClr val="tx2">
                    <a:lumMod val="60000"/>
                    <a:lumOff val="40000"/>
                  </a:schemeClr>
                </a:solidFill>
              </a:rPr>
              <a:t>	Enzimas			venenos</a:t>
            </a:r>
          </a:p>
          <a:p>
            <a:pPr marL="457200" indent="-457200" algn="just">
              <a:spcBef>
                <a:spcPct val="50000"/>
              </a:spcBef>
            </a:pPr>
            <a:r>
              <a:rPr lang="es-ES" sz="2600" dirty="0">
                <a:solidFill>
                  <a:schemeClr val="tx2">
                    <a:lumMod val="60000"/>
                    <a:lumOff val="40000"/>
                  </a:schemeClr>
                </a:solidFill>
              </a:rPr>
              <a:t>	Hormonas			colágeno </a:t>
            </a:r>
            <a:r>
              <a:rPr lang="es-ES" sz="1600" dirty="0">
                <a:solidFill>
                  <a:schemeClr val="tx2">
                    <a:lumMod val="60000"/>
                    <a:lumOff val="40000"/>
                  </a:schemeClr>
                </a:solidFill>
              </a:rPr>
              <a:t>(piel, huesos)</a:t>
            </a:r>
          </a:p>
          <a:p>
            <a:pPr marL="457200" indent="-457200" algn="just">
              <a:spcBef>
                <a:spcPct val="50000"/>
              </a:spcBef>
            </a:pPr>
            <a:r>
              <a:rPr lang="es-ES" sz="2600" dirty="0">
                <a:solidFill>
                  <a:schemeClr val="tx2">
                    <a:lumMod val="60000"/>
                    <a:lumOff val="40000"/>
                  </a:schemeClr>
                </a:solidFill>
              </a:rPr>
              <a:t>	Anticuerpos			receptores </a:t>
            </a:r>
          </a:p>
          <a:p>
            <a:pPr marL="457200" indent="-457200" algn="just">
              <a:spcBef>
                <a:spcPct val="50000"/>
              </a:spcBef>
            </a:pPr>
            <a:r>
              <a:rPr lang="es-ES" sz="2600" dirty="0">
                <a:solidFill>
                  <a:schemeClr val="tx2">
                    <a:lumMod val="60000"/>
                    <a:lumOff val="40000"/>
                  </a:schemeClr>
                </a:solidFill>
              </a:rPr>
              <a:t>	Transportadores		hemoglobina</a:t>
            </a:r>
          </a:p>
          <a:p>
            <a:pPr marL="457200" indent="-457200" algn="just">
              <a:spcBef>
                <a:spcPct val="50000"/>
              </a:spcBef>
            </a:pPr>
            <a:r>
              <a:rPr lang="es-ES" sz="2600" dirty="0">
                <a:solidFill>
                  <a:schemeClr val="tx2">
                    <a:lumMod val="60000"/>
                    <a:lumOff val="40000"/>
                  </a:schemeClr>
                </a:solidFill>
              </a:rPr>
              <a:t>	Proteínas de leche</a:t>
            </a:r>
          </a:p>
          <a:p>
            <a:pPr marL="457200" indent="-457200" algn="just">
              <a:spcBef>
                <a:spcPct val="50000"/>
              </a:spcBef>
            </a:pPr>
            <a:r>
              <a:rPr lang="es-ES" sz="2600" dirty="0">
                <a:solidFill>
                  <a:schemeClr val="tx2">
                    <a:lumMod val="60000"/>
                    <a:lumOff val="40000"/>
                  </a:schemeClr>
                </a:solidFill>
              </a:rPr>
              <a:t>	Queratina (cuernos, escamas, pelos, lana, uñas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58888" y="333375"/>
            <a:ext cx="1728787" cy="457200"/>
          </a:xfrm>
          <a:prstGeom prst="rect">
            <a:avLst/>
          </a:prstGeom>
          <a:noFill/>
          <a:ln w="9525">
            <a:noFill/>
            <a:miter lim="800000"/>
            <a:headEnd/>
            <a:tailEnd/>
          </a:ln>
          <a:effectLst/>
        </p:spPr>
        <p:txBody>
          <a:bodyPr>
            <a:spAutoFit/>
          </a:bodyPr>
          <a:lstStyle/>
          <a:p>
            <a:pPr>
              <a:spcBef>
                <a:spcPct val="50000"/>
              </a:spcBef>
            </a:pPr>
            <a:r>
              <a:rPr lang="es-AR" sz="2400" b="1" dirty="0">
                <a:solidFill>
                  <a:schemeClr val="tx2">
                    <a:lumMod val="60000"/>
                    <a:lumOff val="40000"/>
                  </a:schemeClr>
                </a:solidFill>
              </a:rPr>
              <a:t>ORIGEN</a:t>
            </a:r>
            <a:endParaRPr lang="es-ES" sz="2400" b="1" dirty="0">
              <a:solidFill>
                <a:schemeClr val="tx2">
                  <a:lumMod val="60000"/>
                  <a:lumOff val="40000"/>
                </a:schemeClr>
              </a:solidFill>
            </a:endParaRPr>
          </a:p>
        </p:txBody>
      </p:sp>
      <p:sp>
        <p:nvSpPr>
          <p:cNvPr id="3" name="Text Box 6"/>
          <p:cNvSpPr txBox="1">
            <a:spLocks noChangeArrowheads="1"/>
          </p:cNvSpPr>
          <p:nvPr/>
        </p:nvSpPr>
        <p:spPr bwMode="auto">
          <a:xfrm>
            <a:off x="357158" y="1357298"/>
            <a:ext cx="1727200" cy="1384995"/>
          </a:xfrm>
          <a:prstGeom prst="rect">
            <a:avLst/>
          </a:prstGeom>
          <a:noFill/>
          <a:ln w="9525">
            <a:solidFill>
              <a:schemeClr val="hlink"/>
            </a:solidFill>
            <a:miter lim="800000"/>
            <a:headEnd/>
            <a:tailEnd/>
          </a:ln>
          <a:effectLst/>
        </p:spPr>
        <p:txBody>
          <a:bodyPr>
            <a:spAutoFit/>
          </a:bodyPr>
          <a:lstStyle/>
          <a:p>
            <a:pPr>
              <a:spcBef>
                <a:spcPct val="50000"/>
              </a:spcBef>
            </a:pPr>
            <a:r>
              <a:rPr lang="es-AR" sz="2400" dirty="0">
                <a:solidFill>
                  <a:schemeClr val="tx2">
                    <a:lumMod val="60000"/>
                    <a:lumOff val="40000"/>
                  </a:schemeClr>
                </a:solidFill>
              </a:rPr>
              <a:t>Absorción en intestino</a:t>
            </a:r>
          </a:p>
          <a:p>
            <a:pPr>
              <a:spcBef>
                <a:spcPct val="50000"/>
              </a:spcBef>
            </a:pPr>
            <a:endParaRPr lang="es-ES" sz="2400" dirty="0">
              <a:solidFill>
                <a:schemeClr val="tx2">
                  <a:lumMod val="60000"/>
                  <a:lumOff val="40000"/>
                </a:schemeClr>
              </a:solidFill>
            </a:endParaRPr>
          </a:p>
        </p:txBody>
      </p:sp>
      <p:sp>
        <p:nvSpPr>
          <p:cNvPr id="4" name="Text Box 7"/>
          <p:cNvSpPr txBox="1">
            <a:spLocks noChangeArrowheads="1"/>
          </p:cNvSpPr>
          <p:nvPr/>
        </p:nvSpPr>
        <p:spPr bwMode="auto">
          <a:xfrm>
            <a:off x="250825" y="2997200"/>
            <a:ext cx="2089150" cy="707886"/>
          </a:xfrm>
          <a:prstGeom prst="rect">
            <a:avLst/>
          </a:prstGeom>
          <a:noFill/>
          <a:ln w="9525">
            <a:solidFill>
              <a:schemeClr val="hlink"/>
            </a:solidFill>
            <a:miter lim="800000"/>
            <a:headEnd/>
            <a:tailEnd/>
          </a:ln>
          <a:effectLst/>
        </p:spPr>
        <p:txBody>
          <a:bodyPr>
            <a:spAutoFit/>
          </a:bodyPr>
          <a:lstStyle/>
          <a:p>
            <a:pPr>
              <a:spcBef>
                <a:spcPct val="50000"/>
              </a:spcBef>
            </a:pPr>
            <a:r>
              <a:rPr lang="es-AR" sz="2000" dirty="0">
                <a:solidFill>
                  <a:schemeClr val="tx2">
                    <a:lumMod val="60000"/>
                    <a:lumOff val="40000"/>
                  </a:schemeClr>
                </a:solidFill>
              </a:rPr>
              <a:t>Degradación de proteínas</a:t>
            </a:r>
            <a:endParaRPr lang="es-ES" sz="2000" dirty="0">
              <a:solidFill>
                <a:schemeClr val="tx2">
                  <a:lumMod val="60000"/>
                  <a:lumOff val="40000"/>
                </a:schemeClr>
              </a:solidFill>
            </a:endParaRPr>
          </a:p>
        </p:txBody>
      </p:sp>
      <p:sp>
        <p:nvSpPr>
          <p:cNvPr id="5" name="Text Box 8"/>
          <p:cNvSpPr txBox="1">
            <a:spLocks noChangeArrowheads="1"/>
          </p:cNvSpPr>
          <p:nvPr/>
        </p:nvSpPr>
        <p:spPr bwMode="auto">
          <a:xfrm>
            <a:off x="250825" y="4508500"/>
            <a:ext cx="1871663" cy="707886"/>
          </a:xfrm>
          <a:prstGeom prst="rect">
            <a:avLst/>
          </a:prstGeom>
          <a:noFill/>
          <a:ln w="9525">
            <a:solidFill>
              <a:schemeClr val="hlink"/>
            </a:solidFill>
            <a:miter lim="800000"/>
            <a:headEnd/>
            <a:tailEnd/>
          </a:ln>
          <a:effectLst/>
        </p:spPr>
        <p:txBody>
          <a:bodyPr>
            <a:spAutoFit/>
          </a:bodyPr>
          <a:lstStyle/>
          <a:p>
            <a:pPr>
              <a:spcBef>
                <a:spcPct val="50000"/>
              </a:spcBef>
            </a:pPr>
            <a:r>
              <a:rPr lang="es-AR" sz="2000" dirty="0">
                <a:solidFill>
                  <a:schemeClr val="tx2">
                    <a:lumMod val="60000"/>
                    <a:lumOff val="40000"/>
                  </a:schemeClr>
                </a:solidFill>
              </a:rPr>
              <a:t>Síntesis de aminoácidos</a:t>
            </a:r>
            <a:endParaRPr lang="es-ES" sz="2000" dirty="0">
              <a:solidFill>
                <a:schemeClr val="tx2">
                  <a:lumMod val="60000"/>
                  <a:lumOff val="40000"/>
                </a:schemeClr>
              </a:solidFill>
            </a:endParaRPr>
          </a:p>
        </p:txBody>
      </p:sp>
      <p:sp>
        <p:nvSpPr>
          <p:cNvPr id="6" name="Text Box 9"/>
          <p:cNvSpPr txBox="1">
            <a:spLocks noChangeArrowheads="1"/>
          </p:cNvSpPr>
          <p:nvPr/>
        </p:nvSpPr>
        <p:spPr bwMode="auto">
          <a:xfrm>
            <a:off x="6516688" y="1412875"/>
            <a:ext cx="1511300" cy="830997"/>
          </a:xfrm>
          <a:prstGeom prst="rect">
            <a:avLst/>
          </a:prstGeom>
          <a:noFill/>
          <a:ln w="9525">
            <a:solidFill>
              <a:schemeClr val="hlink"/>
            </a:solidFill>
            <a:miter lim="800000"/>
            <a:headEnd/>
            <a:tailEnd/>
          </a:ln>
          <a:effectLst/>
        </p:spPr>
        <p:txBody>
          <a:bodyPr>
            <a:spAutoFit/>
          </a:bodyPr>
          <a:lstStyle/>
          <a:p>
            <a:pPr>
              <a:spcBef>
                <a:spcPct val="50000"/>
              </a:spcBef>
            </a:pPr>
            <a:r>
              <a:rPr lang="es-AR" sz="2400" dirty="0">
                <a:solidFill>
                  <a:schemeClr val="tx2">
                    <a:lumMod val="60000"/>
                    <a:lumOff val="40000"/>
                  </a:schemeClr>
                </a:solidFill>
              </a:rPr>
              <a:t>Síntesis de proteínas</a:t>
            </a:r>
            <a:endParaRPr lang="es-ES" sz="2400" dirty="0">
              <a:solidFill>
                <a:schemeClr val="tx2">
                  <a:lumMod val="60000"/>
                  <a:lumOff val="40000"/>
                </a:schemeClr>
              </a:solidFill>
            </a:endParaRPr>
          </a:p>
        </p:txBody>
      </p:sp>
      <p:sp>
        <p:nvSpPr>
          <p:cNvPr id="7" name="Text Box 10"/>
          <p:cNvSpPr txBox="1">
            <a:spLocks noChangeArrowheads="1"/>
          </p:cNvSpPr>
          <p:nvPr/>
        </p:nvSpPr>
        <p:spPr bwMode="auto">
          <a:xfrm>
            <a:off x="6877050" y="2852738"/>
            <a:ext cx="2016125" cy="1015663"/>
          </a:xfrm>
          <a:prstGeom prst="rect">
            <a:avLst/>
          </a:prstGeom>
          <a:noFill/>
          <a:ln w="9525">
            <a:solidFill>
              <a:schemeClr val="hlink"/>
            </a:solidFill>
            <a:miter lim="800000"/>
            <a:headEnd/>
            <a:tailEnd/>
          </a:ln>
          <a:effectLst/>
        </p:spPr>
        <p:txBody>
          <a:bodyPr>
            <a:spAutoFit/>
          </a:bodyPr>
          <a:lstStyle/>
          <a:p>
            <a:pPr>
              <a:spcBef>
                <a:spcPct val="50000"/>
              </a:spcBef>
            </a:pPr>
            <a:r>
              <a:rPr lang="es-AR" sz="2000" dirty="0">
                <a:solidFill>
                  <a:schemeClr val="tx2">
                    <a:lumMod val="60000"/>
                    <a:lumOff val="40000"/>
                  </a:schemeClr>
                </a:solidFill>
              </a:rPr>
              <a:t>Síntesis de Compuestos no nitrogenados</a:t>
            </a:r>
            <a:endParaRPr lang="es-ES" sz="2000" dirty="0">
              <a:solidFill>
                <a:schemeClr val="tx2">
                  <a:lumMod val="60000"/>
                  <a:lumOff val="40000"/>
                </a:schemeClr>
              </a:solidFill>
            </a:endParaRPr>
          </a:p>
        </p:txBody>
      </p:sp>
      <p:sp>
        <p:nvSpPr>
          <p:cNvPr id="8" name="Text Box 11"/>
          <p:cNvSpPr txBox="1">
            <a:spLocks noChangeArrowheads="1"/>
          </p:cNvSpPr>
          <p:nvPr/>
        </p:nvSpPr>
        <p:spPr bwMode="auto">
          <a:xfrm>
            <a:off x="3708400" y="4868863"/>
            <a:ext cx="1871663" cy="830997"/>
          </a:xfrm>
          <a:prstGeom prst="rect">
            <a:avLst/>
          </a:prstGeom>
          <a:noFill/>
          <a:ln w="9525">
            <a:solidFill>
              <a:schemeClr val="hlink"/>
            </a:solidFill>
            <a:miter lim="800000"/>
            <a:headEnd/>
            <a:tailEnd/>
          </a:ln>
          <a:effectLst/>
        </p:spPr>
        <p:txBody>
          <a:bodyPr>
            <a:spAutoFit/>
          </a:bodyPr>
          <a:lstStyle/>
          <a:p>
            <a:pPr>
              <a:spcBef>
                <a:spcPct val="50000"/>
              </a:spcBef>
            </a:pPr>
            <a:r>
              <a:rPr lang="es-AR" sz="2400" dirty="0">
                <a:solidFill>
                  <a:schemeClr val="tx2">
                    <a:lumMod val="60000"/>
                    <a:lumOff val="40000"/>
                  </a:schemeClr>
                </a:solidFill>
              </a:rPr>
              <a:t>Producción de Energía</a:t>
            </a:r>
            <a:endParaRPr lang="es-ES" sz="2400" dirty="0">
              <a:solidFill>
                <a:schemeClr val="tx2">
                  <a:lumMod val="60000"/>
                  <a:lumOff val="40000"/>
                </a:schemeClr>
              </a:solidFill>
            </a:endParaRPr>
          </a:p>
        </p:txBody>
      </p:sp>
      <p:sp>
        <p:nvSpPr>
          <p:cNvPr id="9" name="Text Box 12"/>
          <p:cNvSpPr txBox="1">
            <a:spLocks noChangeArrowheads="1"/>
          </p:cNvSpPr>
          <p:nvPr/>
        </p:nvSpPr>
        <p:spPr bwMode="auto">
          <a:xfrm>
            <a:off x="6011863" y="4652963"/>
            <a:ext cx="1008062" cy="461665"/>
          </a:xfrm>
          <a:prstGeom prst="rect">
            <a:avLst/>
          </a:prstGeom>
          <a:noFill/>
          <a:ln w="9525">
            <a:noFill/>
            <a:miter lim="800000"/>
            <a:headEnd/>
            <a:tailEnd/>
          </a:ln>
          <a:effectLst/>
        </p:spPr>
        <p:txBody>
          <a:bodyPr>
            <a:spAutoFit/>
          </a:bodyPr>
          <a:lstStyle/>
          <a:p>
            <a:pPr>
              <a:spcBef>
                <a:spcPct val="50000"/>
              </a:spcBef>
            </a:pPr>
            <a:r>
              <a:rPr lang="es-AR" sz="2400">
                <a:solidFill>
                  <a:schemeClr val="tx2">
                    <a:lumMod val="60000"/>
                    <a:lumOff val="40000"/>
                  </a:schemeClr>
                </a:solidFill>
              </a:rPr>
              <a:t>NH</a:t>
            </a:r>
            <a:r>
              <a:rPr lang="es-AR" sz="2400" baseline="-25000">
                <a:solidFill>
                  <a:schemeClr val="tx2">
                    <a:lumMod val="60000"/>
                    <a:lumOff val="40000"/>
                  </a:schemeClr>
                </a:solidFill>
              </a:rPr>
              <a:t>3</a:t>
            </a:r>
            <a:endParaRPr lang="es-ES" sz="2400" baseline="-25000">
              <a:solidFill>
                <a:schemeClr val="tx2">
                  <a:lumMod val="60000"/>
                  <a:lumOff val="40000"/>
                </a:schemeClr>
              </a:solidFill>
            </a:endParaRPr>
          </a:p>
        </p:txBody>
      </p:sp>
      <p:sp>
        <p:nvSpPr>
          <p:cNvPr id="10" name="Text Box 13"/>
          <p:cNvSpPr txBox="1">
            <a:spLocks noChangeArrowheads="1"/>
          </p:cNvSpPr>
          <p:nvPr/>
        </p:nvSpPr>
        <p:spPr bwMode="auto">
          <a:xfrm>
            <a:off x="7380288" y="4581525"/>
            <a:ext cx="1366837" cy="461665"/>
          </a:xfrm>
          <a:prstGeom prst="rect">
            <a:avLst/>
          </a:prstGeom>
          <a:noFill/>
          <a:ln w="9525">
            <a:noFill/>
            <a:miter lim="800000"/>
            <a:headEnd/>
            <a:tailEnd/>
          </a:ln>
          <a:effectLst/>
        </p:spPr>
        <p:txBody>
          <a:bodyPr>
            <a:spAutoFit/>
          </a:bodyPr>
          <a:lstStyle/>
          <a:p>
            <a:pPr>
              <a:spcBef>
                <a:spcPct val="50000"/>
              </a:spcBef>
            </a:pPr>
            <a:r>
              <a:rPr lang="es-AR" sz="2400">
                <a:solidFill>
                  <a:schemeClr val="tx2">
                    <a:lumMod val="60000"/>
                    <a:lumOff val="40000"/>
                  </a:schemeClr>
                </a:solidFill>
              </a:rPr>
              <a:t>Urea</a:t>
            </a:r>
            <a:endParaRPr lang="es-ES" sz="2400">
              <a:solidFill>
                <a:schemeClr val="tx2">
                  <a:lumMod val="60000"/>
                  <a:lumOff val="40000"/>
                </a:schemeClr>
              </a:solidFill>
            </a:endParaRPr>
          </a:p>
        </p:txBody>
      </p:sp>
      <p:sp>
        <p:nvSpPr>
          <p:cNvPr id="11" name="Text Box 14"/>
          <p:cNvSpPr txBox="1">
            <a:spLocks noChangeArrowheads="1"/>
          </p:cNvSpPr>
          <p:nvPr/>
        </p:nvSpPr>
        <p:spPr bwMode="auto">
          <a:xfrm>
            <a:off x="5724525" y="5445125"/>
            <a:ext cx="1728788" cy="461665"/>
          </a:xfrm>
          <a:prstGeom prst="rect">
            <a:avLst/>
          </a:prstGeom>
          <a:noFill/>
          <a:ln w="9525">
            <a:noFill/>
            <a:miter lim="800000"/>
            <a:headEnd/>
            <a:tailEnd/>
          </a:ln>
          <a:effectLst/>
        </p:spPr>
        <p:txBody>
          <a:bodyPr>
            <a:spAutoFit/>
          </a:bodyPr>
          <a:lstStyle/>
          <a:p>
            <a:pPr>
              <a:spcBef>
                <a:spcPct val="50000"/>
              </a:spcBef>
            </a:pPr>
            <a:r>
              <a:rPr lang="es-AR" sz="2400" dirty="0" err="1">
                <a:solidFill>
                  <a:schemeClr val="tx2">
                    <a:lumMod val="60000"/>
                    <a:lumOff val="40000"/>
                  </a:schemeClr>
                </a:solidFill>
              </a:rPr>
              <a:t>acetoácidos</a:t>
            </a:r>
            <a:endParaRPr lang="es-ES" sz="2400" dirty="0">
              <a:solidFill>
                <a:schemeClr val="tx2">
                  <a:lumMod val="60000"/>
                  <a:lumOff val="40000"/>
                </a:schemeClr>
              </a:solidFill>
            </a:endParaRPr>
          </a:p>
        </p:txBody>
      </p:sp>
      <p:sp>
        <p:nvSpPr>
          <p:cNvPr id="12" name="Text Box 15"/>
          <p:cNvSpPr txBox="1">
            <a:spLocks noChangeArrowheads="1"/>
          </p:cNvSpPr>
          <p:nvPr/>
        </p:nvSpPr>
        <p:spPr bwMode="auto">
          <a:xfrm>
            <a:off x="7740650" y="5373688"/>
            <a:ext cx="1223963" cy="400110"/>
          </a:xfrm>
          <a:prstGeom prst="rect">
            <a:avLst/>
          </a:prstGeom>
          <a:noFill/>
          <a:ln w="9525">
            <a:noFill/>
            <a:miter lim="800000"/>
            <a:headEnd/>
            <a:tailEnd/>
          </a:ln>
          <a:effectLst/>
        </p:spPr>
        <p:txBody>
          <a:bodyPr>
            <a:spAutoFit/>
          </a:bodyPr>
          <a:lstStyle/>
          <a:p>
            <a:pPr>
              <a:spcBef>
                <a:spcPct val="50000"/>
              </a:spcBef>
            </a:pPr>
            <a:r>
              <a:rPr lang="es-AR" sz="2000" dirty="0" smtClean="0">
                <a:solidFill>
                  <a:schemeClr val="tx2">
                    <a:lumMod val="60000"/>
                    <a:lumOff val="40000"/>
                  </a:schemeClr>
                </a:solidFill>
              </a:rPr>
              <a:t>glucosa</a:t>
            </a:r>
            <a:endParaRPr lang="es-ES" sz="2000" dirty="0">
              <a:solidFill>
                <a:schemeClr val="tx2">
                  <a:lumMod val="60000"/>
                  <a:lumOff val="40000"/>
                </a:schemeClr>
              </a:solidFill>
            </a:endParaRPr>
          </a:p>
        </p:txBody>
      </p:sp>
      <p:sp>
        <p:nvSpPr>
          <p:cNvPr id="13" name="Text Box 19"/>
          <p:cNvSpPr txBox="1">
            <a:spLocks noChangeArrowheads="1"/>
          </p:cNvSpPr>
          <p:nvPr/>
        </p:nvSpPr>
        <p:spPr bwMode="auto">
          <a:xfrm>
            <a:off x="3492500" y="3141663"/>
            <a:ext cx="2303463" cy="461665"/>
          </a:xfrm>
          <a:prstGeom prst="rect">
            <a:avLst/>
          </a:prstGeom>
          <a:noFill/>
          <a:ln w="9525">
            <a:solidFill>
              <a:schemeClr val="hlink"/>
            </a:solidFill>
            <a:miter lim="800000"/>
            <a:headEnd/>
            <a:tailEnd/>
          </a:ln>
          <a:effectLst/>
        </p:spPr>
        <p:txBody>
          <a:bodyPr>
            <a:spAutoFit/>
          </a:bodyPr>
          <a:lstStyle/>
          <a:p>
            <a:pPr>
              <a:spcBef>
                <a:spcPct val="50000"/>
              </a:spcBef>
            </a:pPr>
            <a:r>
              <a:rPr lang="es-AR" sz="2400" b="1" dirty="0">
                <a:solidFill>
                  <a:schemeClr val="tx2">
                    <a:lumMod val="60000"/>
                    <a:lumOff val="40000"/>
                  </a:schemeClr>
                </a:solidFill>
              </a:rPr>
              <a:t>AMINOACIDOS</a:t>
            </a:r>
            <a:endParaRPr lang="es-ES" sz="2400" b="1" dirty="0">
              <a:solidFill>
                <a:schemeClr val="tx2">
                  <a:lumMod val="60000"/>
                  <a:lumOff val="40000"/>
                </a:schemeClr>
              </a:solidFill>
            </a:endParaRPr>
          </a:p>
        </p:txBody>
      </p:sp>
      <p:sp>
        <p:nvSpPr>
          <p:cNvPr id="14" name="Line 20"/>
          <p:cNvSpPr>
            <a:spLocks noChangeShapeType="1"/>
          </p:cNvSpPr>
          <p:nvPr/>
        </p:nvSpPr>
        <p:spPr bwMode="auto">
          <a:xfrm>
            <a:off x="1908175" y="2060575"/>
            <a:ext cx="1511300" cy="1152525"/>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15" name="Line 21"/>
          <p:cNvSpPr>
            <a:spLocks noChangeShapeType="1"/>
          </p:cNvSpPr>
          <p:nvPr/>
        </p:nvSpPr>
        <p:spPr bwMode="auto">
          <a:xfrm flipV="1">
            <a:off x="1979613" y="3429000"/>
            <a:ext cx="1512887" cy="71438"/>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16" name="Line 22"/>
          <p:cNvSpPr>
            <a:spLocks noChangeShapeType="1"/>
          </p:cNvSpPr>
          <p:nvPr/>
        </p:nvSpPr>
        <p:spPr bwMode="auto">
          <a:xfrm flipV="1">
            <a:off x="1908175" y="3644900"/>
            <a:ext cx="1871663" cy="1152525"/>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17" name="Line 23"/>
          <p:cNvSpPr>
            <a:spLocks noChangeShapeType="1"/>
          </p:cNvSpPr>
          <p:nvPr/>
        </p:nvSpPr>
        <p:spPr bwMode="auto">
          <a:xfrm flipH="1">
            <a:off x="4427538" y="3573463"/>
            <a:ext cx="431800" cy="1295400"/>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18" name="Line 24"/>
          <p:cNvSpPr>
            <a:spLocks noChangeShapeType="1"/>
          </p:cNvSpPr>
          <p:nvPr/>
        </p:nvSpPr>
        <p:spPr bwMode="auto">
          <a:xfrm flipV="1">
            <a:off x="5580063" y="4868863"/>
            <a:ext cx="504825" cy="73025"/>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19" name="Line 25"/>
          <p:cNvSpPr>
            <a:spLocks noChangeShapeType="1"/>
          </p:cNvSpPr>
          <p:nvPr/>
        </p:nvSpPr>
        <p:spPr bwMode="auto">
          <a:xfrm>
            <a:off x="6659563" y="4797425"/>
            <a:ext cx="720725" cy="0"/>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20" name="Line 26"/>
          <p:cNvSpPr>
            <a:spLocks noChangeShapeType="1"/>
          </p:cNvSpPr>
          <p:nvPr/>
        </p:nvSpPr>
        <p:spPr bwMode="auto">
          <a:xfrm>
            <a:off x="5651500" y="5516563"/>
            <a:ext cx="144463" cy="144462"/>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21" name="Line 27"/>
          <p:cNvSpPr>
            <a:spLocks noChangeShapeType="1"/>
          </p:cNvSpPr>
          <p:nvPr/>
        </p:nvSpPr>
        <p:spPr bwMode="auto">
          <a:xfrm flipV="1">
            <a:off x="7143768" y="5661024"/>
            <a:ext cx="596882" cy="53991"/>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23" name="Line 29"/>
          <p:cNvSpPr>
            <a:spLocks noChangeShapeType="1"/>
          </p:cNvSpPr>
          <p:nvPr/>
        </p:nvSpPr>
        <p:spPr bwMode="auto">
          <a:xfrm flipV="1">
            <a:off x="5219700" y="2133600"/>
            <a:ext cx="1223963" cy="1008063"/>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24" name="Line 30"/>
          <p:cNvSpPr>
            <a:spLocks noChangeShapeType="1"/>
          </p:cNvSpPr>
          <p:nvPr/>
        </p:nvSpPr>
        <p:spPr bwMode="auto">
          <a:xfrm>
            <a:off x="5795963" y="3357563"/>
            <a:ext cx="1009650" cy="73025"/>
          </a:xfrm>
          <a:prstGeom prst="line">
            <a:avLst/>
          </a:prstGeom>
          <a:noFill/>
          <a:ln w="9525">
            <a:solidFill>
              <a:schemeClr val="tx1"/>
            </a:solidFill>
            <a:round/>
            <a:headEnd/>
            <a:tailEnd type="triangle" w="med" len="med"/>
          </a:ln>
          <a:effectLst/>
        </p:spPr>
        <p:txBody>
          <a:bodyPr/>
          <a:lstStyle/>
          <a:p>
            <a:endParaRPr lang="es-ES" sz="2400">
              <a:solidFill>
                <a:schemeClr val="tx2">
                  <a:lumMod val="60000"/>
                  <a:lumOff val="40000"/>
                </a:schemeClr>
              </a:solidFill>
            </a:endParaRPr>
          </a:p>
        </p:txBody>
      </p:sp>
      <p:sp>
        <p:nvSpPr>
          <p:cNvPr id="25" name="Text Box 5"/>
          <p:cNvSpPr txBox="1">
            <a:spLocks noChangeArrowheads="1"/>
          </p:cNvSpPr>
          <p:nvPr/>
        </p:nvSpPr>
        <p:spPr bwMode="auto">
          <a:xfrm>
            <a:off x="5580063" y="260350"/>
            <a:ext cx="2663825" cy="457200"/>
          </a:xfrm>
          <a:prstGeom prst="rect">
            <a:avLst/>
          </a:prstGeom>
          <a:noFill/>
          <a:ln w="9525">
            <a:noFill/>
            <a:miter lim="800000"/>
            <a:headEnd/>
            <a:tailEnd/>
          </a:ln>
          <a:effectLst/>
        </p:spPr>
        <p:txBody>
          <a:bodyPr>
            <a:spAutoFit/>
          </a:bodyPr>
          <a:lstStyle/>
          <a:p>
            <a:pPr>
              <a:spcBef>
                <a:spcPct val="50000"/>
              </a:spcBef>
            </a:pPr>
            <a:r>
              <a:rPr lang="es-AR" sz="2400" b="1" dirty="0">
                <a:solidFill>
                  <a:schemeClr val="tx2">
                    <a:lumMod val="60000"/>
                    <a:lumOff val="40000"/>
                  </a:schemeClr>
                </a:solidFill>
              </a:rPr>
              <a:t>UTILIZACION</a:t>
            </a:r>
            <a:endParaRPr lang="es-ES" sz="2400" b="1" dirty="0">
              <a:solidFill>
                <a:schemeClr val="tx2">
                  <a:lumMod val="60000"/>
                  <a:lumOff val="4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228600" y="3276600"/>
            <a:ext cx="8001000" cy="2225675"/>
          </a:xfrm>
          <a:prstGeom prst="rect">
            <a:avLst/>
          </a:prstGeom>
          <a:noFill/>
          <a:ln w="9525">
            <a:noFill/>
            <a:miter lim="800000"/>
            <a:headEnd/>
            <a:tailEnd/>
          </a:ln>
          <a:effectLst/>
        </p:spPr>
        <p:txBody>
          <a:bodyPr>
            <a:spAutoFit/>
          </a:bodyPr>
          <a:lstStyle/>
          <a:p>
            <a:pPr>
              <a:spcBef>
                <a:spcPct val="50000"/>
              </a:spcBef>
              <a:buFontTx/>
              <a:buChar char="•"/>
            </a:pPr>
            <a:r>
              <a:rPr lang="es-ES" sz="2000" dirty="0">
                <a:solidFill>
                  <a:schemeClr val="tx2">
                    <a:lumMod val="60000"/>
                    <a:lumOff val="40000"/>
                  </a:schemeClr>
                </a:solidFill>
                <a:latin typeface="Verdana" pitchFamily="34" charset="0"/>
              </a:rPr>
              <a:t>un grupo amino (-NH</a:t>
            </a:r>
            <a:r>
              <a:rPr lang="es-ES" sz="2000" baseline="-25000" dirty="0">
                <a:solidFill>
                  <a:schemeClr val="tx2">
                    <a:lumMod val="60000"/>
                    <a:lumOff val="40000"/>
                  </a:schemeClr>
                </a:solidFill>
                <a:latin typeface="Verdana" pitchFamily="34" charset="0"/>
              </a:rPr>
              <a:t>2</a:t>
            </a:r>
            <a:r>
              <a:rPr lang="es-ES" sz="2000" dirty="0">
                <a:solidFill>
                  <a:schemeClr val="tx2">
                    <a:lumMod val="60000"/>
                    <a:lumOff val="40000"/>
                  </a:schemeClr>
                </a:solidFill>
                <a:latin typeface="Verdana" pitchFamily="34" charset="0"/>
              </a:rPr>
              <a:t>)</a:t>
            </a:r>
          </a:p>
          <a:p>
            <a:pPr>
              <a:spcBef>
                <a:spcPct val="50000"/>
              </a:spcBef>
              <a:buFontTx/>
              <a:buChar char="•"/>
            </a:pPr>
            <a:r>
              <a:rPr lang="es-ES" sz="2000" dirty="0">
                <a:solidFill>
                  <a:schemeClr val="tx2">
                    <a:lumMod val="60000"/>
                    <a:lumOff val="40000"/>
                  </a:schemeClr>
                </a:solidFill>
                <a:latin typeface="Verdana" pitchFamily="34" charset="0"/>
              </a:rPr>
              <a:t>un grupo carboxilo (-COOH)</a:t>
            </a:r>
          </a:p>
          <a:p>
            <a:pPr>
              <a:spcBef>
                <a:spcPct val="50000"/>
              </a:spcBef>
              <a:buFontTx/>
              <a:buChar char="•"/>
            </a:pPr>
            <a:r>
              <a:rPr lang="es-ES" sz="2000" dirty="0">
                <a:solidFill>
                  <a:schemeClr val="tx2">
                    <a:lumMod val="60000"/>
                    <a:lumOff val="40000"/>
                  </a:schemeClr>
                </a:solidFill>
                <a:latin typeface="Verdana" pitchFamily="34" charset="0"/>
              </a:rPr>
              <a:t>un átomo de H </a:t>
            </a:r>
          </a:p>
          <a:p>
            <a:pPr>
              <a:spcBef>
                <a:spcPct val="50000"/>
              </a:spcBef>
              <a:buFontTx/>
              <a:buChar char="•"/>
            </a:pPr>
            <a:r>
              <a:rPr lang="es-ES" sz="2000" dirty="0">
                <a:solidFill>
                  <a:schemeClr val="tx2">
                    <a:lumMod val="60000"/>
                    <a:lumOff val="40000"/>
                  </a:schemeClr>
                </a:solidFill>
                <a:latin typeface="Verdana" pitchFamily="34" charset="0"/>
              </a:rPr>
              <a:t> un grupo distintivo R (cadena lateral)</a:t>
            </a:r>
          </a:p>
          <a:p>
            <a:pPr>
              <a:spcBef>
                <a:spcPct val="50000"/>
              </a:spcBef>
            </a:pPr>
            <a:endParaRPr lang="es-ES" sz="2000" b="1" dirty="0">
              <a:solidFill>
                <a:schemeClr val="tx2">
                  <a:lumMod val="60000"/>
                  <a:lumOff val="40000"/>
                </a:schemeClr>
              </a:solidFill>
            </a:endParaRPr>
          </a:p>
        </p:txBody>
      </p:sp>
      <p:sp>
        <p:nvSpPr>
          <p:cNvPr id="217091" name="Text Box 3"/>
          <p:cNvSpPr txBox="1">
            <a:spLocks noChangeArrowheads="1"/>
          </p:cNvSpPr>
          <p:nvPr/>
        </p:nvSpPr>
        <p:spPr bwMode="auto">
          <a:xfrm>
            <a:off x="285720" y="357166"/>
            <a:ext cx="7429552" cy="954107"/>
          </a:xfrm>
          <a:prstGeom prst="rect">
            <a:avLst/>
          </a:prstGeom>
          <a:noFill/>
          <a:ln w="9525">
            <a:noFill/>
            <a:miter lim="800000"/>
            <a:headEnd/>
            <a:tailEnd/>
          </a:ln>
          <a:effectLst/>
        </p:spPr>
        <p:txBody>
          <a:bodyPr wrap="square">
            <a:spAutoFit/>
          </a:bodyPr>
          <a:lstStyle/>
          <a:p>
            <a:pPr>
              <a:spcBef>
                <a:spcPct val="50000"/>
              </a:spcBef>
            </a:pPr>
            <a:r>
              <a:rPr lang="es-ES" sz="2800" b="1" dirty="0" smtClean="0">
                <a:solidFill>
                  <a:schemeClr val="tx2">
                    <a:lumMod val="60000"/>
                    <a:lumOff val="40000"/>
                  </a:schemeClr>
                </a:solidFill>
              </a:rPr>
              <a:t>UNIDADES ESTRUCTURALES BÁSICAS DE LAS PROTEÍNAS</a:t>
            </a:r>
            <a:endParaRPr lang="es-ES" b="1" dirty="0"/>
          </a:p>
        </p:txBody>
      </p:sp>
      <p:sp>
        <p:nvSpPr>
          <p:cNvPr id="217092" name="Text Box 4"/>
          <p:cNvSpPr txBox="1">
            <a:spLocks noChangeArrowheads="1"/>
          </p:cNvSpPr>
          <p:nvPr/>
        </p:nvSpPr>
        <p:spPr bwMode="auto">
          <a:xfrm>
            <a:off x="642910" y="1643050"/>
            <a:ext cx="3200400" cy="457200"/>
          </a:xfrm>
          <a:prstGeom prst="rect">
            <a:avLst/>
          </a:prstGeom>
          <a:noFill/>
          <a:ln w="9525">
            <a:noFill/>
            <a:miter lim="800000"/>
            <a:headEnd/>
            <a:tailEnd/>
          </a:ln>
          <a:effectLst/>
        </p:spPr>
        <p:txBody>
          <a:bodyPr>
            <a:spAutoFit/>
          </a:bodyPr>
          <a:lstStyle/>
          <a:p>
            <a:pPr>
              <a:spcBef>
                <a:spcPct val="50000"/>
              </a:spcBef>
            </a:pPr>
            <a:r>
              <a:rPr lang="es-ES" b="1" dirty="0" smtClean="0">
                <a:solidFill>
                  <a:schemeClr val="tx2"/>
                </a:solidFill>
                <a:latin typeface="Symbol" pitchFamily="18" charset="2"/>
              </a:rPr>
              <a:t>a</a:t>
            </a:r>
            <a:r>
              <a:rPr lang="es-ES" b="1" dirty="0" smtClean="0">
                <a:solidFill>
                  <a:schemeClr val="tx2"/>
                </a:solidFill>
                <a:latin typeface="Verdana" pitchFamily="34" charset="0"/>
              </a:rPr>
              <a:t>- aminoácidos</a:t>
            </a:r>
            <a:endParaRPr lang="es-ES" b="1" dirty="0">
              <a:solidFill>
                <a:schemeClr val="tx2"/>
              </a:solidFill>
              <a:latin typeface="Verdana" pitchFamily="34" charset="0"/>
            </a:endParaRPr>
          </a:p>
        </p:txBody>
      </p:sp>
      <p:grpSp>
        <p:nvGrpSpPr>
          <p:cNvPr id="2" name="Group 11"/>
          <p:cNvGrpSpPr>
            <a:grpSpLocks/>
          </p:cNvGrpSpPr>
          <p:nvPr/>
        </p:nvGrpSpPr>
        <p:grpSpPr bwMode="auto">
          <a:xfrm>
            <a:off x="1643042" y="5072074"/>
            <a:ext cx="5334000" cy="1447800"/>
            <a:chOff x="960" y="3216"/>
            <a:chExt cx="3360" cy="912"/>
          </a:xfrm>
        </p:grpSpPr>
        <p:sp>
          <p:nvSpPr>
            <p:cNvPr id="217093" name="Text Box 5"/>
            <p:cNvSpPr txBox="1">
              <a:spLocks noChangeArrowheads="1"/>
            </p:cNvSpPr>
            <p:nvPr/>
          </p:nvSpPr>
          <p:spPr bwMode="auto">
            <a:xfrm>
              <a:off x="960" y="3840"/>
              <a:ext cx="3360" cy="288"/>
            </a:xfrm>
            <a:prstGeom prst="rect">
              <a:avLst/>
            </a:prstGeom>
            <a:noFill/>
            <a:ln w="9525">
              <a:noFill/>
              <a:miter lim="800000"/>
              <a:headEnd/>
              <a:tailEnd/>
            </a:ln>
            <a:effectLst/>
          </p:spPr>
          <p:txBody>
            <a:bodyPr>
              <a:spAutoFit/>
            </a:bodyPr>
            <a:lstStyle/>
            <a:p>
              <a:pPr>
                <a:spcBef>
                  <a:spcPct val="50000"/>
                </a:spcBef>
              </a:pPr>
              <a:r>
                <a:rPr lang="es-ES" b="1">
                  <a:solidFill>
                    <a:schemeClr val="accent1"/>
                  </a:solidFill>
                  <a:latin typeface="Verdana" pitchFamily="34" charset="0"/>
                </a:rPr>
                <a:t>unidos al átomo de carbono </a:t>
              </a:r>
              <a:r>
                <a:rPr lang="es-ES" b="1">
                  <a:solidFill>
                    <a:schemeClr val="accent1"/>
                  </a:solidFill>
                  <a:latin typeface="Symbol" pitchFamily="18" charset="2"/>
                </a:rPr>
                <a:t>a</a:t>
              </a:r>
            </a:p>
          </p:txBody>
        </p:sp>
        <p:sp>
          <p:nvSpPr>
            <p:cNvPr id="217094" name="AutoShape 6"/>
            <p:cNvSpPr>
              <a:spLocks noChangeArrowheads="1"/>
            </p:cNvSpPr>
            <p:nvPr/>
          </p:nvSpPr>
          <p:spPr bwMode="auto">
            <a:xfrm>
              <a:off x="2448" y="3216"/>
              <a:ext cx="432" cy="480"/>
            </a:xfrm>
            <a:prstGeom prst="downArrow">
              <a:avLst>
                <a:gd name="adj1" fmla="val 50000"/>
                <a:gd name="adj2" fmla="val 27778"/>
              </a:avLst>
            </a:prstGeom>
            <a:solidFill>
              <a:schemeClr val="accent1"/>
            </a:solidFill>
            <a:ln w="9525">
              <a:solidFill>
                <a:schemeClr val="tx1"/>
              </a:solidFill>
              <a:miter lim="800000"/>
              <a:headEnd/>
              <a:tailEnd/>
            </a:ln>
            <a:effectLst/>
          </p:spPr>
          <p:txBody>
            <a:bodyPr wrap="none" anchor="ctr"/>
            <a:lstStyle/>
            <a:p>
              <a:endParaRPr lang="es-ES"/>
            </a:p>
          </p:txBody>
        </p:sp>
      </p:grpSp>
      <p:grpSp>
        <p:nvGrpSpPr>
          <p:cNvPr id="3" name="Group 9"/>
          <p:cNvGrpSpPr>
            <a:grpSpLocks/>
          </p:cNvGrpSpPr>
          <p:nvPr/>
        </p:nvGrpSpPr>
        <p:grpSpPr bwMode="auto">
          <a:xfrm>
            <a:off x="5143504" y="1571612"/>
            <a:ext cx="3733800" cy="2743200"/>
            <a:chOff x="2016" y="1008"/>
            <a:chExt cx="2352" cy="1728"/>
          </a:xfrm>
        </p:grpSpPr>
        <p:sp>
          <p:nvSpPr>
            <p:cNvPr id="217096" name="Rectangle 8"/>
            <p:cNvSpPr>
              <a:spLocks noChangeArrowheads="1"/>
            </p:cNvSpPr>
            <p:nvPr/>
          </p:nvSpPr>
          <p:spPr bwMode="auto">
            <a:xfrm>
              <a:off x="2016" y="1008"/>
              <a:ext cx="2352" cy="1728"/>
            </a:xfrm>
            <a:prstGeom prst="rect">
              <a:avLst/>
            </a:prstGeom>
            <a:solidFill>
              <a:schemeClr val="tx1"/>
            </a:solidFill>
            <a:ln w="9525">
              <a:solidFill>
                <a:schemeClr val="tx1"/>
              </a:solidFill>
              <a:miter lim="800000"/>
              <a:headEnd/>
              <a:tailEnd/>
            </a:ln>
            <a:effectLst/>
          </p:spPr>
          <p:txBody>
            <a:bodyPr wrap="none" anchor="ctr"/>
            <a:lstStyle/>
            <a:p>
              <a:endParaRPr lang="es-ES"/>
            </a:p>
          </p:txBody>
        </p:sp>
        <p:pic>
          <p:nvPicPr>
            <p:cNvPr id="217095" name="Picture 7" descr="C:\Documents and Settings\Aleca\Mis documentos\Mis imágenes\aminoácidos\carbonoalfa.jpg"/>
            <p:cNvPicPr>
              <a:picLocks noChangeAspect="1" noChangeArrowheads="1"/>
            </p:cNvPicPr>
            <p:nvPr/>
          </p:nvPicPr>
          <p:blipFill>
            <a:blip r:embed="rId2"/>
            <a:srcRect/>
            <a:stretch>
              <a:fillRect/>
            </a:stretch>
          </p:blipFill>
          <p:spPr bwMode="auto">
            <a:xfrm>
              <a:off x="2208" y="1056"/>
              <a:ext cx="1920" cy="1584"/>
            </a:xfrm>
            <a:prstGeom prst="rect">
              <a:avLst/>
            </a:prstGeom>
            <a:noFill/>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Text Box 4"/>
          <p:cNvSpPr txBox="1">
            <a:spLocks noChangeArrowheads="1"/>
          </p:cNvSpPr>
          <p:nvPr/>
        </p:nvSpPr>
        <p:spPr bwMode="auto">
          <a:xfrm>
            <a:off x="357158" y="1714488"/>
            <a:ext cx="8177242" cy="4293483"/>
          </a:xfrm>
          <a:prstGeom prst="rect">
            <a:avLst/>
          </a:prstGeom>
          <a:noFill/>
          <a:ln w="9525">
            <a:noFill/>
            <a:miter lim="800000"/>
            <a:headEnd/>
            <a:tailEnd/>
          </a:ln>
          <a:effectLst/>
        </p:spPr>
        <p:txBody>
          <a:bodyPr wrap="square">
            <a:spAutoFit/>
          </a:bodyPr>
          <a:lstStyle/>
          <a:p>
            <a:pPr algn="just">
              <a:spcBef>
                <a:spcPct val="50000"/>
              </a:spcBef>
              <a:buFont typeface="Wingdings" pitchFamily="2" charset="2"/>
              <a:buChar char="q"/>
            </a:pPr>
            <a:r>
              <a:rPr lang="es-ES_tradnl" sz="2600" dirty="0" smtClean="0">
                <a:solidFill>
                  <a:schemeClr val="tx2">
                    <a:lumMod val="60000"/>
                    <a:lumOff val="40000"/>
                  </a:schemeClr>
                </a:solidFill>
              </a:rPr>
              <a:t> Las </a:t>
            </a:r>
            <a:r>
              <a:rPr lang="es-ES_tradnl" sz="2600" dirty="0">
                <a:solidFill>
                  <a:schemeClr val="tx2">
                    <a:lumMod val="60000"/>
                    <a:lumOff val="40000"/>
                  </a:schemeClr>
                </a:solidFill>
              </a:rPr>
              <a:t>proteínas de todos los seres vivientes están constituidas 20 aminoácidos unidos covalentemente en diferentes combinaciones y </a:t>
            </a:r>
            <a:r>
              <a:rPr lang="es-ES_tradnl" sz="2600" dirty="0" smtClean="0">
                <a:solidFill>
                  <a:schemeClr val="tx2">
                    <a:lumMod val="60000"/>
                    <a:lumOff val="40000"/>
                  </a:schemeClr>
                </a:solidFill>
              </a:rPr>
              <a:t>secuencias.</a:t>
            </a:r>
          </a:p>
          <a:p>
            <a:pPr algn="just">
              <a:spcBef>
                <a:spcPct val="50000"/>
              </a:spcBef>
            </a:pPr>
            <a:endParaRPr lang="es-ES_tradnl" sz="2600" dirty="0" smtClean="0">
              <a:solidFill>
                <a:schemeClr val="tx2">
                  <a:lumMod val="60000"/>
                  <a:lumOff val="40000"/>
                </a:schemeClr>
              </a:solidFill>
            </a:endParaRPr>
          </a:p>
          <a:p>
            <a:pPr algn="just">
              <a:spcBef>
                <a:spcPct val="50000"/>
              </a:spcBef>
              <a:buFont typeface="Wingdings" pitchFamily="2" charset="2"/>
              <a:buChar char="q"/>
            </a:pPr>
            <a:r>
              <a:rPr lang="es-ES_tradnl" sz="2600" dirty="0">
                <a:solidFill>
                  <a:schemeClr val="tx2">
                    <a:lumMod val="60000"/>
                    <a:lumOff val="40000"/>
                  </a:schemeClr>
                </a:solidFill>
              </a:rPr>
              <a:t> </a:t>
            </a:r>
            <a:r>
              <a:rPr lang="es-ES_tradnl" sz="2600" dirty="0" smtClean="0">
                <a:solidFill>
                  <a:schemeClr val="tx2">
                    <a:lumMod val="60000"/>
                    <a:lumOff val="40000"/>
                  </a:schemeClr>
                </a:solidFill>
              </a:rPr>
              <a:t>Debido a que cada uno de estos aminoácidos  posee una cadena lateral diferente, con diferentes propiedades químicas, este grupo de 20 moléculas pueden ser consideradas como  el ALFABETO con el que se ESCRIBE el lenguaje de las proteínas.</a:t>
            </a:r>
          </a:p>
          <a:p>
            <a:pPr algn="just">
              <a:spcBef>
                <a:spcPct val="50000"/>
              </a:spcBef>
              <a:buFontTx/>
              <a:buChar char="•"/>
            </a:pPr>
            <a:endParaRPr lang="es-ES_tradnl" sz="2600" dirty="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571480"/>
            <a:ext cx="7143800" cy="892552"/>
          </a:xfrm>
          <a:prstGeom prst="rect">
            <a:avLst/>
          </a:prstGeom>
        </p:spPr>
        <p:txBody>
          <a:bodyPr wrap="square">
            <a:spAutoFit/>
          </a:bodyPr>
          <a:lstStyle/>
          <a:p>
            <a:pPr algn="ctr">
              <a:spcBef>
                <a:spcPct val="50000"/>
              </a:spcBef>
            </a:pPr>
            <a:r>
              <a:rPr lang="es-ES" sz="2600" b="1" dirty="0" smtClean="0">
                <a:solidFill>
                  <a:schemeClr val="tx2">
                    <a:lumMod val="60000"/>
                    <a:lumOff val="40000"/>
                  </a:schemeClr>
                </a:solidFill>
              </a:rPr>
              <a:t>La secuencia de aminoácidos de una proteína están determinadas genéticamente: </a:t>
            </a:r>
            <a:endParaRPr lang="es-ES" sz="2600" b="1" dirty="0" smtClean="0">
              <a:solidFill>
                <a:schemeClr val="tx2">
                  <a:lumMod val="60000"/>
                  <a:lumOff val="40000"/>
                </a:schemeClr>
              </a:solidFill>
            </a:endParaRPr>
          </a:p>
        </p:txBody>
      </p:sp>
      <p:sp>
        <p:nvSpPr>
          <p:cNvPr id="3" name="2 Rectángulo"/>
          <p:cNvSpPr/>
          <p:nvPr/>
        </p:nvSpPr>
        <p:spPr>
          <a:xfrm>
            <a:off x="857224" y="2000240"/>
            <a:ext cx="7072362" cy="4339650"/>
          </a:xfrm>
          <a:prstGeom prst="rect">
            <a:avLst/>
          </a:prstGeom>
        </p:spPr>
        <p:txBody>
          <a:bodyPr wrap="square">
            <a:spAutoFit/>
          </a:bodyPr>
          <a:lstStyle/>
          <a:p>
            <a:pPr marL="457200" indent="-457200">
              <a:spcBef>
                <a:spcPct val="50000"/>
              </a:spcBef>
              <a:buFont typeface="+mj-lt"/>
              <a:buAutoNum type="arabicPeriod"/>
            </a:pPr>
            <a:r>
              <a:rPr lang="es-ES" sz="2400" dirty="0" smtClean="0">
                <a:solidFill>
                  <a:schemeClr val="tx2">
                    <a:lumMod val="60000"/>
                    <a:lumOff val="40000"/>
                  </a:schemeClr>
                </a:solidFill>
              </a:rPr>
              <a:t>La secuencia de nucleótidos del DNA codifica una</a:t>
            </a:r>
          </a:p>
          <a:p>
            <a:pPr marL="457200" indent="-457200">
              <a:spcBef>
                <a:spcPct val="50000"/>
              </a:spcBef>
              <a:buFont typeface="+mj-lt"/>
              <a:buAutoNum type="arabicPeriod"/>
            </a:pPr>
            <a:r>
              <a:rPr lang="es-ES" sz="2400" dirty="0" smtClean="0">
                <a:solidFill>
                  <a:schemeClr val="tx2">
                    <a:lumMod val="60000"/>
                    <a:lumOff val="40000"/>
                  </a:schemeClr>
                </a:solidFill>
              </a:rPr>
              <a:t>secuencia complementaria de nucleótidos en el RNA</a:t>
            </a:r>
          </a:p>
          <a:p>
            <a:pPr marL="457200" indent="-457200">
              <a:spcBef>
                <a:spcPct val="50000"/>
              </a:spcBef>
              <a:buFont typeface="+mj-lt"/>
              <a:buAutoNum type="arabicPeriod"/>
            </a:pPr>
            <a:r>
              <a:rPr lang="es-ES" sz="2400" dirty="0" smtClean="0">
                <a:solidFill>
                  <a:schemeClr val="tx2">
                    <a:lumMod val="60000"/>
                    <a:lumOff val="40000"/>
                  </a:schemeClr>
                </a:solidFill>
              </a:rPr>
              <a:t>determina la secuencia de aminoácidos de la proteína</a:t>
            </a:r>
          </a:p>
          <a:p>
            <a:pPr marL="457200" indent="-457200">
              <a:spcBef>
                <a:spcPct val="50000"/>
              </a:spcBef>
              <a:buFont typeface="+mj-lt"/>
              <a:buAutoNum type="arabicPeriod"/>
            </a:pPr>
            <a:endParaRPr lang="es-ES" sz="2400" dirty="0">
              <a:solidFill>
                <a:schemeClr val="tx2">
                  <a:lumMod val="60000"/>
                  <a:lumOff val="40000"/>
                </a:schemeClr>
              </a:solidFill>
            </a:endParaRPr>
          </a:p>
          <a:p>
            <a:pPr marL="457200" indent="-457200">
              <a:spcBef>
                <a:spcPct val="50000"/>
              </a:spcBef>
            </a:pPr>
            <a:r>
              <a:rPr lang="es-ES" sz="2400" dirty="0" smtClean="0">
                <a:solidFill>
                  <a:schemeClr val="tx2">
                    <a:lumMod val="60000"/>
                    <a:lumOff val="40000"/>
                  </a:schemeClr>
                </a:solidFill>
              </a:rPr>
              <a:t>Estas a su vez determinan: </a:t>
            </a:r>
          </a:p>
          <a:p>
            <a:pPr marL="457200" indent="-457200">
              <a:spcBef>
                <a:spcPct val="50000"/>
              </a:spcBef>
              <a:buFont typeface="+mj-lt"/>
              <a:buAutoNum type="arabicPeriod"/>
            </a:pPr>
            <a:r>
              <a:rPr lang="es-ES" sz="2400" dirty="0" smtClean="0">
                <a:solidFill>
                  <a:schemeClr val="tx2">
                    <a:lumMod val="60000"/>
                    <a:lumOff val="40000"/>
                  </a:schemeClr>
                </a:solidFill>
              </a:rPr>
              <a:t>La estructura espacial</a:t>
            </a:r>
          </a:p>
          <a:p>
            <a:pPr marL="457200" indent="-457200">
              <a:spcBef>
                <a:spcPct val="50000"/>
              </a:spcBef>
              <a:buFont typeface="+mj-lt"/>
              <a:buAutoNum type="arabicPeriod"/>
            </a:pPr>
            <a:r>
              <a:rPr lang="es-ES" sz="2400" dirty="0" smtClean="0">
                <a:solidFill>
                  <a:schemeClr val="tx2">
                    <a:lumMod val="60000"/>
                    <a:lumOff val="40000"/>
                  </a:schemeClr>
                </a:solidFill>
              </a:rPr>
              <a:t>Función</a:t>
            </a:r>
          </a:p>
          <a:p>
            <a:pPr marL="457200" indent="-457200">
              <a:spcBef>
                <a:spcPct val="50000"/>
              </a:spcBef>
              <a:buFont typeface="+mj-lt"/>
              <a:buAutoNum type="arabicPeriod"/>
            </a:pPr>
            <a:r>
              <a:rPr lang="es-ES" sz="2400" dirty="0" smtClean="0">
                <a:solidFill>
                  <a:schemeClr val="tx2">
                    <a:lumMod val="60000"/>
                    <a:lumOff val="40000"/>
                  </a:schemeClr>
                </a:solidFill>
              </a:rPr>
              <a:t>Mutaciones alteraciones genéticas</a:t>
            </a:r>
            <a:endParaRPr lang="es-ES" sz="2400" dirty="0">
              <a:solidFill>
                <a:schemeClr val="tx2">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57158" y="785794"/>
            <a:ext cx="6272226" cy="519113"/>
          </a:xfrm>
          <a:prstGeom prst="rect">
            <a:avLst/>
          </a:prstGeom>
          <a:noFill/>
          <a:ln w="9525">
            <a:noFill/>
            <a:miter lim="800000"/>
            <a:headEnd/>
            <a:tailEnd/>
          </a:ln>
          <a:effectLst/>
        </p:spPr>
        <p:txBody>
          <a:bodyPr wrap="square">
            <a:spAutoFit/>
          </a:bodyPr>
          <a:lstStyle/>
          <a:p>
            <a:pPr algn="ctr">
              <a:spcBef>
                <a:spcPct val="50000"/>
              </a:spcBef>
            </a:pPr>
            <a:r>
              <a:rPr lang="es-MX" sz="2800" b="1" dirty="0">
                <a:solidFill>
                  <a:schemeClr val="tx2">
                    <a:lumMod val="60000"/>
                    <a:lumOff val="40000"/>
                  </a:schemeClr>
                </a:solidFill>
              </a:rPr>
              <a:t>Conformación de las proteínas</a:t>
            </a:r>
            <a:endParaRPr lang="es-ES" sz="2800" b="1" dirty="0">
              <a:solidFill>
                <a:schemeClr val="tx2">
                  <a:lumMod val="60000"/>
                  <a:lumOff val="40000"/>
                </a:schemeClr>
              </a:solidFill>
            </a:endParaRPr>
          </a:p>
        </p:txBody>
      </p:sp>
      <p:sp>
        <p:nvSpPr>
          <p:cNvPr id="212999" name="Rectangle 7"/>
          <p:cNvSpPr>
            <a:spLocks noChangeArrowheads="1"/>
          </p:cNvSpPr>
          <p:nvPr/>
        </p:nvSpPr>
        <p:spPr bwMode="auto">
          <a:xfrm>
            <a:off x="642910" y="1643050"/>
            <a:ext cx="7786742" cy="2308324"/>
          </a:xfrm>
          <a:prstGeom prst="rect">
            <a:avLst/>
          </a:prstGeom>
          <a:noFill/>
          <a:ln w="9525">
            <a:noFill/>
            <a:miter lim="800000"/>
            <a:headEnd/>
            <a:tailEnd/>
          </a:ln>
          <a:effectLst/>
        </p:spPr>
        <p:txBody>
          <a:bodyPr wrap="square">
            <a:spAutoFit/>
          </a:bodyPr>
          <a:lstStyle/>
          <a:p>
            <a:pPr algn="just">
              <a:spcBef>
                <a:spcPct val="50000"/>
              </a:spcBef>
            </a:pPr>
            <a:r>
              <a:rPr lang="es-MX" sz="2400" dirty="0">
                <a:solidFill>
                  <a:schemeClr val="tx2">
                    <a:lumMod val="60000"/>
                    <a:lumOff val="40000"/>
                  </a:schemeClr>
                </a:solidFill>
              </a:rPr>
              <a:t>Todas las proteínas poseen un estado NATIVO, una forma </a:t>
            </a:r>
            <a:r>
              <a:rPr lang="es-MX" sz="2400" dirty="0" smtClean="0">
                <a:solidFill>
                  <a:schemeClr val="tx2">
                    <a:lumMod val="60000"/>
                    <a:lumOff val="40000"/>
                  </a:schemeClr>
                </a:solidFill>
              </a:rPr>
              <a:t>tridimensional  </a:t>
            </a:r>
            <a:r>
              <a:rPr lang="es-MX" sz="2400" dirty="0">
                <a:solidFill>
                  <a:schemeClr val="tx2">
                    <a:lumMod val="60000"/>
                    <a:lumOff val="40000"/>
                  </a:schemeClr>
                </a:solidFill>
              </a:rPr>
              <a:t>característica conocida como CONFORMACIÓN</a:t>
            </a:r>
            <a:r>
              <a:rPr lang="es-MX" sz="2400" dirty="0" smtClean="0">
                <a:solidFill>
                  <a:schemeClr val="tx2">
                    <a:lumMod val="60000"/>
                    <a:lumOff val="40000"/>
                  </a:schemeClr>
                </a:solidFill>
              </a:rPr>
              <a:t>.</a:t>
            </a:r>
          </a:p>
          <a:p>
            <a:pPr algn="just">
              <a:spcBef>
                <a:spcPct val="50000"/>
              </a:spcBef>
            </a:pPr>
            <a:r>
              <a:rPr lang="es-MX" sz="2400" dirty="0" smtClean="0">
                <a:solidFill>
                  <a:schemeClr val="tx2">
                    <a:lumMod val="60000"/>
                    <a:lumOff val="40000"/>
                  </a:schemeClr>
                </a:solidFill>
              </a:rPr>
              <a:t>La conformación  se puede describir en términos de niveles estructurales</a:t>
            </a:r>
          </a:p>
          <a:p>
            <a:pPr algn="just">
              <a:spcBef>
                <a:spcPct val="50000"/>
              </a:spcBef>
            </a:pPr>
            <a:endParaRPr lang="es-ES" sz="2400" dirty="0">
              <a:solidFill>
                <a:schemeClr val="tx2">
                  <a:lumMod val="60000"/>
                  <a:lumOff val="40000"/>
                </a:schemeClr>
              </a:solidFill>
            </a:endParaRPr>
          </a:p>
        </p:txBody>
      </p:sp>
      <p:sp>
        <p:nvSpPr>
          <p:cNvPr id="213002" name="Rectangle 10"/>
          <p:cNvSpPr>
            <a:spLocks noChangeArrowheads="1"/>
          </p:cNvSpPr>
          <p:nvPr/>
        </p:nvSpPr>
        <p:spPr bwMode="auto">
          <a:xfrm>
            <a:off x="2285984" y="5715016"/>
            <a:ext cx="3830985" cy="461665"/>
          </a:xfrm>
          <a:prstGeom prst="rect">
            <a:avLst/>
          </a:prstGeom>
          <a:noFill/>
          <a:ln w="9525">
            <a:noFill/>
            <a:miter lim="800000"/>
            <a:headEnd/>
            <a:tailEnd/>
          </a:ln>
          <a:effectLst/>
        </p:spPr>
        <p:txBody>
          <a:bodyPr wrap="none">
            <a:spAutoFit/>
          </a:bodyPr>
          <a:lstStyle/>
          <a:p>
            <a:r>
              <a:rPr lang="es-MX" sz="2400" b="1" dirty="0">
                <a:solidFill>
                  <a:schemeClr val="tx2">
                    <a:lumMod val="60000"/>
                    <a:lumOff val="40000"/>
                  </a:schemeClr>
                </a:solidFill>
              </a:rPr>
              <a:t>Estructuras 1</a:t>
            </a:r>
            <a:r>
              <a:rPr lang="es-MX" sz="2400" b="1" baseline="30000" dirty="0">
                <a:solidFill>
                  <a:schemeClr val="tx2">
                    <a:lumMod val="60000"/>
                    <a:lumOff val="40000"/>
                  </a:schemeClr>
                </a:solidFill>
              </a:rPr>
              <a:t>ria</a:t>
            </a:r>
            <a:r>
              <a:rPr lang="es-MX" sz="2400" b="1" dirty="0">
                <a:solidFill>
                  <a:schemeClr val="tx2">
                    <a:lumMod val="60000"/>
                    <a:lumOff val="40000"/>
                  </a:schemeClr>
                </a:solidFill>
              </a:rPr>
              <a:t>, 2</a:t>
            </a:r>
            <a:r>
              <a:rPr lang="es-MX" sz="2400" b="1" baseline="30000" dirty="0">
                <a:solidFill>
                  <a:schemeClr val="tx2">
                    <a:lumMod val="60000"/>
                    <a:lumOff val="40000"/>
                  </a:schemeClr>
                </a:solidFill>
              </a:rPr>
              <a:t>ria</a:t>
            </a:r>
            <a:r>
              <a:rPr lang="es-MX" sz="2400" b="1" dirty="0">
                <a:solidFill>
                  <a:schemeClr val="tx2">
                    <a:lumMod val="60000"/>
                    <a:lumOff val="40000"/>
                  </a:schemeClr>
                </a:solidFill>
              </a:rPr>
              <a:t>, 3</a:t>
            </a:r>
            <a:r>
              <a:rPr lang="es-MX" sz="2400" b="1" baseline="30000" dirty="0">
                <a:solidFill>
                  <a:schemeClr val="tx2">
                    <a:lumMod val="60000"/>
                    <a:lumOff val="40000"/>
                  </a:schemeClr>
                </a:solidFill>
              </a:rPr>
              <a:t>ria</a:t>
            </a:r>
            <a:r>
              <a:rPr lang="es-MX" sz="2400" b="1" dirty="0">
                <a:solidFill>
                  <a:schemeClr val="tx2">
                    <a:lumMod val="60000"/>
                    <a:lumOff val="40000"/>
                  </a:schemeClr>
                </a:solidFill>
              </a:rPr>
              <a:t> y 4</a:t>
            </a:r>
            <a:r>
              <a:rPr lang="es-MX" sz="2400" b="1" baseline="30000" dirty="0">
                <a:solidFill>
                  <a:schemeClr val="tx2">
                    <a:lumMod val="60000"/>
                    <a:lumOff val="40000"/>
                  </a:schemeClr>
                </a:solidFill>
              </a:rPr>
              <a:t>ria</a:t>
            </a:r>
            <a:endParaRPr lang="es-ES" sz="2400" b="1" baseline="30000" dirty="0">
              <a:solidFill>
                <a:schemeClr val="tx2">
                  <a:lumMod val="60000"/>
                  <a:lumOff val="40000"/>
                </a:schemeClr>
              </a:solidFill>
            </a:endParaRPr>
          </a:p>
        </p:txBody>
      </p:sp>
      <p:sp>
        <p:nvSpPr>
          <p:cNvPr id="213003" name="Text Box 11"/>
          <p:cNvSpPr txBox="1">
            <a:spLocks noChangeArrowheads="1"/>
          </p:cNvSpPr>
          <p:nvPr/>
        </p:nvSpPr>
        <p:spPr bwMode="auto">
          <a:xfrm>
            <a:off x="2357422" y="3929066"/>
            <a:ext cx="3500462" cy="400110"/>
          </a:xfrm>
          <a:prstGeom prst="rect">
            <a:avLst/>
          </a:prstGeom>
          <a:noFill/>
          <a:ln w="9525">
            <a:noFill/>
            <a:miter lim="800000"/>
            <a:headEnd/>
            <a:tailEnd/>
          </a:ln>
          <a:effectLst/>
        </p:spPr>
        <p:txBody>
          <a:bodyPr wrap="square">
            <a:spAutoFit/>
          </a:bodyPr>
          <a:lstStyle/>
          <a:p>
            <a:pPr>
              <a:spcBef>
                <a:spcPct val="50000"/>
              </a:spcBef>
            </a:pPr>
            <a:r>
              <a:rPr lang="es-ES_tradnl" sz="2000" b="1" dirty="0">
                <a:solidFill>
                  <a:schemeClr val="tx2">
                    <a:lumMod val="60000"/>
                    <a:lumOff val="40000"/>
                  </a:schemeClr>
                </a:solidFill>
              </a:rPr>
              <a:t>Ordenamiento tridimensional</a:t>
            </a:r>
            <a:endParaRPr lang="es-ES" sz="2000" b="1" dirty="0">
              <a:solidFill>
                <a:schemeClr val="tx2">
                  <a:lumMod val="60000"/>
                  <a:lumOff val="40000"/>
                </a:schemeClr>
              </a:solidFill>
            </a:endParaRPr>
          </a:p>
        </p:txBody>
      </p:sp>
      <p:sp>
        <p:nvSpPr>
          <p:cNvPr id="213004" name="AutoShape 12"/>
          <p:cNvSpPr>
            <a:spLocks noChangeArrowheads="1"/>
          </p:cNvSpPr>
          <p:nvPr/>
        </p:nvSpPr>
        <p:spPr bwMode="auto">
          <a:xfrm>
            <a:off x="3786182" y="4643446"/>
            <a:ext cx="685800" cy="762000"/>
          </a:xfrm>
          <a:prstGeom prst="downArrow">
            <a:avLst>
              <a:gd name="adj1" fmla="val 50000"/>
              <a:gd name="adj2" fmla="val 27778"/>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3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3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3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2" grpId="0" autoUpdateAnimBg="0"/>
      <p:bldP spid="213003" grpId="0" autoUpdateAnimBg="0"/>
      <p:bldP spid="2130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Text Box 4"/>
          <p:cNvSpPr txBox="1">
            <a:spLocks noChangeArrowheads="1"/>
          </p:cNvSpPr>
          <p:nvPr/>
        </p:nvSpPr>
        <p:spPr bwMode="auto">
          <a:xfrm>
            <a:off x="928662" y="3143248"/>
            <a:ext cx="7239000" cy="2354491"/>
          </a:xfrm>
          <a:prstGeom prst="rect">
            <a:avLst/>
          </a:prstGeom>
          <a:noFill/>
          <a:ln w="9525">
            <a:noFill/>
            <a:miter lim="800000"/>
            <a:headEnd/>
            <a:tailEnd/>
          </a:ln>
          <a:effectLst/>
        </p:spPr>
        <p:txBody>
          <a:bodyPr>
            <a:spAutoFit/>
          </a:bodyPr>
          <a:lstStyle/>
          <a:p>
            <a:pPr algn="just">
              <a:spcBef>
                <a:spcPct val="50000"/>
              </a:spcBef>
            </a:pPr>
            <a:r>
              <a:rPr lang="es-MX" sz="2600" dirty="0">
                <a:solidFill>
                  <a:schemeClr val="tx2">
                    <a:lumMod val="60000"/>
                    <a:lumOff val="40000"/>
                  </a:schemeClr>
                </a:solidFill>
              </a:rPr>
              <a:t>Se refiere  al </a:t>
            </a:r>
            <a:r>
              <a:rPr lang="es-MX" sz="2600" dirty="0" smtClean="0">
                <a:solidFill>
                  <a:schemeClr val="tx2">
                    <a:lumMod val="60000"/>
                    <a:lumOff val="40000"/>
                  </a:schemeClr>
                </a:solidFill>
              </a:rPr>
              <a:t>ordenamiento </a:t>
            </a:r>
            <a:r>
              <a:rPr lang="es-MX" sz="2600" dirty="0">
                <a:solidFill>
                  <a:schemeClr val="tx2">
                    <a:lumMod val="60000"/>
                    <a:lumOff val="40000"/>
                  </a:schemeClr>
                </a:solidFill>
              </a:rPr>
              <a:t>del esqueleto covalente de la cadena polipeptídica</a:t>
            </a:r>
            <a:r>
              <a:rPr lang="es-MX" sz="2600" dirty="0" smtClean="0">
                <a:solidFill>
                  <a:schemeClr val="tx2">
                    <a:lumMod val="60000"/>
                    <a:lumOff val="40000"/>
                  </a:schemeClr>
                </a:solidFill>
              </a:rPr>
              <a:t>, </a:t>
            </a:r>
            <a:r>
              <a:rPr lang="es-MX" sz="2600" b="1" dirty="0">
                <a:solidFill>
                  <a:schemeClr val="tx2">
                    <a:lumMod val="60000"/>
                    <a:lumOff val="40000"/>
                  </a:schemeClr>
                </a:solidFill>
              </a:rPr>
              <a:t>DADA POR LA SECUENCIA DE </a:t>
            </a:r>
            <a:r>
              <a:rPr lang="es-MX" sz="2600" b="1" dirty="0" smtClean="0">
                <a:solidFill>
                  <a:schemeClr val="tx2">
                    <a:lumMod val="60000"/>
                    <a:lumOff val="40000"/>
                  </a:schemeClr>
                </a:solidFill>
              </a:rPr>
              <a:t>AMINOÁCIDOS; </a:t>
            </a:r>
            <a:r>
              <a:rPr lang="es-MX" sz="2600" dirty="0" smtClean="0">
                <a:solidFill>
                  <a:schemeClr val="tx2">
                    <a:lumMod val="60000"/>
                    <a:lumOff val="40000"/>
                  </a:schemeClr>
                </a:solidFill>
              </a:rPr>
              <a:t>esta s</a:t>
            </a:r>
            <a:r>
              <a:rPr lang="es-ES_tradnl" sz="2800" dirty="0">
                <a:solidFill>
                  <a:schemeClr val="tx2">
                    <a:lumMod val="60000"/>
                    <a:lumOff val="40000"/>
                  </a:schemeClr>
                </a:solidFill>
              </a:rPr>
              <a:t>e</a:t>
            </a:r>
            <a:r>
              <a:rPr lang="es-ES_tradnl" sz="2800" dirty="0" smtClean="0">
                <a:solidFill>
                  <a:schemeClr val="tx2">
                    <a:lumMod val="60000"/>
                    <a:lumOff val="40000"/>
                  </a:schemeClr>
                </a:solidFill>
              </a:rPr>
              <a:t>ra la que determine el ordenamiento tridimensional que adoptará la proteína</a:t>
            </a:r>
            <a:endParaRPr lang="es-ES" sz="2800" dirty="0" smtClean="0">
              <a:solidFill>
                <a:schemeClr val="tx2">
                  <a:lumMod val="60000"/>
                  <a:lumOff val="40000"/>
                </a:schemeClr>
              </a:solidFill>
            </a:endParaRPr>
          </a:p>
          <a:p>
            <a:pPr algn="just">
              <a:spcBef>
                <a:spcPct val="50000"/>
              </a:spcBef>
            </a:pPr>
            <a:endParaRPr lang="es-MX" sz="2600" b="1" dirty="0">
              <a:solidFill>
                <a:schemeClr val="tx2">
                  <a:lumMod val="60000"/>
                  <a:lumOff val="40000"/>
                </a:schemeClr>
              </a:solidFill>
            </a:endParaRPr>
          </a:p>
        </p:txBody>
      </p:sp>
      <p:sp>
        <p:nvSpPr>
          <p:cNvPr id="214021" name="Rectangle 5"/>
          <p:cNvSpPr>
            <a:spLocks noChangeArrowheads="1"/>
          </p:cNvSpPr>
          <p:nvPr/>
        </p:nvSpPr>
        <p:spPr bwMode="auto">
          <a:xfrm>
            <a:off x="1428728" y="1500174"/>
            <a:ext cx="2442592" cy="523220"/>
          </a:xfrm>
          <a:prstGeom prst="rect">
            <a:avLst/>
          </a:prstGeom>
          <a:noFill/>
          <a:ln w="9525">
            <a:noFill/>
            <a:miter lim="800000"/>
            <a:headEnd/>
            <a:tailEnd/>
          </a:ln>
          <a:effectLst/>
        </p:spPr>
        <p:txBody>
          <a:bodyPr wrap="none">
            <a:spAutoFit/>
          </a:bodyPr>
          <a:lstStyle/>
          <a:p>
            <a:r>
              <a:rPr lang="es-MX" sz="2800" b="1" dirty="0">
                <a:solidFill>
                  <a:schemeClr val="tx2">
                    <a:lumMod val="60000"/>
                    <a:lumOff val="40000"/>
                  </a:schemeClr>
                </a:solidFill>
              </a:rPr>
              <a:t>Estructuras 1</a:t>
            </a:r>
            <a:r>
              <a:rPr lang="es-MX" sz="2800" b="1" baseline="30000" dirty="0">
                <a:solidFill>
                  <a:schemeClr val="tx2">
                    <a:lumMod val="60000"/>
                    <a:lumOff val="40000"/>
                  </a:schemeClr>
                </a:solidFill>
              </a:rPr>
              <a:t>ria</a:t>
            </a:r>
            <a:endParaRPr lang="es-ES" sz="2800" b="1" baseline="30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TotalTime>
  <Words>614</Words>
  <Application>Microsoft Office PowerPoint</Application>
  <PresentationFormat>Presentación en pantalla (4:3)</PresentationFormat>
  <Paragraphs>99</Paragraphs>
  <Slides>18</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18</vt:i4>
      </vt:variant>
    </vt:vector>
  </HeadingPairs>
  <TitlesOfParts>
    <vt:vector size="21" baseType="lpstr">
      <vt:lpstr>Equidad</vt:lpstr>
      <vt:lpstr>Imagen de mapa de bits</vt:lpstr>
      <vt:lpstr>Foto de Microsoft Photo Editor 3.0</vt:lpstr>
      <vt:lpstr>PROTEINAS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METABOLISMO DE AMINOACIDOS</vt:lpstr>
      <vt:lpstr>CATABOLISMO DE AMINOACIDOS</vt:lpstr>
    </vt:vector>
  </TitlesOfParts>
  <Company>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PROTEINAS</dc:title>
  <dc:creator>BIG Mouse</dc:creator>
  <cp:lastModifiedBy>BIG Mouse</cp:lastModifiedBy>
  <cp:revision>4</cp:revision>
  <dcterms:created xsi:type="dcterms:W3CDTF">2009-09-21T02:59:28Z</dcterms:created>
  <dcterms:modified xsi:type="dcterms:W3CDTF">2009-09-21T03:35:37Z</dcterms:modified>
</cp:coreProperties>
</file>