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70" r:id="rId3"/>
    <p:sldId id="260" r:id="rId4"/>
    <p:sldId id="261" r:id="rId5"/>
    <p:sldId id="269" r:id="rId6"/>
    <p:sldId id="267" r:id="rId7"/>
    <p:sldId id="268" r:id="rId8"/>
    <p:sldId id="265" r:id="rId9"/>
    <p:sldId id="264" r:id="rId10"/>
    <p:sldId id="263" r:id="rId11"/>
    <p:sldId id="259" r:id="rId12"/>
    <p:sldId id="257" r:id="rId13"/>
    <p:sldId id="258" r:id="rId14"/>
    <p:sldId id="271"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DACF1AF0-124E-4CEE-A1F8-0654A57C1913}" type="datetimeFigureOut">
              <a:rPr lang="es-ES" smtClean="0"/>
              <a:pPr/>
              <a:t>13/09/2009</a:t>
            </a:fld>
            <a:endParaRPr lang="es-ES" dirty="0"/>
          </a:p>
        </p:txBody>
      </p:sp>
      <p:sp>
        <p:nvSpPr>
          <p:cNvPr id="17" name="16 Marcador de pie de página"/>
          <p:cNvSpPr>
            <a:spLocks noGrp="1"/>
          </p:cNvSpPr>
          <p:nvPr>
            <p:ph type="ftr" sz="quarter" idx="11"/>
          </p:nvPr>
        </p:nvSpPr>
        <p:spPr>
          <a:xfrm>
            <a:off x="5410200" y="4205288"/>
            <a:ext cx="1295400" cy="457200"/>
          </a:xfrm>
        </p:spPr>
        <p:txBody>
          <a:bodyPr/>
          <a:lstStyle/>
          <a:p>
            <a:endParaRPr lang="es-ES" dirty="0"/>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B362B9A-B101-497D-ABA5-BB2A34414880}"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ACF1AF0-124E-4CEE-A1F8-0654A57C1913}" type="datetimeFigureOut">
              <a:rPr lang="es-ES" smtClean="0"/>
              <a:pPr/>
              <a:t>13/09/2009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BB362B9A-B101-497D-ABA5-BB2A34414880}"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ACF1AF0-124E-4CEE-A1F8-0654A57C1913}" type="datetimeFigureOut">
              <a:rPr lang="es-ES" smtClean="0"/>
              <a:pPr/>
              <a:t>13/09/2009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BB362B9A-B101-497D-ABA5-BB2A34414880}"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ACF1AF0-124E-4CEE-A1F8-0654A57C1913}" type="datetimeFigureOut">
              <a:rPr lang="es-ES" smtClean="0"/>
              <a:pPr/>
              <a:t>13/09/2009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BB362B9A-B101-497D-ABA5-BB2A34414880}"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ACF1AF0-124E-4CEE-A1F8-0654A57C1913}" type="datetimeFigureOut">
              <a:rPr lang="es-ES" smtClean="0"/>
              <a:pPr/>
              <a:t>13/09/2009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BB362B9A-B101-497D-ABA5-BB2A34414880}"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ACF1AF0-124E-4CEE-A1F8-0654A57C1913}" type="datetimeFigureOut">
              <a:rPr lang="es-ES" smtClean="0"/>
              <a:pPr/>
              <a:t>13/09/2009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BB362B9A-B101-497D-ABA5-BB2A34414880}"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DACF1AF0-124E-4CEE-A1F8-0654A57C1913}" type="datetimeFigureOut">
              <a:rPr lang="es-ES" smtClean="0"/>
              <a:pPr/>
              <a:t>13/09/2009</a:t>
            </a:fld>
            <a:endParaRPr lang="es-ES" dirty="0"/>
          </a:p>
        </p:txBody>
      </p:sp>
      <p:sp>
        <p:nvSpPr>
          <p:cNvPr id="27" name="26 Marcador de número de diapositiva"/>
          <p:cNvSpPr>
            <a:spLocks noGrp="1"/>
          </p:cNvSpPr>
          <p:nvPr>
            <p:ph type="sldNum" sz="quarter" idx="11"/>
          </p:nvPr>
        </p:nvSpPr>
        <p:spPr/>
        <p:txBody>
          <a:bodyPr rtlCol="0"/>
          <a:lstStyle/>
          <a:p>
            <a:fld id="{BB362B9A-B101-497D-ABA5-BB2A34414880}" type="slidenum">
              <a:rPr lang="es-ES" smtClean="0"/>
              <a:pPr/>
              <a:t>‹Nº›</a:t>
            </a:fld>
            <a:endParaRPr lang="es-ES" dirty="0"/>
          </a:p>
        </p:txBody>
      </p:sp>
      <p:sp>
        <p:nvSpPr>
          <p:cNvPr id="28" name="27 Marcador de pie de página"/>
          <p:cNvSpPr>
            <a:spLocks noGrp="1"/>
          </p:cNvSpPr>
          <p:nvPr>
            <p:ph type="ftr" sz="quarter" idx="12"/>
          </p:nvPr>
        </p:nvSpPr>
        <p:spPr/>
        <p:txBody>
          <a:bodyPr rtlCol="0"/>
          <a:lstStyle/>
          <a:p>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DACF1AF0-124E-4CEE-A1F8-0654A57C1913}" type="datetimeFigureOut">
              <a:rPr lang="es-ES" smtClean="0"/>
              <a:pPr/>
              <a:t>13/09/2009</a:t>
            </a:fld>
            <a:endParaRPr lang="es-ES" dirty="0"/>
          </a:p>
        </p:txBody>
      </p:sp>
      <p:sp>
        <p:nvSpPr>
          <p:cNvPr id="4" name="3 Marcador de pie de página"/>
          <p:cNvSpPr>
            <a:spLocks noGrp="1"/>
          </p:cNvSpPr>
          <p:nvPr>
            <p:ph type="ftr" sz="quarter" idx="11"/>
          </p:nvPr>
        </p:nvSpPr>
        <p:spPr>
          <a:xfrm>
            <a:off x="5257800" y="612648"/>
            <a:ext cx="1325880" cy="457200"/>
          </a:xfrm>
        </p:spPr>
        <p:txBody>
          <a:bodyPr/>
          <a:lstStyle/>
          <a:p>
            <a:endParaRPr lang="es-ES" dirty="0"/>
          </a:p>
        </p:txBody>
      </p:sp>
      <p:sp>
        <p:nvSpPr>
          <p:cNvPr id="5" name="4 Marcador de número de diapositiva"/>
          <p:cNvSpPr>
            <a:spLocks noGrp="1"/>
          </p:cNvSpPr>
          <p:nvPr>
            <p:ph type="sldNum" sz="quarter" idx="12"/>
          </p:nvPr>
        </p:nvSpPr>
        <p:spPr>
          <a:xfrm>
            <a:off x="8174736" y="2272"/>
            <a:ext cx="762000" cy="365760"/>
          </a:xfrm>
        </p:spPr>
        <p:txBody>
          <a:bodyPr/>
          <a:lstStyle/>
          <a:p>
            <a:fld id="{BB362B9A-B101-497D-ABA5-BB2A34414880}"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ACF1AF0-124E-4CEE-A1F8-0654A57C1913}" type="datetimeFigureOut">
              <a:rPr lang="es-ES" smtClean="0"/>
              <a:pPr/>
              <a:t>13/09/2009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BB362B9A-B101-497D-ABA5-BB2A34414880}"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ACF1AF0-124E-4CEE-A1F8-0654A57C1913}" type="datetimeFigureOut">
              <a:rPr lang="es-ES" smtClean="0"/>
              <a:pPr/>
              <a:t>13/09/2009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BB362B9A-B101-497D-ABA5-BB2A34414880}"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ACF1AF0-124E-4CEE-A1F8-0654A57C1913}" type="datetimeFigureOut">
              <a:rPr lang="es-ES" smtClean="0"/>
              <a:pPr/>
              <a:t>13/09/2009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BB362B9A-B101-497D-ABA5-BB2A34414880}"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ACF1AF0-124E-4CEE-A1F8-0654A57C1913}" type="datetimeFigureOut">
              <a:rPr lang="es-ES" smtClean="0"/>
              <a:pPr/>
              <a:t>13/09/2009</a:t>
            </a:fld>
            <a:endParaRPr lang="es-ES" dirty="0"/>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ES" dirty="0"/>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B362B9A-B101-497D-ABA5-BB2A34414880}"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s.wikipedia.org/wiki/Archivo:Linoleic_acid3D.png" TargetMode="External"/><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es.wikipedia.org/wiki/Archivo:Trimyristin-3D-vdW.p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es.wikipedia.org/wiki/Archivo:Phospholipid.sv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2.bp.blogspot.com/_npSGvz68J-I/ShYaMeR4w_I/AAAAAAAAABw/KU9xhj3BjTo/s400/lipidos.jpg"/>
          <p:cNvPicPr>
            <a:picLocks noChangeAspect="1" noChangeArrowheads="1"/>
          </p:cNvPicPr>
          <p:nvPr/>
        </p:nvPicPr>
        <p:blipFill>
          <a:blip r:embed="rId2"/>
          <a:srcRect/>
          <a:stretch>
            <a:fillRect/>
          </a:stretch>
        </p:blipFill>
        <p:spPr bwMode="auto">
          <a:xfrm>
            <a:off x="4786314" y="0"/>
            <a:ext cx="4357686" cy="3714752"/>
          </a:xfrm>
          <a:prstGeom prst="rect">
            <a:avLst/>
          </a:prstGeom>
          <a:noFill/>
        </p:spPr>
      </p:pic>
      <p:pic>
        <p:nvPicPr>
          <p:cNvPr id="7" name="6 Imagen" descr="http://upload.wikimedia.org/wikipedia/commons/thumb/4/4a/Linoleic_acid3D.png/200px-Linoleic_acid3D.png">
            <a:hlinkClick r:id="rId3"/>
          </p:cNvPr>
          <p:cNvPicPr/>
          <p:nvPr/>
        </p:nvPicPr>
        <p:blipFill>
          <a:blip r:embed="rId4"/>
          <a:srcRect/>
          <a:stretch>
            <a:fillRect/>
          </a:stretch>
        </p:blipFill>
        <p:spPr bwMode="auto">
          <a:xfrm>
            <a:off x="0" y="3857628"/>
            <a:ext cx="4929190" cy="3000372"/>
          </a:xfrm>
          <a:prstGeom prst="rect">
            <a:avLst/>
          </a:prstGeom>
          <a:noFill/>
          <a:ln w="9525">
            <a:noFill/>
            <a:miter lim="800000"/>
            <a:headEnd/>
            <a:tailEnd/>
          </a:ln>
        </p:spPr>
      </p:pic>
      <p:sp>
        <p:nvSpPr>
          <p:cNvPr id="8" name="7 Rectángulo"/>
          <p:cNvSpPr/>
          <p:nvPr/>
        </p:nvSpPr>
        <p:spPr>
          <a:xfrm>
            <a:off x="5269541" y="5357826"/>
            <a:ext cx="387445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LOS LÍPIDOS</a:t>
            </a:r>
            <a:endParaRPr lang="es-E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9" name="Picture 2" descr="http://www.encarnasanmiguel.es/alimentacion/printable/images/lipidos_160.jpg"/>
          <p:cNvPicPr>
            <a:picLocks noChangeAspect="1" noChangeArrowheads="1"/>
          </p:cNvPicPr>
          <p:nvPr/>
        </p:nvPicPr>
        <p:blipFill>
          <a:blip r:embed="rId5"/>
          <a:srcRect/>
          <a:stretch>
            <a:fillRect/>
          </a:stretch>
        </p:blipFill>
        <p:spPr bwMode="auto">
          <a:xfrm>
            <a:off x="0" y="0"/>
            <a:ext cx="4786314" cy="378619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4186238" cy="1143000"/>
          </a:xfrm>
        </p:spPr>
        <p:txBody>
          <a:bodyPr>
            <a:normAutofit/>
          </a:bodyPr>
          <a:lstStyle/>
          <a:p>
            <a:r>
              <a:rPr lang="es-ES" b="1" dirty="0" smtClean="0"/>
              <a:t>GLUCOLÍPIDOS</a:t>
            </a:r>
            <a:endParaRPr lang="es-ES" dirty="0"/>
          </a:p>
        </p:txBody>
      </p:sp>
      <p:sp>
        <p:nvSpPr>
          <p:cNvPr id="3" name="2 Marcador de contenido"/>
          <p:cNvSpPr>
            <a:spLocks noGrp="1"/>
          </p:cNvSpPr>
          <p:nvPr>
            <p:ph idx="1"/>
          </p:nvPr>
        </p:nvSpPr>
        <p:spPr>
          <a:xfrm>
            <a:off x="457200" y="1600200"/>
            <a:ext cx="7686700" cy="5114948"/>
          </a:xfrm>
        </p:spPr>
        <p:txBody>
          <a:bodyPr>
            <a:normAutofit fontScale="85000" lnSpcReduction="10000"/>
          </a:bodyPr>
          <a:lstStyle/>
          <a:p>
            <a:pPr algn="just">
              <a:buNone/>
            </a:pPr>
            <a:r>
              <a:rPr lang="es-ES" dirty="0" smtClean="0"/>
              <a:t>      Los glucolípidos son esfingolípidos formados por una ceramida (esfingosina + ácido graso) unida a un glúcido, careciendo, por tanto, de grupo fosfato. Al igual que los fosfoesfingolípidos poseen ceramida, pero a diferencia de ellos, no tienen fosfato ni alcohol. Se hallan en las bicapas lipídicas de todas las membranas celulares, y son especialmente abundantes en el tejido nervioso; el nombre de los dos tipos principales de glucolípidos alude a este hecho:</a:t>
            </a:r>
          </a:p>
          <a:p>
            <a:pPr lvl="0" algn="just">
              <a:buNone/>
            </a:pPr>
            <a:r>
              <a:rPr lang="es-ES" dirty="0" smtClean="0"/>
              <a:t>     Cerebrósidos. Son glucolípidos en los que la ceramida se une un monosacárido (glucosa o galactosa) o a un oligosacárido. </a:t>
            </a:r>
          </a:p>
          <a:p>
            <a:pPr lvl="0" algn="just">
              <a:buNone/>
            </a:pPr>
            <a:r>
              <a:rPr lang="es-ES" dirty="0" smtClean="0"/>
              <a:t>     Gangliósidos. Son glucolípidos en los que la ceramida se une a un oligosacárido complejo en el que siempre hay ácido siálico. </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3108" y="1714488"/>
            <a:ext cx="4114800" cy="1143000"/>
          </a:xfrm>
        </p:spPr>
        <p:txBody>
          <a:bodyPr>
            <a:normAutofit/>
          </a:bodyPr>
          <a:lstStyle/>
          <a:p>
            <a:r>
              <a:rPr lang="es-ES" b="1" dirty="0" smtClean="0"/>
              <a:t>TERPENOIDES</a:t>
            </a:r>
            <a:endParaRPr lang="es-ES" b="1" dirty="0"/>
          </a:p>
        </p:txBody>
      </p:sp>
      <p:sp>
        <p:nvSpPr>
          <p:cNvPr id="3" name="2 Marcador de contenido"/>
          <p:cNvSpPr>
            <a:spLocks noGrp="1"/>
          </p:cNvSpPr>
          <p:nvPr>
            <p:ph idx="1"/>
          </p:nvPr>
        </p:nvSpPr>
        <p:spPr>
          <a:xfrm>
            <a:off x="357158" y="3000372"/>
            <a:ext cx="7043758" cy="3500462"/>
          </a:xfrm>
        </p:spPr>
        <p:txBody>
          <a:bodyPr>
            <a:normAutofit/>
          </a:bodyPr>
          <a:lstStyle/>
          <a:p>
            <a:pPr algn="just">
              <a:buNone/>
            </a:pPr>
            <a:r>
              <a:rPr lang="es-ES" sz="2200" b="1" dirty="0" smtClean="0"/>
              <a:t>      TERPENOIDES: </a:t>
            </a:r>
            <a:r>
              <a:rPr lang="es-ES" sz="2200" dirty="0"/>
              <a:t>son una vasta y diversa clase de compuestos orgánicos similares a los terpenos. El nombre proviene que los primeros miembros de esta clase fueron derivados del </a:t>
            </a:r>
            <a:r>
              <a:rPr lang="es-ES" sz="2200" dirty="0" smtClean="0"/>
              <a:t>aguarrás ”</a:t>
            </a:r>
            <a:r>
              <a:rPr lang="es-ES" sz="2200" dirty="0"/>
              <a:t>turpentine” en inglés, “terpentin” en alemán</a:t>
            </a:r>
            <a:r>
              <a:rPr lang="es-ES" sz="2200" dirty="0" smtClean="0"/>
              <a:t>.</a:t>
            </a:r>
            <a:r>
              <a:rPr lang="es-ES" sz="2200" baseline="30000" dirty="0" smtClean="0"/>
              <a:t> </a:t>
            </a:r>
            <a:r>
              <a:rPr lang="es-ES" sz="2200" dirty="0"/>
              <a:t> Los terpenoides pueden verse como formados por unidades de 5-carbono isopreno (pero el precursor es elisopentenil difosfato), ensambladas y modificadas de muchas maneras diferentes, siempre basadas en el esqueleto del isopentano.</a:t>
            </a:r>
          </a:p>
          <a:p>
            <a:pPr algn="just"/>
            <a:endParaRPr lang="es-ES" sz="2200" dirty="0"/>
          </a:p>
        </p:txBody>
      </p:sp>
      <p:sp>
        <p:nvSpPr>
          <p:cNvPr id="5" name="1 Título"/>
          <p:cNvSpPr txBox="1">
            <a:spLocks/>
          </p:cNvSpPr>
          <p:nvPr/>
        </p:nvSpPr>
        <p:spPr>
          <a:xfrm>
            <a:off x="357158" y="285728"/>
            <a:ext cx="6900882" cy="11430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000" b="1" i="0" u="none" strike="noStrike" kern="1200" cap="none" spc="0" normalizeH="0" baseline="0" noProof="0" smtClean="0">
                <a:ln>
                  <a:noFill/>
                </a:ln>
                <a:solidFill>
                  <a:schemeClr val="tx2"/>
                </a:solidFill>
                <a:effectLst/>
                <a:uLnTx/>
                <a:uFillTx/>
                <a:latin typeface="+mj-lt"/>
                <a:ea typeface="+mj-ea"/>
                <a:cs typeface="+mj-cs"/>
              </a:rPr>
              <a:t>LÍPIDOS INSAPONIFICABLES</a:t>
            </a:r>
            <a:endParaRPr kumimoji="0" lang="es-ES" sz="4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543550" y="714356"/>
            <a:ext cx="3600450" cy="6143644"/>
          </a:xfrm>
          <a:prstGeom prst="rect">
            <a:avLst/>
          </a:prstGeom>
          <a:noFill/>
          <a:ln w="9525">
            <a:noFill/>
            <a:miter lim="800000"/>
            <a:headEnd/>
            <a:tailEnd/>
          </a:ln>
          <a:effectLst/>
        </p:spPr>
      </p:pic>
      <p:sp>
        <p:nvSpPr>
          <p:cNvPr id="2" name="1 Título"/>
          <p:cNvSpPr>
            <a:spLocks noGrp="1"/>
          </p:cNvSpPr>
          <p:nvPr>
            <p:ph type="title"/>
          </p:nvPr>
        </p:nvSpPr>
        <p:spPr>
          <a:xfrm>
            <a:off x="1142976" y="285728"/>
            <a:ext cx="2928958" cy="774720"/>
          </a:xfrm>
        </p:spPr>
        <p:txBody>
          <a:bodyPr>
            <a:normAutofit/>
          </a:bodyPr>
          <a:lstStyle/>
          <a:p>
            <a:r>
              <a:rPr lang="es-ES" sz="3600" b="1" dirty="0" smtClean="0"/>
              <a:t>ESTEROIDES</a:t>
            </a:r>
            <a:endParaRPr lang="es-ES" sz="3600" b="1" dirty="0"/>
          </a:p>
        </p:txBody>
      </p:sp>
      <p:sp>
        <p:nvSpPr>
          <p:cNvPr id="3" name="2 Marcador de contenido"/>
          <p:cNvSpPr>
            <a:spLocks noGrp="1"/>
          </p:cNvSpPr>
          <p:nvPr>
            <p:ph idx="1"/>
          </p:nvPr>
        </p:nvSpPr>
        <p:spPr>
          <a:xfrm>
            <a:off x="214282" y="1142984"/>
            <a:ext cx="5214974" cy="5429288"/>
          </a:xfrm>
        </p:spPr>
        <p:txBody>
          <a:bodyPr>
            <a:normAutofit fontScale="55000" lnSpcReduction="20000"/>
          </a:bodyPr>
          <a:lstStyle/>
          <a:p>
            <a:pPr algn="just">
              <a:buNone/>
            </a:pPr>
            <a:r>
              <a:rPr lang="es-ES" dirty="0"/>
              <a:t> </a:t>
            </a:r>
            <a:r>
              <a:rPr lang="es-ES" dirty="0" smtClean="0"/>
              <a:t>    </a:t>
            </a:r>
            <a:r>
              <a:rPr lang="es-ES" sz="3300" dirty="0" smtClean="0"/>
              <a:t>En </a:t>
            </a:r>
            <a:r>
              <a:rPr lang="es-ES" sz="3300" dirty="0"/>
              <a:t>los mamíferos como el ser humano, cumplen importantes funciones</a:t>
            </a:r>
            <a:r>
              <a:rPr lang="es-ES" sz="3300" dirty="0" smtClean="0"/>
              <a:t>:</a:t>
            </a:r>
          </a:p>
          <a:p>
            <a:pPr algn="just">
              <a:buNone/>
            </a:pPr>
            <a:endParaRPr lang="es-ES" sz="3300" dirty="0"/>
          </a:p>
          <a:p>
            <a:pPr algn="just"/>
            <a:r>
              <a:rPr lang="es-ES" sz="3300" b="1" dirty="0"/>
              <a:t>Reguladora:</a:t>
            </a:r>
            <a:r>
              <a:rPr lang="es-ES" sz="3300" dirty="0"/>
              <a:t> Algunos regulan los niveles de sal y la secreción de bilis.</a:t>
            </a:r>
          </a:p>
          <a:p>
            <a:pPr algn="just"/>
            <a:r>
              <a:rPr lang="es-ES" sz="3300" b="1" dirty="0"/>
              <a:t>Estructural:</a:t>
            </a:r>
            <a:r>
              <a:rPr lang="es-ES" sz="3300" dirty="0"/>
              <a:t> El colesterol es un esteroide que forma la estructura de las membranas de las células junto con los </a:t>
            </a:r>
            <a:r>
              <a:rPr lang="es-ES" sz="3300" dirty="0" smtClean="0"/>
              <a:t>fosfolípidos. Además</a:t>
            </a:r>
            <a:r>
              <a:rPr lang="es-ES" sz="3300" dirty="0"/>
              <a:t>, a partir del colesterol se sintetizan los demás esteroides.</a:t>
            </a:r>
          </a:p>
          <a:p>
            <a:pPr algn="just"/>
            <a:r>
              <a:rPr lang="es-ES" sz="3300" b="1" dirty="0"/>
              <a:t>Hormonal:</a:t>
            </a:r>
            <a:r>
              <a:rPr lang="es-ES" sz="3300" dirty="0"/>
              <a:t> Las hormonas esteroides son:</a:t>
            </a:r>
          </a:p>
          <a:p>
            <a:pPr lvl="1" algn="just"/>
            <a:r>
              <a:rPr lang="es-ES" sz="3300" dirty="0">
                <a:solidFill>
                  <a:schemeClr val="tx1"/>
                </a:solidFill>
              </a:rPr>
              <a:t>Corticoides: glucocorticoides y </a:t>
            </a:r>
            <a:r>
              <a:rPr lang="es-ES" sz="3300" dirty="0" smtClean="0">
                <a:solidFill>
                  <a:schemeClr val="tx1"/>
                </a:solidFill>
              </a:rPr>
              <a:t>mineralocorticoides</a:t>
            </a:r>
            <a:r>
              <a:rPr lang="es-ES" sz="3300" dirty="0">
                <a:solidFill>
                  <a:schemeClr val="tx1"/>
                </a:solidFill>
              </a:rPr>
              <a:t>. Existen múltiples fármacos con actividad corticoide, como la prednisona.</a:t>
            </a:r>
          </a:p>
          <a:p>
            <a:pPr lvl="1" algn="just"/>
            <a:r>
              <a:rPr lang="es-ES" sz="3300" dirty="0">
                <a:solidFill>
                  <a:schemeClr val="tx1"/>
                </a:solidFill>
              </a:rPr>
              <a:t>Hormonas sexuales </a:t>
            </a:r>
            <a:r>
              <a:rPr lang="es-ES" sz="3300" dirty="0" smtClean="0">
                <a:solidFill>
                  <a:schemeClr val="tx1"/>
                </a:solidFill>
              </a:rPr>
              <a:t>masculinas</a:t>
            </a:r>
            <a:r>
              <a:rPr lang="es-ES" sz="3300" dirty="0">
                <a:solidFill>
                  <a:schemeClr val="tx1"/>
                </a:solidFill>
              </a:rPr>
              <a:t>: son los andrógenos como la testosterona y sus derivados, los anabolizantes androgénicos esteroides; estos últimos llamados simplemente </a:t>
            </a:r>
            <a:r>
              <a:rPr lang="es-ES" sz="3300" b="1" dirty="0">
                <a:solidFill>
                  <a:schemeClr val="tx1"/>
                </a:solidFill>
              </a:rPr>
              <a:t>esteroides</a:t>
            </a:r>
            <a:r>
              <a:rPr lang="es-ES" sz="3300" dirty="0">
                <a:solidFill>
                  <a:schemeClr val="tx1"/>
                </a:solidFill>
              </a:rPr>
              <a:t>.</a:t>
            </a:r>
          </a:p>
          <a:p>
            <a:pPr lvl="1" algn="just"/>
            <a:r>
              <a:rPr lang="es-ES" sz="3300" dirty="0">
                <a:solidFill>
                  <a:schemeClr val="tx1"/>
                </a:solidFill>
              </a:rPr>
              <a:t>Hormonas sexuales femeninas.</a:t>
            </a:r>
          </a:p>
          <a:p>
            <a:pPr lvl="1" algn="just"/>
            <a:r>
              <a:rPr lang="es-ES" sz="3300" dirty="0">
                <a:solidFill>
                  <a:schemeClr val="tx1"/>
                </a:solidFill>
              </a:rPr>
              <a:t>Vitamina D y sus derivados.</a:t>
            </a:r>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500042"/>
            <a:ext cx="4186238" cy="1011222"/>
          </a:xfrm>
        </p:spPr>
        <p:txBody>
          <a:bodyPr>
            <a:normAutofit/>
          </a:bodyPr>
          <a:lstStyle/>
          <a:p>
            <a:r>
              <a:rPr lang="es-ES" b="1" dirty="0" smtClean="0"/>
              <a:t>EICOSANOIDES</a:t>
            </a:r>
            <a:endParaRPr lang="es-ES" b="1" dirty="0"/>
          </a:p>
        </p:txBody>
      </p:sp>
      <p:sp>
        <p:nvSpPr>
          <p:cNvPr id="3" name="2 Marcador de contenido"/>
          <p:cNvSpPr>
            <a:spLocks noGrp="1"/>
          </p:cNvSpPr>
          <p:nvPr>
            <p:ph idx="1"/>
          </p:nvPr>
        </p:nvSpPr>
        <p:spPr>
          <a:xfrm>
            <a:off x="428596" y="2000240"/>
            <a:ext cx="5114932" cy="4186253"/>
          </a:xfrm>
        </p:spPr>
        <p:txBody>
          <a:bodyPr>
            <a:normAutofit/>
          </a:bodyPr>
          <a:lstStyle/>
          <a:p>
            <a:pPr algn="just">
              <a:buNone/>
            </a:pPr>
            <a:r>
              <a:rPr lang="es-ES" sz="2200" dirty="0" smtClean="0"/>
              <a:t>     Todos </a:t>
            </a:r>
            <a:r>
              <a:rPr lang="es-ES" sz="2200" dirty="0"/>
              <a:t>los eicosanoides son moléculas de 20 átomos de carbono y están agrupados </a:t>
            </a:r>
            <a:r>
              <a:rPr lang="es-ES" sz="2200" dirty="0" smtClean="0"/>
              <a:t>en prostaglandinas</a:t>
            </a:r>
            <a:r>
              <a:rPr lang="es-ES" sz="2200" dirty="0"/>
              <a:t>, tromboxanos, leucotrienos, y ciertos hidroxiácidos precursores de los leucotrienos. Constituyen las moléculas involucradas en las redes de comunicación celular más complejas del organismo animal, incluyendo el ser humano.</a:t>
            </a:r>
          </a:p>
        </p:txBody>
      </p:sp>
      <p:pic>
        <p:nvPicPr>
          <p:cNvPr id="4" name="Picture 3" descr="http://www.ehu.es/biomoleculas/lipidos/mm/hydrophobic_effect.gif"/>
          <p:cNvPicPr>
            <a:picLocks noChangeAspect="1" noChangeArrowheads="1" noCrop="1"/>
          </p:cNvPicPr>
          <p:nvPr/>
        </p:nvPicPr>
        <p:blipFill>
          <a:blip r:embed="rId2"/>
          <a:srcRect/>
          <a:stretch>
            <a:fillRect/>
          </a:stretch>
        </p:blipFill>
        <p:spPr bwMode="auto">
          <a:xfrm>
            <a:off x="5643570" y="714356"/>
            <a:ext cx="3500430" cy="578647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1000108"/>
            <a:ext cx="8229600" cy="1143000"/>
          </a:xfrm>
        </p:spPr>
        <p:txBody>
          <a:bodyPr>
            <a:noAutofit/>
          </a:bodyPr>
          <a:lstStyle/>
          <a:p>
            <a:r>
              <a:rPr lang="es-ES" sz="2400" b="1" dirty="0" smtClean="0"/>
              <a:t>¿QUÉ OCURRE EN NUESTRO ORGANISMO CON LOS LÍPIDOS DE LOS ALIMENTOS?</a:t>
            </a:r>
            <a:br>
              <a:rPr lang="es-ES" sz="2400" b="1" dirty="0" smtClean="0"/>
            </a:br>
            <a:endParaRPr lang="es-ES" sz="2400" b="1" dirty="0"/>
          </a:p>
        </p:txBody>
      </p:sp>
      <p:sp>
        <p:nvSpPr>
          <p:cNvPr id="3" name="2 Marcador de contenido"/>
          <p:cNvSpPr>
            <a:spLocks noGrp="1"/>
          </p:cNvSpPr>
          <p:nvPr>
            <p:ph idx="1"/>
          </p:nvPr>
        </p:nvSpPr>
        <p:spPr>
          <a:xfrm>
            <a:off x="428596" y="2643182"/>
            <a:ext cx="8229600" cy="3543312"/>
          </a:xfrm>
        </p:spPr>
        <p:txBody>
          <a:bodyPr>
            <a:normAutofit/>
          </a:bodyPr>
          <a:lstStyle/>
          <a:p>
            <a:pPr algn="just">
              <a:buNone/>
            </a:pPr>
            <a:r>
              <a:rPr lang="es-ES" sz="2200" dirty="0" smtClean="0"/>
              <a:t>    Durante la digestión, los lípidos se rompen en moléculas más pequeñas que pasan al interior de las células del intestino delgado. En estas células se forman otras moléculas de lípidos (quilomicrones) que pasan al sistema linfático y después a la sangre. A partir de los lípidos procedentes de los alimentos, el organismo fabricará nuevos lípidos; algunos se almacenarán en el tejido adiposo, otros proporcionarán energía y otros desempeñarán otras funciones.</a:t>
            </a:r>
          </a:p>
          <a:p>
            <a:pPr algn="just">
              <a:buNone/>
            </a:pPr>
            <a:endParaRPr lang="es-E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2357430"/>
            <a:ext cx="2857520" cy="642934"/>
          </a:xfrm>
        </p:spPr>
        <p:txBody>
          <a:bodyPr>
            <a:normAutofit fontScale="90000"/>
          </a:bodyPr>
          <a:lstStyle/>
          <a:p>
            <a:r>
              <a:rPr lang="es-ES" b="1" dirty="0" smtClean="0"/>
              <a:t>LOS LÍPIDOS</a:t>
            </a:r>
            <a:endParaRPr lang="es-ES" b="1" dirty="0"/>
          </a:p>
        </p:txBody>
      </p:sp>
      <p:sp>
        <p:nvSpPr>
          <p:cNvPr id="3" name="2 Marcador de contenido"/>
          <p:cNvSpPr>
            <a:spLocks noGrp="1"/>
          </p:cNvSpPr>
          <p:nvPr>
            <p:ph idx="1"/>
          </p:nvPr>
        </p:nvSpPr>
        <p:spPr>
          <a:xfrm>
            <a:off x="285720" y="2857496"/>
            <a:ext cx="7715304" cy="3786214"/>
          </a:xfrm>
        </p:spPr>
        <p:txBody>
          <a:bodyPr>
            <a:normAutofit fontScale="77500" lnSpcReduction="20000"/>
          </a:bodyPr>
          <a:lstStyle/>
          <a:p>
            <a:pPr algn="just"/>
            <a:endParaRPr lang="es-ES" dirty="0" smtClean="0"/>
          </a:p>
          <a:p>
            <a:pPr algn="just"/>
            <a:r>
              <a:rPr lang="es-ES" sz="2600" dirty="0" smtClean="0"/>
              <a:t> Consisten en esteres que proviene de ácidos grasos (ac. carboxílicos de cadenas largas)</a:t>
            </a:r>
          </a:p>
          <a:p>
            <a:pPr algn="just"/>
            <a:endParaRPr lang="es-ES" sz="2600" dirty="0" smtClean="0"/>
          </a:p>
          <a:p>
            <a:pPr algn="just"/>
            <a:r>
              <a:rPr lang="es-ES" sz="2600" dirty="0" smtClean="0"/>
              <a:t> Las grasas y los aceites son mezclas naturales de triacilgliceroles.</a:t>
            </a:r>
          </a:p>
          <a:p>
            <a:pPr algn="just"/>
            <a:endParaRPr lang="es-ES" sz="2600" dirty="0" smtClean="0"/>
          </a:p>
          <a:p>
            <a:pPr algn="just"/>
            <a:r>
              <a:rPr lang="es-ES" sz="2600" dirty="0" smtClean="0"/>
              <a:t>Las grasa son sólidas a temperatura ambiente, en cambio los aceites son líquidos.</a:t>
            </a:r>
          </a:p>
          <a:p>
            <a:pPr algn="just"/>
            <a:endParaRPr lang="es-ES" sz="2600" dirty="0" smtClean="0"/>
          </a:p>
          <a:p>
            <a:pPr algn="just"/>
            <a:r>
              <a:rPr lang="es-ES" sz="2600" dirty="0" smtClean="0"/>
              <a:t>Estos compuestos son llamados lípidos saponificables, ya que reaccionan con NaOH (KOH), para formar una sal de sodio de ácido graso (jabón) y alcohol.</a:t>
            </a:r>
          </a:p>
        </p:txBody>
      </p:sp>
      <p:pic>
        <p:nvPicPr>
          <p:cNvPr id="4" name="Picture 2" descr="http://www.angelfire.com/bc2/biologia/graso_basico.gif"/>
          <p:cNvPicPr>
            <a:picLocks noChangeAspect="1" noChangeArrowheads="1"/>
          </p:cNvPicPr>
          <p:nvPr/>
        </p:nvPicPr>
        <p:blipFill>
          <a:blip r:embed="rId2"/>
          <a:srcRect/>
          <a:stretch>
            <a:fillRect/>
          </a:stretch>
        </p:blipFill>
        <p:spPr bwMode="auto">
          <a:xfrm>
            <a:off x="0" y="428604"/>
            <a:ext cx="9144000" cy="178592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614998" cy="1143000"/>
          </a:xfrm>
        </p:spPr>
        <p:txBody>
          <a:bodyPr>
            <a:normAutofit fontScale="90000"/>
          </a:bodyPr>
          <a:lstStyle/>
          <a:p>
            <a:r>
              <a:rPr lang="es-ES" b="1" dirty="0" smtClean="0"/>
              <a:t>FUNCIÓN DE LOS LÍPIDOS</a:t>
            </a:r>
            <a:r>
              <a:rPr lang="es-ES" dirty="0" smtClean="0"/>
              <a:t> </a:t>
            </a:r>
            <a:endParaRPr lang="es-ES" dirty="0"/>
          </a:p>
        </p:txBody>
      </p:sp>
      <p:sp>
        <p:nvSpPr>
          <p:cNvPr id="3" name="2 Marcador de contenido"/>
          <p:cNvSpPr>
            <a:spLocks noGrp="1"/>
          </p:cNvSpPr>
          <p:nvPr>
            <p:ph idx="1"/>
          </p:nvPr>
        </p:nvSpPr>
        <p:spPr>
          <a:xfrm>
            <a:off x="457200" y="1600201"/>
            <a:ext cx="8229600" cy="3900502"/>
          </a:xfrm>
        </p:spPr>
        <p:txBody>
          <a:bodyPr>
            <a:normAutofit/>
          </a:bodyPr>
          <a:lstStyle/>
          <a:p>
            <a:pPr lvl="0" algn="just"/>
            <a:r>
              <a:rPr lang="es-ES" sz="2200" b="1" dirty="0" smtClean="0"/>
              <a:t>Función de reserva energética</a:t>
            </a:r>
            <a:r>
              <a:rPr lang="es-ES" sz="2200" dirty="0" smtClean="0"/>
              <a:t>. Los triglicéridos son la principal reserva de energía de los animales ya que un gramo de grasa produce 9,4 kilocalorías en las reacciones metabólicas de oxidación, mientras que las proteínas y los glúcidos sólo producen 4,1 kilocalorías por gramo. </a:t>
            </a:r>
          </a:p>
          <a:p>
            <a:pPr lvl="0" algn="just"/>
            <a:r>
              <a:rPr lang="es-ES" sz="2200" b="1" dirty="0" smtClean="0"/>
              <a:t>Función estructural.</a:t>
            </a:r>
            <a:r>
              <a:rPr lang="es-ES" sz="2200" dirty="0" smtClean="0"/>
              <a:t> Los fosfolípidos, los glucolípidos y el colesterol forman las bicapas lipídicas de las membranas celulares. Los triglicéridos del tejido adiposo recubren y proporcionan consistencia a los órganos y protegen mecánicamente estructuras o son aislantes térmicos. </a:t>
            </a:r>
          </a:p>
          <a:p>
            <a:endParaRPr lang="es-E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928670"/>
            <a:ext cx="8229600" cy="4525963"/>
          </a:xfrm>
        </p:spPr>
        <p:txBody>
          <a:bodyPr>
            <a:normAutofit fontScale="77500" lnSpcReduction="20000"/>
          </a:bodyPr>
          <a:lstStyle/>
          <a:p>
            <a:pPr lvl="0" algn="just"/>
            <a:r>
              <a:rPr lang="es-ES" b="1" dirty="0" smtClean="0"/>
              <a:t>Función reguladora,</a:t>
            </a:r>
            <a:r>
              <a:rPr lang="es-ES" dirty="0" smtClean="0"/>
              <a:t> hormonal o de comunicación celular. Las vitaminas liposolubles son de naturaleza lipídica (terpenoides, esteroides); las hormonas esteroides regulan el metabolismo y las funciones de reproducción; los glucolípidos actúan como receptores de membrana; los eicosanoides poseen un papel destacado en la comunicación celular, inflamación, respuesta inmune, etc. </a:t>
            </a:r>
          </a:p>
          <a:p>
            <a:pPr lvl="0">
              <a:buNone/>
            </a:pPr>
            <a:endParaRPr lang="es-ES" dirty="0" smtClean="0"/>
          </a:p>
          <a:p>
            <a:pPr lvl="0"/>
            <a:r>
              <a:rPr lang="es-ES" b="1" dirty="0" smtClean="0"/>
              <a:t>Función relajante.</a:t>
            </a:r>
            <a:r>
              <a:rPr lang="es-ES" dirty="0" smtClean="0"/>
              <a:t> Los lípidos se acumulan en el tejido adiposo formando grandes tejidos grasosos que se manifiestan en aumento de peso en caso de sedentarismo, lo que aumenta la concentración de la hormona TRL en sangre. En la neurohipófisis esta elevada concentración de TRL estimula la hipófisis para que inhiba la secreción hormona ACTH provocando una sensación relajamiento general del cuerpo, según los últimos estudios de la Universidad de Cabo Saho. </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043758" cy="1143000"/>
          </a:xfrm>
        </p:spPr>
        <p:txBody>
          <a:bodyPr>
            <a:normAutofit/>
          </a:bodyPr>
          <a:lstStyle/>
          <a:p>
            <a:r>
              <a:rPr lang="es-ES" b="1" dirty="0" smtClean="0"/>
              <a:t>PROPIEDADES DE LOS LIPIDOS</a:t>
            </a:r>
            <a:endParaRPr lang="es-ES" b="1" dirty="0"/>
          </a:p>
        </p:txBody>
      </p:sp>
      <p:sp>
        <p:nvSpPr>
          <p:cNvPr id="3" name="2 Marcador de contenido"/>
          <p:cNvSpPr>
            <a:spLocks noGrp="1"/>
          </p:cNvSpPr>
          <p:nvPr>
            <p:ph idx="1"/>
          </p:nvPr>
        </p:nvSpPr>
        <p:spPr>
          <a:xfrm>
            <a:off x="357158" y="1714488"/>
            <a:ext cx="8229600" cy="4525963"/>
          </a:xfrm>
        </p:spPr>
        <p:txBody>
          <a:bodyPr>
            <a:normAutofit fontScale="85000" lnSpcReduction="20000"/>
          </a:bodyPr>
          <a:lstStyle/>
          <a:p>
            <a:pPr>
              <a:buNone/>
            </a:pPr>
            <a:r>
              <a:rPr lang="es-ES" dirty="0" smtClean="0">
                <a:latin typeface="Agency FB" pitchFamily="34" charset="0"/>
              </a:rPr>
              <a:t>     </a:t>
            </a:r>
          </a:p>
          <a:p>
            <a:pPr algn="just">
              <a:buNone/>
            </a:pPr>
            <a:r>
              <a:rPr lang="es-ES" dirty="0" smtClean="0"/>
              <a:t>     Los ácidos grasos poseen una zona hidrófila, el grupo carboxilo (-COOH) y una zona lipófila, la cadena hidrocarbonada que presenta grupos metileno (-CH2-) y grupos metilo (-CH3) terminales. </a:t>
            </a:r>
            <a:br>
              <a:rPr lang="es-ES" dirty="0" smtClean="0"/>
            </a:br>
            <a:r>
              <a:rPr lang="es-ES" dirty="0" smtClean="0"/>
              <a:t>Por eso las moléculas de los ácidos grasos son anfipáticas, pues por una parte, la cadena alifática es apolar y por tanto, soluble en disolventes orgánicos (lipófila), y por otra, el grupo carboxilo es polar y soluble en agua (hidrófilo). Desde el punto de vista químico, los ácidos grasos son capaces de formar enlaces éster con los grupos alcohol de otras moléculas. </a:t>
            </a:r>
            <a:br>
              <a:rPr lang="es-ES" dirty="0" smtClean="0"/>
            </a:br>
            <a:r>
              <a:rPr lang="es-ES" dirty="0" smtClean="0"/>
              <a:t>Cuando estos enlaces se hidrolizan con un álcali, se rompen y se obtienen las sales de los ácidos grasos correspondientes, denominados jabones, mediante un proceso denominado saponificación.</a:t>
            </a:r>
          </a:p>
          <a:p>
            <a:pPr algn="just"/>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643702" y="1000108"/>
            <a:ext cx="1928826" cy="714372"/>
          </a:xfrm>
        </p:spPr>
        <p:txBody>
          <a:bodyPr>
            <a:normAutofit fontScale="90000"/>
          </a:bodyPr>
          <a:lstStyle/>
          <a:p>
            <a:r>
              <a:rPr lang="es-ES" b="1" dirty="0" smtClean="0"/>
              <a:t>SIMPLES</a:t>
            </a:r>
            <a:endParaRPr lang="es-ES" dirty="0"/>
          </a:p>
        </p:txBody>
      </p:sp>
      <p:sp>
        <p:nvSpPr>
          <p:cNvPr id="3" name="2 Marcador de contenido"/>
          <p:cNvSpPr>
            <a:spLocks noGrp="1"/>
          </p:cNvSpPr>
          <p:nvPr>
            <p:ph idx="1"/>
          </p:nvPr>
        </p:nvSpPr>
        <p:spPr>
          <a:xfrm>
            <a:off x="3929058" y="2357430"/>
            <a:ext cx="4972056" cy="4000528"/>
          </a:xfrm>
        </p:spPr>
        <p:txBody>
          <a:bodyPr>
            <a:normAutofit/>
          </a:bodyPr>
          <a:lstStyle/>
          <a:p>
            <a:pPr algn="just"/>
            <a:r>
              <a:rPr lang="es-ES" sz="2200" b="1" dirty="0" smtClean="0"/>
              <a:t>ACILGLICÉRIDOS</a:t>
            </a:r>
          </a:p>
          <a:p>
            <a:pPr algn="just">
              <a:buNone/>
            </a:pPr>
            <a:endParaRPr lang="es-ES" sz="2200" dirty="0" smtClean="0"/>
          </a:p>
          <a:p>
            <a:pPr algn="just">
              <a:buNone/>
            </a:pPr>
            <a:r>
              <a:rPr lang="es-ES" sz="2200" dirty="0" smtClean="0"/>
              <a:t>     Los acilglicéridos o acilgliceroles son ésteres de ácidos grasos con glicerol (glicerina), formados mediante una reacción de condensación llamada esterificación. Una molécula de glicerol puede reaccionar con hasta tres moléculas de ácidos grasos, puesto que tiene tres grupos hidroxilo.</a:t>
            </a:r>
          </a:p>
          <a:p>
            <a:pPr algn="just"/>
            <a:endParaRPr lang="es-ES" sz="2200" dirty="0"/>
          </a:p>
        </p:txBody>
      </p:sp>
      <p:pic>
        <p:nvPicPr>
          <p:cNvPr id="4" name="3 Imagen" descr="http://upload.wikimedia.org/wikipedia/commons/thumb/6/64/Trimyristin-3D-vdW.png/180px-Trimyristin-3D-vdW.png">
            <a:hlinkClick r:id="rId2"/>
          </p:cNvPr>
          <p:cNvPicPr/>
          <p:nvPr/>
        </p:nvPicPr>
        <p:blipFill>
          <a:blip r:embed="rId3"/>
          <a:srcRect/>
          <a:stretch>
            <a:fillRect/>
          </a:stretch>
        </p:blipFill>
        <p:spPr bwMode="auto">
          <a:xfrm>
            <a:off x="0" y="1571612"/>
            <a:ext cx="4214842" cy="5286388"/>
          </a:xfrm>
          <a:prstGeom prst="rect">
            <a:avLst/>
          </a:prstGeom>
          <a:noFill/>
          <a:ln w="9525">
            <a:noFill/>
            <a:miter lim="800000"/>
            <a:headEnd/>
            <a:tailEnd/>
          </a:ln>
        </p:spPr>
      </p:pic>
      <p:sp>
        <p:nvSpPr>
          <p:cNvPr id="5" name="1 Título"/>
          <p:cNvSpPr txBox="1">
            <a:spLocks/>
          </p:cNvSpPr>
          <p:nvPr/>
        </p:nvSpPr>
        <p:spPr>
          <a:xfrm>
            <a:off x="0" y="500042"/>
            <a:ext cx="6472254" cy="642934"/>
          </a:xfrm>
          <a:prstGeom prst="rect">
            <a:avLst/>
          </a:prstGeom>
        </p:spPr>
        <p:txBody>
          <a:bodyPr vert="horz"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4000" b="1" i="0" u="none" strike="noStrike" kern="1200" cap="none" spc="0" normalizeH="0" baseline="0" noProof="0" dirty="0" smtClean="0">
                <a:ln>
                  <a:noFill/>
                </a:ln>
                <a:solidFill>
                  <a:schemeClr val="tx2"/>
                </a:solidFill>
                <a:effectLst/>
                <a:uLnTx/>
                <a:uFillTx/>
                <a:latin typeface="+mj-lt"/>
                <a:ea typeface="+mj-ea"/>
                <a:cs typeface="+mj-cs"/>
              </a:rPr>
              <a:t>LÍPIDOS SAPONIFICABLES</a:t>
            </a:r>
            <a:endParaRPr kumimoji="0" lang="es-ES" sz="4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6072198" y="1285860"/>
            <a:ext cx="3071802" cy="4929222"/>
          </a:xfrm>
          <a:prstGeom prst="rect">
            <a:avLst/>
          </a:prstGeom>
          <a:noFill/>
          <a:ln w="9525">
            <a:noFill/>
            <a:miter lim="800000"/>
            <a:headEnd/>
            <a:tailEnd/>
          </a:ln>
          <a:effectLst/>
        </p:spPr>
      </p:pic>
      <p:sp>
        <p:nvSpPr>
          <p:cNvPr id="2" name="1 Título"/>
          <p:cNvSpPr>
            <a:spLocks noGrp="1"/>
          </p:cNvSpPr>
          <p:nvPr>
            <p:ph type="title"/>
          </p:nvPr>
        </p:nvSpPr>
        <p:spPr>
          <a:xfrm>
            <a:off x="0" y="357166"/>
            <a:ext cx="8229600" cy="1066800"/>
          </a:xfrm>
        </p:spPr>
        <p:txBody>
          <a:bodyPr>
            <a:normAutofit/>
          </a:bodyPr>
          <a:lstStyle/>
          <a:p>
            <a:r>
              <a:rPr lang="es-ES" b="1" dirty="0" smtClean="0"/>
              <a:t>CLASIFICACIÓN DE ACILGLICÉRIDOS</a:t>
            </a:r>
            <a:endParaRPr lang="es-ES" b="1" dirty="0"/>
          </a:p>
        </p:txBody>
      </p:sp>
      <p:sp>
        <p:nvSpPr>
          <p:cNvPr id="3" name="2 Marcador de contenido"/>
          <p:cNvSpPr>
            <a:spLocks noGrp="1"/>
          </p:cNvSpPr>
          <p:nvPr>
            <p:ph idx="1"/>
          </p:nvPr>
        </p:nvSpPr>
        <p:spPr>
          <a:xfrm>
            <a:off x="0" y="1571612"/>
            <a:ext cx="5643570" cy="5043510"/>
          </a:xfrm>
        </p:spPr>
        <p:txBody>
          <a:bodyPr>
            <a:normAutofit/>
          </a:bodyPr>
          <a:lstStyle/>
          <a:p>
            <a:pPr algn="just">
              <a:buNone/>
            </a:pPr>
            <a:r>
              <a:rPr lang="es-ES" dirty="0" smtClean="0"/>
              <a:t>    </a:t>
            </a:r>
            <a:r>
              <a:rPr lang="es-ES" sz="2200" dirty="0" smtClean="0"/>
              <a:t>Según el número de ácidos grasos que se unan a la molécula de glicerina, existen tres tipos de acilgliceroles:</a:t>
            </a:r>
          </a:p>
          <a:p>
            <a:pPr algn="just">
              <a:buNone/>
            </a:pPr>
            <a:endParaRPr lang="es-ES" sz="2200" dirty="0" smtClean="0"/>
          </a:p>
          <a:p>
            <a:pPr lvl="0" algn="just"/>
            <a:r>
              <a:rPr lang="es-ES" sz="2200" b="1" dirty="0" smtClean="0"/>
              <a:t>Monoglicéridos</a:t>
            </a:r>
            <a:r>
              <a:rPr lang="es-ES" sz="2200" dirty="0" smtClean="0"/>
              <a:t>. Sólo existe un ácido graso unido a la molécula de glicerina. </a:t>
            </a:r>
          </a:p>
          <a:p>
            <a:pPr lvl="0" algn="just"/>
            <a:r>
              <a:rPr lang="es-ES" sz="2200" b="1" dirty="0" smtClean="0"/>
              <a:t>Diacilglicéridos. </a:t>
            </a:r>
            <a:r>
              <a:rPr lang="es-ES" sz="2200" dirty="0" smtClean="0"/>
              <a:t>La molécula de glicerina se une a dos ácidos grasos. </a:t>
            </a:r>
          </a:p>
          <a:p>
            <a:pPr lvl="0" algn="just"/>
            <a:r>
              <a:rPr lang="es-ES" sz="2200" b="1" dirty="0" smtClean="0"/>
              <a:t>Triacilglicéridos. </a:t>
            </a:r>
            <a:r>
              <a:rPr lang="es-ES" sz="2200" dirty="0" smtClean="0"/>
              <a:t>Llamados comúnmente triglicéridos, puesto que la glicerina está unida a tres ácidos grasos; son los más importantes y extendidos de los tres. </a:t>
            </a:r>
          </a:p>
          <a:p>
            <a:pPr algn="just"/>
            <a:endParaRPr lang="es-E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3971924" cy="1143000"/>
          </a:xfrm>
        </p:spPr>
        <p:txBody>
          <a:bodyPr>
            <a:normAutofit/>
          </a:bodyPr>
          <a:lstStyle/>
          <a:p>
            <a:r>
              <a:rPr lang="es-ES" b="1" dirty="0" smtClean="0"/>
              <a:t>CÉRIDOS</a:t>
            </a:r>
            <a:r>
              <a:rPr lang="es-ES" dirty="0" smtClean="0"/>
              <a:t> </a:t>
            </a:r>
            <a:endParaRPr lang="es-ES" dirty="0"/>
          </a:p>
        </p:txBody>
      </p:sp>
      <p:sp>
        <p:nvSpPr>
          <p:cNvPr id="3" name="2 Marcador de contenido"/>
          <p:cNvSpPr>
            <a:spLocks noGrp="1"/>
          </p:cNvSpPr>
          <p:nvPr>
            <p:ph idx="1"/>
          </p:nvPr>
        </p:nvSpPr>
        <p:spPr>
          <a:xfrm>
            <a:off x="457200" y="1600200"/>
            <a:ext cx="4972056" cy="4829196"/>
          </a:xfrm>
        </p:spPr>
        <p:txBody>
          <a:bodyPr>
            <a:normAutofit lnSpcReduction="10000"/>
          </a:bodyPr>
          <a:lstStyle/>
          <a:p>
            <a:pPr algn="just">
              <a:buNone/>
            </a:pPr>
            <a:r>
              <a:rPr lang="es-ES" sz="2200" dirty="0" smtClean="0"/>
              <a:t>     Las ceras son moléculas que se obtienen por esterificación de un ácido graso con un alcohol monovalente lineal de cadena larga. Por ejemplo la cera de abeja. Son sustancias altamente insolubles en medios acuosos y a temperatura ambiente se presentan sólidas y duras. En los animales las podemos encontrar en la superficie del cuerpo, piel, plumas, cutícula, etc. En los vegetales, las ceras recubren en la epidermis de frutos, tallos, junto con la cutícula o la suberina, que evitan la pérdida de agua por evaporación.</a:t>
            </a:r>
          </a:p>
          <a:p>
            <a:pPr algn="just"/>
            <a:endParaRPr lang="es-ES" sz="2200" dirty="0"/>
          </a:p>
        </p:txBody>
      </p:sp>
      <p:pic>
        <p:nvPicPr>
          <p:cNvPr id="4" name="Picture 2" descr="http://2.bp.blogspot.com/_npSGvz68J-I/ShYaMeR4w_I/AAAAAAAAABw/KU9xhj3BjTo/s400/lipidos.jpg"/>
          <p:cNvPicPr>
            <a:picLocks noChangeAspect="1" noChangeArrowheads="1"/>
          </p:cNvPicPr>
          <p:nvPr/>
        </p:nvPicPr>
        <p:blipFill>
          <a:blip r:embed="rId2"/>
          <a:srcRect/>
          <a:stretch>
            <a:fillRect/>
          </a:stretch>
        </p:blipFill>
        <p:spPr bwMode="auto">
          <a:xfrm>
            <a:off x="5572132" y="1714488"/>
            <a:ext cx="3357586" cy="421484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4257676" cy="1143000"/>
          </a:xfrm>
        </p:spPr>
        <p:txBody>
          <a:bodyPr>
            <a:normAutofit/>
          </a:bodyPr>
          <a:lstStyle/>
          <a:p>
            <a:r>
              <a:rPr lang="es-ES" b="1" dirty="0" smtClean="0"/>
              <a:t>COMPLEJOS</a:t>
            </a:r>
            <a:endParaRPr lang="es-ES" dirty="0"/>
          </a:p>
        </p:txBody>
      </p:sp>
      <p:sp>
        <p:nvSpPr>
          <p:cNvPr id="3" name="2 Marcador de contenido"/>
          <p:cNvSpPr>
            <a:spLocks noGrp="1"/>
          </p:cNvSpPr>
          <p:nvPr>
            <p:ph idx="1"/>
          </p:nvPr>
        </p:nvSpPr>
        <p:spPr>
          <a:xfrm>
            <a:off x="0" y="1571612"/>
            <a:ext cx="5043494" cy="4525963"/>
          </a:xfrm>
        </p:spPr>
        <p:txBody>
          <a:bodyPr>
            <a:normAutofit/>
          </a:bodyPr>
          <a:lstStyle/>
          <a:p>
            <a:pPr algn="just"/>
            <a:r>
              <a:rPr lang="es-ES" sz="2200" b="1" dirty="0" smtClean="0"/>
              <a:t>FOSFOLÍPIDOS</a:t>
            </a:r>
          </a:p>
          <a:p>
            <a:pPr algn="just">
              <a:buNone/>
            </a:pPr>
            <a:endParaRPr lang="es-ES" sz="2200" b="1" dirty="0" smtClean="0"/>
          </a:p>
          <a:p>
            <a:pPr algn="just">
              <a:buNone/>
            </a:pPr>
            <a:r>
              <a:rPr lang="es-ES" sz="2200" dirty="0" smtClean="0"/>
              <a:t>     Los fosfolípidos se caracterizan por poseer un grupo fosfato que les otorga una marcada polaridad. Se clasifican en dos grupos, según posean glicerol o esfingosina.</a:t>
            </a:r>
          </a:p>
          <a:p>
            <a:pPr algn="just">
              <a:buNone/>
            </a:pPr>
            <a:r>
              <a:rPr lang="es-ES" sz="2200" dirty="0" smtClean="0"/>
              <a:t>     Estructura de un fosfoglicérido; X representa el alcohol o aminoalcohol que se esterifica con el grupo fosfato; el resto representa el ácido fosfatídico</a:t>
            </a:r>
          </a:p>
          <a:p>
            <a:endParaRPr lang="es-ES" dirty="0"/>
          </a:p>
        </p:txBody>
      </p:sp>
      <p:pic>
        <p:nvPicPr>
          <p:cNvPr id="4" name="3 Imagen" descr="http://upload.wikimedia.org/wikipedia/commons/thumb/f/fd/Phospholipid.svg/180px-Phospholipid.svg.png">
            <a:hlinkClick r:id="rId2"/>
          </p:cNvPr>
          <p:cNvPicPr/>
          <p:nvPr/>
        </p:nvPicPr>
        <p:blipFill>
          <a:blip r:embed="rId3"/>
          <a:srcRect/>
          <a:stretch>
            <a:fillRect/>
          </a:stretch>
        </p:blipFill>
        <p:spPr bwMode="auto">
          <a:xfrm>
            <a:off x="5143504" y="1643050"/>
            <a:ext cx="3786214" cy="4000528"/>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113</TotalTime>
  <Words>811</Words>
  <Application>Microsoft Office PowerPoint</Application>
  <PresentationFormat>Presentación en pantalla (4:3)</PresentationFormat>
  <Paragraphs>58</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Urbano</vt:lpstr>
      <vt:lpstr>Diapositiva 1</vt:lpstr>
      <vt:lpstr>LOS LÍPIDOS</vt:lpstr>
      <vt:lpstr>FUNCIÓN DE LOS LÍPIDOS </vt:lpstr>
      <vt:lpstr>Diapositiva 4</vt:lpstr>
      <vt:lpstr>PROPIEDADES DE LOS LIPIDOS</vt:lpstr>
      <vt:lpstr>SIMPLES</vt:lpstr>
      <vt:lpstr>CLASIFICACIÓN DE ACILGLICÉRIDOS</vt:lpstr>
      <vt:lpstr>CÉRIDOS </vt:lpstr>
      <vt:lpstr>COMPLEJOS</vt:lpstr>
      <vt:lpstr>GLUCOLÍPIDOS</vt:lpstr>
      <vt:lpstr>TERPENOIDES</vt:lpstr>
      <vt:lpstr>ESTEROIDES</vt:lpstr>
      <vt:lpstr>EICOSANOIDES</vt:lpstr>
      <vt:lpstr>¿QUÉ OCURRE EN NUESTRO ORGANISMO CON LOS LÍPIDOS DE LOS ALIMENTOS? </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BIG Mouse</dc:creator>
  <cp:lastModifiedBy>BIG Mouse</cp:lastModifiedBy>
  <cp:revision>21</cp:revision>
  <dcterms:created xsi:type="dcterms:W3CDTF">2009-09-12T09:32:28Z</dcterms:created>
  <dcterms:modified xsi:type="dcterms:W3CDTF">2009-09-13T07:20:51Z</dcterms:modified>
</cp:coreProperties>
</file>