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18FA3128-DFD7-4439-9C8E-F03B339E2161}" type="datetimeFigureOut">
              <a:rPr lang="es-ES" smtClean="0"/>
              <a:t>11/09/2009</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298B5A9C-607D-40AB-90ED-B1FB067C44CD}"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FA3128-DFD7-4439-9C8E-F03B339E2161}" type="datetimeFigureOut">
              <a:rPr lang="es-ES" smtClean="0"/>
              <a:t>11/09/2009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298B5A9C-607D-40AB-90ED-B1FB067C44CD}" type="slidenum">
              <a:rPr lang="es-ES" smtClean="0"/>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8FA3128-DFD7-4439-9C8E-F03B339E2161}" type="datetimeFigureOut">
              <a:rPr lang="es-ES" smtClean="0"/>
              <a:t>11/09/2009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298B5A9C-607D-40AB-90ED-B1FB067C44CD}" type="slidenum">
              <a:rPr lang="es-ES" smtClean="0"/>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18FA3128-DFD7-4439-9C8E-F03B339E2161}" type="datetimeFigureOut">
              <a:rPr lang="es-ES" smtClean="0"/>
              <a:t>11/09/2009</a:t>
            </a:fld>
            <a:endParaRPr lang="es-ES" dirty="0"/>
          </a:p>
        </p:txBody>
      </p:sp>
      <p:sp>
        <p:nvSpPr>
          <p:cNvPr id="9" name="8 Marcador de número de diapositiva"/>
          <p:cNvSpPr>
            <a:spLocks noGrp="1"/>
          </p:cNvSpPr>
          <p:nvPr>
            <p:ph type="sldNum" sz="quarter" idx="15"/>
          </p:nvPr>
        </p:nvSpPr>
        <p:spPr/>
        <p:txBody>
          <a:bodyPr rtlCol="0"/>
          <a:lstStyle/>
          <a:p>
            <a:fld id="{298B5A9C-607D-40AB-90ED-B1FB067C44CD}" type="slidenum">
              <a:rPr lang="es-ES" smtClean="0"/>
              <a:t>‹Nº›</a:t>
            </a:fld>
            <a:endParaRPr lang="es-ES" dirty="0"/>
          </a:p>
        </p:txBody>
      </p:sp>
      <p:sp>
        <p:nvSpPr>
          <p:cNvPr id="10" name="9 Marcador de pie de página"/>
          <p:cNvSpPr>
            <a:spLocks noGrp="1"/>
          </p:cNvSpPr>
          <p:nvPr>
            <p:ph type="ftr" sz="quarter" idx="16"/>
          </p:nvPr>
        </p:nvSpPr>
        <p:spPr/>
        <p:txBody>
          <a:bodyPr rtlCol="0"/>
          <a:lstStyle/>
          <a:p>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18FA3128-DFD7-4439-9C8E-F03B339E2161}" type="datetimeFigureOut">
              <a:rPr lang="es-ES" smtClean="0"/>
              <a:t>11/09/2009</a:t>
            </a:fld>
            <a:endParaRPr lang="es-ES"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298B5A9C-607D-40AB-90ED-B1FB067C44CD}"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8FA3128-DFD7-4439-9C8E-F03B339E2161}" type="datetimeFigureOut">
              <a:rPr lang="es-ES" smtClean="0"/>
              <a:t>11/09/2009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298B5A9C-607D-40AB-90ED-B1FB067C44CD}" type="slidenum">
              <a:rPr lang="es-ES" smtClean="0"/>
              <a:t>‹Nº›</a:t>
            </a:fld>
            <a:endParaRPr lang="es-ES"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8FA3128-DFD7-4439-9C8E-F03B339E2161}" type="datetimeFigureOut">
              <a:rPr lang="es-ES" smtClean="0"/>
              <a:t>11/09/2009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298B5A9C-607D-40AB-90ED-B1FB067C44CD}" type="slidenum">
              <a:rPr lang="es-ES" smtClean="0"/>
              <a:t>‹Nº›</a:t>
            </a:fld>
            <a:endParaRPr lang="es-ES"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18FA3128-DFD7-4439-9C8E-F03B339E2161}" type="datetimeFigureOut">
              <a:rPr lang="es-ES" smtClean="0"/>
              <a:t>11/09/2009</a:t>
            </a:fld>
            <a:endParaRPr lang="es-ES" dirty="0"/>
          </a:p>
        </p:txBody>
      </p:sp>
      <p:sp>
        <p:nvSpPr>
          <p:cNvPr id="7" name="6 Marcador de número de diapositiva"/>
          <p:cNvSpPr>
            <a:spLocks noGrp="1"/>
          </p:cNvSpPr>
          <p:nvPr>
            <p:ph type="sldNum" sz="quarter" idx="11"/>
          </p:nvPr>
        </p:nvSpPr>
        <p:spPr/>
        <p:txBody>
          <a:bodyPr rtlCol="0"/>
          <a:lstStyle/>
          <a:p>
            <a:fld id="{298B5A9C-607D-40AB-90ED-B1FB067C44CD}" type="slidenum">
              <a:rPr lang="es-ES" smtClean="0"/>
              <a:t>‹Nº›</a:t>
            </a:fld>
            <a:endParaRPr lang="es-ES" dirty="0"/>
          </a:p>
        </p:txBody>
      </p:sp>
      <p:sp>
        <p:nvSpPr>
          <p:cNvPr id="8" name="7 Marcador de pie de página"/>
          <p:cNvSpPr>
            <a:spLocks noGrp="1"/>
          </p:cNvSpPr>
          <p:nvPr>
            <p:ph type="ftr" sz="quarter" idx="12"/>
          </p:nvPr>
        </p:nvSpPr>
        <p:spPr/>
        <p:txBody>
          <a:bodyPr rtlCol="0"/>
          <a:lstStyle/>
          <a:p>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8FA3128-DFD7-4439-9C8E-F03B339E2161}" type="datetimeFigureOut">
              <a:rPr lang="es-ES" smtClean="0"/>
              <a:t>11/09/2009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298B5A9C-607D-40AB-90ED-B1FB067C44CD}"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18FA3128-DFD7-4439-9C8E-F03B339E2161}" type="datetimeFigureOut">
              <a:rPr lang="es-ES" smtClean="0"/>
              <a:t>11/09/2009</a:t>
            </a:fld>
            <a:endParaRPr lang="es-ES" dirty="0"/>
          </a:p>
        </p:txBody>
      </p:sp>
      <p:sp>
        <p:nvSpPr>
          <p:cNvPr id="22" name="21 Marcador de número de diapositiva"/>
          <p:cNvSpPr>
            <a:spLocks noGrp="1"/>
          </p:cNvSpPr>
          <p:nvPr>
            <p:ph type="sldNum" sz="quarter" idx="15"/>
          </p:nvPr>
        </p:nvSpPr>
        <p:spPr/>
        <p:txBody>
          <a:bodyPr rtlCol="0"/>
          <a:lstStyle/>
          <a:p>
            <a:fld id="{298B5A9C-607D-40AB-90ED-B1FB067C44CD}" type="slidenum">
              <a:rPr lang="es-ES" smtClean="0"/>
              <a:t>‹Nº›</a:t>
            </a:fld>
            <a:endParaRPr lang="es-ES" dirty="0"/>
          </a:p>
        </p:txBody>
      </p:sp>
      <p:sp>
        <p:nvSpPr>
          <p:cNvPr id="23" name="22 Marcador de pie de página"/>
          <p:cNvSpPr>
            <a:spLocks noGrp="1"/>
          </p:cNvSpPr>
          <p:nvPr>
            <p:ph type="ftr" sz="quarter" idx="16"/>
          </p:nvPr>
        </p:nvSpPr>
        <p:spPr/>
        <p:txBody>
          <a:bodyPr rtlCol="0"/>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18FA3128-DFD7-4439-9C8E-F03B339E2161}" type="datetimeFigureOut">
              <a:rPr lang="es-ES" smtClean="0"/>
              <a:t>11/09/2009</a:t>
            </a:fld>
            <a:endParaRPr lang="es-ES" dirty="0"/>
          </a:p>
        </p:txBody>
      </p:sp>
      <p:sp>
        <p:nvSpPr>
          <p:cNvPr id="18" name="17 Marcador de número de diapositiva"/>
          <p:cNvSpPr>
            <a:spLocks noGrp="1"/>
          </p:cNvSpPr>
          <p:nvPr>
            <p:ph type="sldNum" sz="quarter" idx="11"/>
          </p:nvPr>
        </p:nvSpPr>
        <p:spPr/>
        <p:txBody>
          <a:bodyPr rtlCol="0"/>
          <a:lstStyle/>
          <a:p>
            <a:fld id="{298B5A9C-607D-40AB-90ED-B1FB067C44CD}" type="slidenum">
              <a:rPr lang="es-ES" smtClean="0"/>
              <a:t>‹Nº›</a:t>
            </a:fld>
            <a:endParaRPr lang="es-ES" dirty="0"/>
          </a:p>
        </p:txBody>
      </p:sp>
      <p:sp>
        <p:nvSpPr>
          <p:cNvPr id="21" name="20 Marcador de pie de página"/>
          <p:cNvSpPr>
            <a:spLocks noGrp="1"/>
          </p:cNvSpPr>
          <p:nvPr>
            <p:ph type="ftr" sz="quarter" idx="12"/>
          </p:nvPr>
        </p:nvSpPr>
        <p:spPr/>
        <p:txBody>
          <a:bodyPr rtlCol="0"/>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8FA3128-DFD7-4439-9C8E-F03B339E2161}" type="datetimeFigureOut">
              <a:rPr lang="es-ES" smtClean="0"/>
              <a:t>11/09/2009</a:t>
            </a:fld>
            <a:endParaRPr lang="es-ES"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98B5A9C-607D-40AB-90ED-B1FB067C44CD}"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2" descr="http://www.portalfitness.com/images/nutricion/grasas/grasas.gif"/>
          <p:cNvPicPr>
            <a:picLocks noChangeAspect="1" noChangeArrowheads="1"/>
          </p:cNvPicPr>
          <p:nvPr/>
        </p:nvPicPr>
        <p:blipFill>
          <a:blip r:embed="rId2"/>
          <a:srcRect/>
          <a:stretch>
            <a:fillRect/>
          </a:stretch>
        </p:blipFill>
        <p:spPr bwMode="auto">
          <a:xfrm>
            <a:off x="1785918" y="142852"/>
            <a:ext cx="7358082" cy="6715148"/>
          </a:xfrm>
          <a:prstGeom prst="rect">
            <a:avLst/>
          </a:prstGeom>
          <a:noFill/>
        </p:spPr>
      </p:pic>
      <p:sp>
        <p:nvSpPr>
          <p:cNvPr id="4" name="3 Rectángulo"/>
          <p:cNvSpPr/>
          <p:nvPr/>
        </p:nvSpPr>
        <p:spPr>
          <a:xfrm>
            <a:off x="3643306" y="571480"/>
            <a:ext cx="5214974" cy="2308324"/>
          </a:xfrm>
          <a:prstGeom prst="rect">
            <a:avLst/>
          </a:prstGeom>
          <a:noFill/>
        </p:spPr>
        <p:txBody>
          <a:bodyPr wrap="square" lIns="91440" tIns="45720" rIns="91440" bIns="45720">
            <a:spAutoFit/>
          </a:bodyPr>
          <a:lstStyle/>
          <a:p>
            <a:pPr algn="ctr"/>
            <a:r>
              <a:rPr lang="es-ES" sz="7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LOS </a:t>
            </a:r>
            <a:endParaRPr lang="es-ES" sz="72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r>
              <a:rPr lang="es-ES" sz="72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LIPIDOS</a:t>
            </a:r>
            <a:endParaRPr lang="es-ES" sz="72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71480"/>
            <a:ext cx="3900486" cy="846158"/>
          </a:xfrm>
        </p:spPr>
        <p:txBody>
          <a:bodyPr/>
          <a:lstStyle/>
          <a:p>
            <a:r>
              <a:rPr lang="es-ES" b="1" dirty="0" smtClean="0"/>
              <a:t>LOS LÍPIDOS </a:t>
            </a:r>
            <a:endParaRPr lang="es-ES" b="1" dirty="0"/>
          </a:p>
        </p:txBody>
      </p:sp>
      <p:sp>
        <p:nvSpPr>
          <p:cNvPr id="3" name="2 Marcador de contenido"/>
          <p:cNvSpPr>
            <a:spLocks noGrp="1"/>
          </p:cNvSpPr>
          <p:nvPr>
            <p:ph sz="quarter" idx="1"/>
          </p:nvPr>
        </p:nvSpPr>
        <p:spPr/>
        <p:txBody>
          <a:bodyPr>
            <a:normAutofit fontScale="92500"/>
          </a:bodyPr>
          <a:lstStyle/>
          <a:p>
            <a:pPr algn="just">
              <a:buNone/>
            </a:pPr>
            <a:r>
              <a:rPr lang="es-ES" dirty="0" smtClean="0"/>
              <a:t>     Los </a:t>
            </a:r>
            <a:r>
              <a:rPr lang="es-ES" b="1" dirty="0" smtClean="0"/>
              <a:t>lípidos</a:t>
            </a:r>
            <a:r>
              <a:rPr lang="es-ES" dirty="0" smtClean="0"/>
              <a:t> son un conjunto de moléculas orgánicas, la mayoría biomoléculas, compuestas principalmente por carbono e hidrógeno y en menor medida oxígeno, aunque también pueden contener fósforo, azufre y nitrógeno, que tienen como característica principal el ser hidrofóbicas o insolubles en agua y sí en disolventes orgánicos como la bencina, el alcohol, el benceno y el cloroformo. En el uso coloquial, a los lípidos se les llama incorrectamente </a:t>
            </a:r>
            <a:r>
              <a:rPr lang="es-ES" b="1" dirty="0" smtClean="0"/>
              <a:t>grasas</a:t>
            </a:r>
            <a:r>
              <a:rPr lang="es-ES" dirty="0" smtClean="0"/>
              <a:t>, ya que las grasas son sólo un tipo de lípidos procedentes de animales. Los lípidos cumplen funciones diversas en los organismos vivientes, entre ellas la de reserva energética (triglicéridos), la estructural (fosfolípidos de las bicapas) y la reguladora (esteroides).</a:t>
            </a:r>
          </a:p>
          <a:p>
            <a:pPr algn="just"/>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6972320" cy="1143000"/>
          </a:xfrm>
        </p:spPr>
        <p:txBody>
          <a:bodyPr>
            <a:normAutofit/>
          </a:bodyPr>
          <a:lstStyle/>
          <a:p>
            <a:r>
              <a:rPr lang="es-ES" b="1" dirty="0" smtClean="0"/>
              <a:t>CARACTERÍSTICAS GENERALES</a:t>
            </a:r>
            <a:endParaRPr lang="es-ES" dirty="0"/>
          </a:p>
        </p:txBody>
      </p:sp>
      <p:sp>
        <p:nvSpPr>
          <p:cNvPr id="3" name="2 Marcador de contenido"/>
          <p:cNvSpPr>
            <a:spLocks noGrp="1"/>
          </p:cNvSpPr>
          <p:nvPr>
            <p:ph sz="quarter" idx="1"/>
          </p:nvPr>
        </p:nvSpPr>
        <p:spPr/>
        <p:txBody>
          <a:bodyPr>
            <a:normAutofit fontScale="70000" lnSpcReduction="20000"/>
          </a:bodyPr>
          <a:lstStyle/>
          <a:p>
            <a:pPr algn="just">
              <a:buNone/>
            </a:pPr>
            <a:r>
              <a:rPr lang="es-ES" dirty="0" smtClean="0"/>
              <a:t>       Los lípidos son biomoléculas muy diversas; unos están formados por cadenas alifáticas saturadas o insaturadas, en general lineales, pero algunos tienen anillos (aromáticos). Algunos son flexibles, mientras que otros son rígidos o semiflexibles hasta alcanzar casi una total flexibilidad</a:t>
            </a:r>
            <a:r>
              <a:rPr lang="es-ES" dirty="0"/>
              <a:t> </a:t>
            </a:r>
            <a:r>
              <a:rPr lang="es-ES" dirty="0" smtClean="0"/>
              <a:t>molecular; algunos comparten carbonos libres y otros forman puentes de hidrógeno.</a:t>
            </a:r>
          </a:p>
          <a:p>
            <a:pPr algn="just">
              <a:buNone/>
            </a:pPr>
            <a:r>
              <a:rPr lang="es-ES" dirty="0" smtClean="0"/>
              <a:t>       La mayoría de los lípidos tiene algún tipo de carácter polar, además de poseer una gran parte </a:t>
            </a:r>
            <a:r>
              <a:rPr lang="es-ES" dirty="0" smtClean="0"/>
              <a:t>apolar</a:t>
            </a:r>
            <a:r>
              <a:rPr lang="es-ES" dirty="0" smtClean="0"/>
              <a:t> o </a:t>
            </a:r>
            <a:r>
              <a:rPr lang="es-ES" dirty="0" smtClean="0"/>
              <a:t>hidrofóbico</a:t>
            </a:r>
            <a:r>
              <a:rPr lang="es-ES" dirty="0"/>
              <a:t> </a:t>
            </a:r>
            <a:r>
              <a:rPr lang="es-ES" dirty="0" smtClean="0"/>
              <a:t>("que le teme al agua" o "rechaza al agua"), lo que significa que no interactúa bien con solventes polares como el agua. Otra parte de su estructura es polar o </a:t>
            </a:r>
            <a:r>
              <a:rPr lang="es-ES" dirty="0" smtClean="0"/>
              <a:t>hidrofílica</a:t>
            </a:r>
            <a:r>
              <a:rPr lang="es-ES" dirty="0" smtClean="0"/>
              <a:t> ("que ama el agua" o "que tiene afinidad por el agua") y tenderá a asociarse con solventes polares como el agua; cuando una molécula tiene una región hidrófoba y otra hidrófila se dice que tiene carácter </a:t>
            </a:r>
            <a:r>
              <a:rPr lang="es-ES" dirty="0" smtClean="0"/>
              <a:t>anfipático</a:t>
            </a:r>
            <a:r>
              <a:rPr lang="es-ES" dirty="0" smtClean="0"/>
              <a:t>. La región hidrófoba de los lípidos es la que presenta solo átomos de carbono unidos a átomos de hidrógeno, como la larga "cola" alifática de los ácidos grasos o los anillos de </a:t>
            </a:r>
            <a:r>
              <a:rPr lang="es-ES" dirty="0" smtClean="0"/>
              <a:t>esterano</a:t>
            </a:r>
            <a:r>
              <a:rPr lang="es-ES" dirty="0"/>
              <a:t> </a:t>
            </a:r>
            <a:r>
              <a:rPr lang="es-ES" dirty="0" smtClean="0"/>
              <a:t>del colesterol; la región hidrófila es la que posee grupos polares o con cargas eléctricas, como el hidroxilo (–OH) del colesterol, el carboxilo (–COO</a:t>
            </a:r>
            <a:r>
              <a:rPr lang="es-ES" baseline="30000" dirty="0" smtClean="0"/>
              <a:t>–</a:t>
            </a:r>
            <a:r>
              <a:rPr lang="es-ES" dirty="0" smtClean="0"/>
              <a:t>) de los ácidos grasos, el fosfato (–PO</a:t>
            </a:r>
            <a:r>
              <a:rPr lang="es-ES" baseline="-25000" dirty="0" smtClean="0"/>
              <a:t>4</a:t>
            </a:r>
            <a:r>
              <a:rPr lang="es-ES" baseline="30000" dirty="0" smtClean="0"/>
              <a:t>–</a:t>
            </a:r>
            <a:r>
              <a:rPr lang="es-ES" dirty="0" smtClean="0"/>
              <a:t>) de los fosfolípidos</a:t>
            </a:r>
            <a:r>
              <a:rPr lang="es-ES" dirty="0"/>
              <a:t>,</a:t>
            </a:r>
            <a:r>
              <a:rPr lang="es-ES" dirty="0" smtClean="0"/>
              <a:t> etc.</a:t>
            </a:r>
          </a:p>
          <a:p>
            <a:pPr algn="just">
              <a:buNone/>
            </a:pP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3971924" cy="1143000"/>
          </a:xfrm>
        </p:spPr>
        <p:txBody>
          <a:bodyPr>
            <a:normAutofit/>
          </a:bodyPr>
          <a:lstStyle/>
          <a:p>
            <a:r>
              <a:rPr lang="es-ES" dirty="0" smtClean="0"/>
              <a:t>CLASIFICACIÓN </a:t>
            </a:r>
            <a:endParaRPr lang="es-ES" dirty="0"/>
          </a:p>
        </p:txBody>
      </p:sp>
      <p:sp>
        <p:nvSpPr>
          <p:cNvPr id="3" name="2 Marcador de contenido"/>
          <p:cNvSpPr>
            <a:spLocks noGrp="1"/>
          </p:cNvSpPr>
          <p:nvPr>
            <p:ph sz="quarter" idx="1"/>
          </p:nvPr>
        </p:nvSpPr>
        <p:spPr/>
        <p:txBody>
          <a:bodyPr>
            <a:normAutofit lnSpcReduction="10000"/>
          </a:bodyPr>
          <a:lstStyle/>
          <a:p>
            <a:pPr algn="just">
              <a:buNone/>
            </a:pPr>
            <a:r>
              <a:rPr lang="es-ES" dirty="0" smtClean="0"/>
              <a:t>     Los Lípidos están presentes en los aceites vegetales, tales como, maíz, girasol, oliva, cacahuete y otros. Dichos aceites son ricos en ácidos grasos insaturados. También están presentes en las grasas de origen animal, tales como, la manteca, margarina o mantequilla, tocino etc. Estos productos son ricos en ácidos grasos saturados. Por el contrario las grasas de los pescados están provistas en su mayoría de ácidos grasos insaturados</a:t>
            </a:r>
          </a:p>
          <a:p>
            <a:pPr algn="just">
              <a:buNone/>
            </a:pPr>
            <a:r>
              <a:rPr lang="es-ES" dirty="0" smtClean="0"/>
              <a:t>    Podemos establecer 2 tipos de grasas</a:t>
            </a:r>
          </a:p>
          <a:p>
            <a:pPr algn="just"/>
            <a:r>
              <a:rPr lang="es-ES" b="1" i="1" dirty="0" smtClean="0"/>
              <a:t>Sencillas</a:t>
            </a:r>
            <a:r>
              <a:rPr lang="es-ES" dirty="0" smtClean="0"/>
              <a:t> </a:t>
            </a:r>
          </a:p>
          <a:p>
            <a:pPr algn="just"/>
            <a:r>
              <a:rPr lang="es-ES" b="1" i="1" dirty="0" smtClean="0"/>
              <a:t>Compuestas</a:t>
            </a:r>
            <a:r>
              <a:rPr lang="es-ES" dirty="0" smtClean="0"/>
              <a:t> </a:t>
            </a:r>
          </a:p>
          <a:p>
            <a:pPr algn="just">
              <a:buNone/>
            </a:pP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4471990" cy="1143000"/>
          </a:xfrm>
        </p:spPr>
        <p:txBody>
          <a:bodyPr>
            <a:normAutofit/>
          </a:bodyPr>
          <a:lstStyle/>
          <a:p>
            <a:r>
              <a:rPr lang="es-ES" b="1" dirty="0" smtClean="0"/>
              <a:t>GRASAS SENCILLAS </a:t>
            </a:r>
            <a:endParaRPr lang="es-ES" dirty="0"/>
          </a:p>
        </p:txBody>
      </p:sp>
      <p:sp>
        <p:nvSpPr>
          <p:cNvPr id="3" name="2 Marcador de contenido"/>
          <p:cNvSpPr>
            <a:spLocks noGrp="1"/>
          </p:cNvSpPr>
          <p:nvPr>
            <p:ph sz="quarter" idx="1"/>
          </p:nvPr>
        </p:nvSpPr>
        <p:spPr>
          <a:xfrm>
            <a:off x="428596" y="1785926"/>
            <a:ext cx="8229600" cy="4525963"/>
          </a:xfrm>
        </p:spPr>
        <p:txBody>
          <a:bodyPr>
            <a:normAutofit fontScale="77500" lnSpcReduction="20000"/>
          </a:bodyPr>
          <a:lstStyle/>
          <a:p>
            <a:pPr algn="just">
              <a:buNone/>
            </a:pPr>
            <a:r>
              <a:rPr lang="es-ES" dirty="0" smtClean="0"/>
              <a:t>      Generalmente se las llaman grasas neutras y consisten principalmente en Triglicéridos</a:t>
            </a:r>
          </a:p>
          <a:p>
            <a:pPr algn="just">
              <a:buNone/>
            </a:pPr>
            <a:r>
              <a:rPr lang="es-ES" dirty="0" smtClean="0"/>
              <a:t>       La mayoría de los lípidos o grasas que consumimos provienen del grupo de los </a:t>
            </a:r>
            <a:r>
              <a:rPr lang="es-ES" b="1" dirty="0" smtClean="0"/>
              <a:t>triglicéridos</a:t>
            </a:r>
            <a:r>
              <a:rPr lang="es-ES" dirty="0" smtClean="0"/>
              <a:t> que están formados por una molécula de glicerol o glicerina a la que están unidos tres ácidos grasos de cada cadena.</a:t>
            </a:r>
          </a:p>
          <a:p>
            <a:pPr algn="just">
              <a:buNone/>
            </a:pPr>
            <a:r>
              <a:rPr lang="es-ES" dirty="0" smtClean="0"/>
              <a:t>       Los alimentos que generalmente ingerimos están compuestos en la mayoría de los casos por una combinación de </a:t>
            </a:r>
            <a:r>
              <a:rPr lang="es-ES" b="1" dirty="0" smtClean="0"/>
              <a:t>ácidos grasos saturados y ácidos grasos insaturados </a:t>
            </a:r>
            <a:r>
              <a:rPr lang="es-ES" dirty="0" smtClean="0"/>
              <a:t>los primeros son más difíciles de ser usados por el organismo ya que tienen menos posibilidades de combinarse con otras moléculas, están limitadas por estar todos sus posibles puntos de enlace ya utilizados o "saturados". Esta dificultad para combinarse con otros compuestos hace que sea difícil romper sus moléculas en otras más pequeñas que atraviesen las paredes de los capilares sanguíneos y las membranas celulares. Por eso, en determinadas condiciones pueden acumularse y formar placas en el interior de las arterias (arteriosclerosis). </a:t>
            </a:r>
          </a:p>
          <a:p>
            <a:pPr algn="just">
              <a:buNone/>
            </a:pP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42918"/>
            <a:ext cx="8229600" cy="5483245"/>
          </a:xfrm>
        </p:spPr>
        <p:txBody>
          <a:bodyPr>
            <a:normAutofit fontScale="85000" lnSpcReduction="20000"/>
          </a:bodyPr>
          <a:lstStyle/>
          <a:p>
            <a:pPr algn="just"/>
            <a:r>
              <a:rPr lang="es-ES" b="1" dirty="0" smtClean="0"/>
              <a:t>Grasas Saturadas:</a:t>
            </a:r>
            <a:endParaRPr lang="es-ES" dirty="0" smtClean="0"/>
          </a:p>
          <a:p>
            <a:pPr algn="just"/>
            <a:endParaRPr lang="es-ES" dirty="0" smtClean="0"/>
          </a:p>
          <a:p>
            <a:pPr algn="just">
              <a:buNone/>
            </a:pPr>
            <a:r>
              <a:rPr lang="es-ES" dirty="0"/>
              <a:t> </a:t>
            </a:r>
            <a:r>
              <a:rPr lang="es-ES" dirty="0" smtClean="0"/>
              <a:t>     Se encuentran principalmente  en aquellos alimentos de origen animal, por ejemplo, carne bovina, cordero, cerdo, pollo etc. También están presentes en la yema de los huevos, en los derivados lácteos tales como, cremas, natas, leche, queso </a:t>
            </a:r>
            <a:r>
              <a:rPr lang="es-ES" dirty="0" err="1" smtClean="0"/>
              <a:t>etc</a:t>
            </a:r>
            <a:r>
              <a:rPr lang="es-ES" dirty="0" smtClean="0"/>
              <a:t>, también tienen grades cantidades de grasas saturadas algunos mariscos especialmente, las gambas, langostas, cangrejos. </a:t>
            </a:r>
          </a:p>
          <a:p>
            <a:pPr algn="just">
              <a:buNone/>
            </a:pPr>
            <a:endParaRPr lang="es-ES" dirty="0" smtClean="0"/>
          </a:p>
          <a:p>
            <a:pPr algn="just"/>
            <a:r>
              <a:rPr lang="es-ES" b="1" dirty="0" smtClean="0"/>
              <a:t>        Grasas Insaturadas:</a:t>
            </a:r>
            <a:endParaRPr lang="es-ES" dirty="0" smtClean="0"/>
          </a:p>
          <a:p>
            <a:pPr algn="just">
              <a:buNone/>
            </a:pPr>
            <a:endParaRPr lang="es-ES" dirty="0" smtClean="0"/>
          </a:p>
          <a:p>
            <a:pPr algn="just">
              <a:buNone/>
            </a:pPr>
            <a:r>
              <a:rPr lang="es-ES" dirty="0"/>
              <a:t> </a:t>
            </a:r>
            <a:r>
              <a:rPr lang="es-ES" dirty="0" smtClean="0"/>
              <a:t>     Cuando dichas grasas se presentan en forma líquida, reciben el nombre de aceites, los más comunes de origen vegetal son, el aceite de maíz, girasol, de soja etc. Cabe destacar que estos aceites pueden convertirse en compuestos </a:t>
            </a:r>
            <a:r>
              <a:rPr lang="es-ES" dirty="0" err="1" smtClean="0"/>
              <a:t>semi</a:t>
            </a:r>
            <a:r>
              <a:rPr lang="es-ES" dirty="0" smtClean="0"/>
              <a:t> sólidos mediante el proceso químico denominado hidrogenación, por lo tanto esta grasa pasaría a comportarse como saturada, este es el caso de productos como la manteca, margarina, mantequilla etc.</a:t>
            </a:r>
          </a:p>
          <a:p>
            <a:pPr algn="just">
              <a:buNone/>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543560" cy="1143000"/>
          </a:xfrm>
        </p:spPr>
        <p:txBody>
          <a:bodyPr>
            <a:normAutofit/>
          </a:bodyPr>
          <a:lstStyle/>
          <a:p>
            <a:r>
              <a:rPr lang="es-ES" b="1" dirty="0" smtClean="0"/>
              <a:t>GRASAS COMPUESTAS</a:t>
            </a:r>
            <a:endParaRPr lang="es-ES" dirty="0"/>
          </a:p>
        </p:txBody>
      </p:sp>
      <p:sp>
        <p:nvSpPr>
          <p:cNvPr id="3" name="2 Marcador de contenido"/>
          <p:cNvSpPr>
            <a:spLocks noGrp="1"/>
          </p:cNvSpPr>
          <p:nvPr>
            <p:ph sz="quarter" idx="1"/>
          </p:nvPr>
        </p:nvSpPr>
        <p:spPr/>
        <p:txBody>
          <a:bodyPr>
            <a:normAutofit fontScale="85000" lnSpcReduction="20000"/>
          </a:bodyPr>
          <a:lstStyle/>
          <a:p>
            <a:pPr algn="just"/>
            <a:endParaRPr lang="es-ES" dirty="0" smtClean="0"/>
          </a:p>
          <a:p>
            <a:pPr algn="just"/>
            <a:r>
              <a:rPr lang="es-ES" dirty="0" smtClean="0"/>
              <a:t>Un grupo importante de este tipo de grasa son los </a:t>
            </a:r>
            <a:r>
              <a:rPr lang="es-ES" b="1" dirty="0" smtClean="0"/>
              <a:t>fosfolípidos, </a:t>
            </a:r>
            <a:r>
              <a:rPr lang="es-ES" dirty="0" smtClean="0"/>
              <a:t>este nombre se debe que incluyen fósforo en sus moléculas</a:t>
            </a:r>
          </a:p>
          <a:p>
            <a:pPr algn="just"/>
            <a:r>
              <a:rPr lang="es-ES" dirty="0" smtClean="0"/>
              <a:t>Entre otras cosas, forman las membranas de nuestras células y actúan como detergentes biológicos. También cabe señalar al </a:t>
            </a:r>
            <a:r>
              <a:rPr lang="es-ES" b="1" dirty="0" smtClean="0"/>
              <a:t>colesterol,</a:t>
            </a:r>
            <a:r>
              <a:rPr lang="es-ES" dirty="0" smtClean="0"/>
              <a:t> sustancia indispensable en el metabolismo por formar parte de la zona intermedia de las membranas celulares, e intervenir en la síntesis de las hormonas. Son importantes en la coagulación de la sangre</a:t>
            </a:r>
          </a:p>
          <a:p>
            <a:pPr algn="just"/>
            <a:r>
              <a:rPr lang="es-ES" dirty="0" smtClean="0"/>
              <a:t>Otras grasas compuestas son las Lipoproteínas, formadas principalmente en el hígado por la unión de triglicéridos, fosfolípidos o colesterol con proteínas, dichos compuestos son importantes ya que forman parte del transporte de las grasas en la sangre.</a:t>
            </a:r>
          </a:p>
          <a:p>
            <a:pPr algn="just"/>
            <a:r>
              <a:rPr lang="es-ES" dirty="0" smtClean="0"/>
              <a:t>Las </a:t>
            </a:r>
            <a:r>
              <a:rPr lang="es-ES" dirty="0" err="1" smtClean="0"/>
              <a:t>lipoproteías</a:t>
            </a:r>
            <a:r>
              <a:rPr lang="es-ES" dirty="0" smtClean="0"/>
              <a:t> de alta densidad son las que contienen mayor cantidad de colesterol y existe varios tipos de colesterol pero los más importantes son los siguientes</a:t>
            </a:r>
          </a:p>
          <a:p>
            <a:pPr algn="just">
              <a:buNone/>
            </a:pP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57166"/>
            <a:ext cx="8229600" cy="5768997"/>
          </a:xfrm>
        </p:spPr>
        <p:txBody>
          <a:bodyPr>
            <a:normAutofit fontScale="92500" lnSpcReduction="10000"/>
          </a:bodyPr>
          <a:lstStyle/>
          <a:p>
            <a:pPr algn="just"/>
            <a:r>
              <a:rPr lang="es-ES" b="1" dirty="0" smtClean="0"/>
              <a:t>Colesterol de baja densidad (LDL)</a:t>
            </a:r>
            <a:r>
              <a:rPr lang="es-ES" dirty="0" smtClean="0"/>
              <a:t>, conocido comúnmente como </a:t>
            </a:r>
            <a:r>
              <a:rPr lang="es-ES" b="1" dirty="0" smtClean="0"/>
              <a:t>Colesterol Malo</a:t>
            </a:r>
            <a:r>
              <a:rPr lang="es-ES" dirty="0" smtClean="0"/>
              <a:t> </a:t>
            </a:r>
          </a:p>
          <a:p>
            <a:pPr algn="just"/>
            <a:endParaRPr lang="es-ES" dirty="0" smtClean="0"/>
          </a:p>
          <a:p>
            <a:pPr algn="just"/>
            <a:r>
              <a:rPr lang="es-ES" b="1" dirty="0" smtClean="0"/>
              <a:t>Colesterol de alta densidad (HDL), c</a:t>
            </a:r>
            <a:r>
              <a:rPr lang="es-ES" dirty="0" smtClean="0"/>
              <a:t>onocido comúnmente como</a:t>
            </a:r>
            <a:r>
              <a:rPr lang="es-ES" b="1" dirty="0" smtClean="0"/>
              <a:t> Colesterol Bueno</a:t>
            </a:r>
            <a:r>
              <a:rPr lang="es-ES" dirty="0" smtClean="0"/>
              <a:t> </a:t>
            </a:r>
          </a:p>
          <a:p>
            <a:pPr algn="just">
              <a:buNone/>
            </a:pPr>
            <a:endParaRPr lang="es-ES" dirty="0" smtClean="0"/>
          </a:p>
          <a:p>
            <a:pPr algn="just">
              <a:buNone/>
            </a:pPr>
            <a:r>
              <a:rPr lang="es-ES" dirty="0" smtClean="0"/>
              <a:t>    El primero se caracteriza por penetrar en el revestimiento interior de las arterias y causar arteriosclerosis, el segundo por el contrario, lucha contra la arteriosclerosis y la formación de grasa en las arterias</a:t>
            </a:r>
          </a:p>
          <a:p>
            <a:pPr algn="just">
              <a:buNone/>
            </a:pPr>
            <a:r>
              <a:rPr lang="es-ES" dirty="0" smtClean="0"/>
              <a:t>     Los lípidos o grasas son la reserva energética más importante del organismo en los animales  Esto es debido a que cada gramo de grasa genera más del doble de energía que los demás nutrientes, con lo que para acumular una determinada cantidad de calorías sólo es necesario la mitad de grasa de lo que sería necesario de glucógeno o proteínas.</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TotalTime>
  <Words>863</Words>
  <Application>Microsoft Office PowerPoint</Application>
  <PresentationFormat>Presentación en pantalla (4:3)</PresentationFormat>
  <Paragraphs>35</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Mirador</vt:lpstr>
      <vt:lpstr>Diapositiva 1</vt:lpstr>
      <vt:lpstr>LOS LÍPIDOS </vt:lpstr>
      <vt:lpstr>CARACTERÍSTICAS GENERALES</vt:lpstr>
      <vt:lpstr>CLASIFICACIÓN </vt:lpstr>
      <vt:lpstr>GRASAS SENCILLAS </vt:lpstr>
      <vt:lpstr>Diapositiva 6</vt:lpstr>
      <vt:lpstr>GRASAS COMPUESTAS</vt:lpstr>
      <vt:lpstr>Diapositiva 8</vt:lpstr>
    </vt:vector>
  </TitlesOfParts>
  <Company>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BIG Mouse</dc:creator>
  <cp:lastModifiedBy>BIG Mouse</cp:lastModifiedBy>
  <cp:revision>2</cp:revision>
  <dcterms:created xsi:type="dcterms:W3CDTF">2009-09-11T11:24:08Z</dcterms:created>
  <dcterms:modified xsi:type="dcterms:W3CDTF">2009-09-11T11:36:21Z</dcterms:modified>
</cp:coreProperties>
</file>