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9" d="100"/>
          <a:sy n="69" d="100"/>
        </p:scale>
        <p:origin x="-546"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14" name="13 Título"/>
          <p:cNvSpPr>
            <a:spLocks noGrp="1"/>
          </p:cNvSpPr>
          <p:nvPr>
            <p:ph type="ctrTitle"/>
          </p:nvPr>
        </p:nvSpPr>
        <p:spPr>
          <a:xfrm>
            <a:off x="1432560" y="359898"/>
            <a:ext cx="7406640" cy="1472184"/>
          </a:xfrm>
        </p:spPr>
        <p:txBody>
          <a:bodyPr anchor="b"/>
          <a:lstStyle>
            <a:lvl1pPr algn="l">
              <a:defRPr/>
            </a:lvl1pPr>
            <a:extLst/>
          </a:lstStyle>
          <a:p>
            <a:r>
              <a:rPr kumimoji="0" lang="es-ES" smtClean="0"/>
              <a:t>Haga clic para modificar el estilo de título del patrón</a:t>
            </a:r>
            <a:endParaRPr kumimoji="0" lang="en-US"/>
          </a:p>
        </p:txBody>
      </p:sp>
      <p:sp>
        <p:nvSpPr>
          <p:cNvPr id="22" name="21 Subtítulo"/>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s-ES" smtClean="0"/>
              <a:t>Haga clic para modificar el estilo de subtítulo del patrón</a:t>
            </a:r>
            <a:endParaRPr kumimoji="0" lang="en-US"/>
          </a:p>
        </p:txBody>
      </p:sp>
      <p:sp>
        <p:nvSpPr>
          <p:cNvPr id="7" name="6 Marcador de fecha"/>
          <p:cNvSpPr>
            <a:spLocks noGrp="1"/>
          </p:cNvSpPr>
          <p:nvPr>
            <p:ph type="dt" sz="half" idx="10"/>
          </p:nvPr>
        </p:nvSpPr>
        <p:spPr/>
        <p:txBody>
          <a:bodyPr/>
          <a:lstStyle>
            <a:extLst/>
          </a:lstStyle>
          <a:p>
            <a:fld id="{C6BB373E-160D-4BDC-8863-1F1A6CEA2456}" type="datetimeFigureOut">
              <a:rPr lang="es-ES" smtClean="0"/>
              <a:t>11/09/2009</a:t>
            </a:fld>
            <a:endParaRPr lang="es-ES" dirty="0"/>
          </a:p>
        </p:txBody>
      </p:sp>
      <p:sp>
        <p:nvSpPr>
          <p:cNvPr id="20" name="19 Marcador de pie de página"/>
          <p:cNvSpPr>
            <a:spLocks noGrp="1"/>
          </p:cNvSpPr>
          <p:nvPr>
            <p:ph type="ftr" sz="quarter" idx="11"/>
          </p:nvPr>
        </p:nvSpPr>
        <p:spPr/>
        <p:txBody>
          <a:bodyPr/>
          <a:lstStyle>
            <a:extLst/>
          </a:lstStyle>
          <a:p>
            <a:endParaRPr lang="es-ES" dirty="0"/>
          </a:p>
        </p:txBody>
      </p:sp>
      <p:sp>
        <p:nvSpPr>
          <p:cNvPr id="10" name="9 Marcador de número de diapositiva"/>
          <p:cNvSpPr>
            <a:spLocks noGrp="1"/>
          </p:cNvSpPr>
          <p:nvPr>
            <p:ph type="sldNum" sz="quarter" idx="12"/>
          </p:nvPr>
        </p:nvSpPr>
        <p:spPr/>
        <p:txBody>
          <a:bodyPr/>
          <a:lstStyle>
            <a:extLst/>
          </a:lstStyle>
          <a:p>
            <a:fld id="{2BDCE4F4-AF41-418F-8EF6-1018A07903EF}" type="slidenum">
              <a:rPr lang="es-ES" smtClean="0"/>
              <a:t>‹Nº›</a:t>
            </a:fld>
            <a:endParaRPr lang="es-ES" dirty="0"/>
          </a:p>
        </p:txBody>
      </p:sp>
      <p:sp>
        <p:nvSpPr>
          <p:cNvPr id="8" name="7 Elipse"/>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Elipse"/>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C6BB373E-160D-4BDC-8863-1F1A6CEA2456}" type="datetimeFigureOut">
              <a:rPr lang="es-ES" smtClean="0"/>
              <a:t>11/09/2009</a:t>
            </a:fld>
            <a:endParaRPr lang="es-ES" dirty="0"/>
          </a:p>
        </p:txBody>
      </p:sp>
      <p:sp>
        <p:nvSpPr>
          <p:cNvPr id="5" name="4 Marcador de pie de página"/>
          <p:cNvSpPr>
            <a:spLocks noGrp="1"/>
          </p:cNvSpPr>
          <p:nvPr>
            <p:ph type="ftr" sz="quarter" idx="11"/>
          </p:nvPr>
        </p:nvSpPr>
        <p:spPr/>
        <p:txBody>
          <a:bodyPr/>
          <a:lstStyle>
            <a:extLst/>
          </a:lstStyle>
          <a:p>
            <a:endParaRPr lang="es-ES" dirty="0"/>
          </a:p>
        </p:txBody>
      </p:sp>
      <p:sp>
        <p:nvSpPr>
          <p:cNvPr id="6" name="5 Marcador de número de diapositiva"/>
          <p:cNvSpPr>
            <a:spLocks noGrp="1"/>
          </p:cNvSpPr>
          <p:nvPr>
            <p:ph type="sldNum" sz="quarter" idx="12"/>
          </p:nvPr>
        </p:nvSpPr>
        <p:spPr/>
        <p:txBody>
          <a:bodyPr/>
          <a:lstStyle>
            <a:extLst/>
          </a:lstStyle>
          <a:p>
            <a:fld id="{2BDCE4F4-AF41-418F-8EF6-1018A07903EF}" type="slidenum">
              <a:rPr lang="es-ES" smtClean="0"/>
              <a:t>‹Nº›</a:t>
            </a:fld>
            <a:endParaRPr lang="es-E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858000" y="274639"/>
            <a:ext cx="1828800" cy="5851525"/>
          </a:xfrm>
        </p:spPr>
        <p:txBody>
          <a:bodyPr vert="eaVert"/>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1143000" y="274640"/>
            <a:ext cx="5562600" cy="5851525"/>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C6BB373E-160D-4BDC-8863-1F1A6CEA2456}" type="datetimeFigureOut">
              <a:rPr lang="es-ES" smtClean="0"/>
              <a:t>11/09/2009</a:t>
            </a:fld>
            <a:endParaRPr lang="es-ES" dirty="0"/>
          </a:p>
        </p:txBody>
      </p:sp>
      <p:sp>
        <p:nvSpPr>
          <p:cNvPr id="5" name="4 Marcador de pie de página"/>
          <p:cNvSpPr>
            <a:spLocks noGrp="1"/>
          </p:cNvSpPr>
          <p:nvPr>
            <p:ph type="ftr" sz="quarter" idx="11"/>
          </p:nvPr>
        </p:nvSpPr>
        <p:spPr/>
        <p:txBody>
          <a:bodyPr/>
          <a:lstStyle>
            <a:extLst/>
          </a:lstStyle>
          <a:p>
            <a:endParaRPr lang="es-ES" dirty="0"/>
          </a:p>
        </p:txBody>
      </p:sp>
      <p:sp>
        <p:nvSpPr>
          <p:cNvPr id="6" name="5 Marcador de número de diapositiva"/>
          <p:cNvSpPr>
            <a:spLocks noGrp="1"/>
          </p:cNvSpPr>
          <p:nvPr>
            <p:ph type="sldNum" sz="quarter" idx="12"/>
          </p:nvPr>
        </p:nvSpPr>
        <p:spPr/>
        <p:txBody>
          <a:bodyPr/>
          <a:lstStyle>
            <a:extLst/>
          </a:lstStyle>
          <a:p>
            <a:fld id="{2BDCE4F4-AF41-418F-8EF6-1018A07903EF}" type="slidenum">
              <a:rPr lang="es-ES" smtClean="0"/>
              <a:t>‹Nº›</a:t>
            </a:fld>
            <a:endParaRPr lang="es-E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C6BB373E-160D-4BDC-8863-1F1A6CEA2456}" type="datetimeFigureOut">
              <a:rPr lang="es-ES" smtClean="0"/>
              <a:t>11/09/2009</a:t>
            </a:fld>
            <a:endParaRPr lang="es-ES" dirty="0"/>
          </a:p>
        </p:txBody>
      </p:sp>
      <p:sp>
        <p:nvSpPr>
          <p:cNvPr id="5" name="4 Marcador de pie de página"/>
          <p:cNvSpPr>
            <a:spLocks noGrp="1"/>
          </p:cNvSpPr>
          <p:nvPr>
            <p:ph type="ftr" sz="quarter" idx="11"/>
          </p:nvPr>
        </p:nvSpPr>
        <p:spPr/>
        <p:txBody>
          <a:bodyPr/>
          <a:lstStyle>
            <a:extLst/>
          </a:lstStyle>
          <a:p>
            <a:endParaRPr lang="es-ES" dirty="0"/>
          </a:p>
        </p:txBody>
      </p:sp>
      <p:sp>
        <p:nvSpPr>
          <p:cNvPr id="6" name="5 Marcador de número de diapositiva"/>
          <p:cNvSpPr>
            <a:spLocks noGrp="1"/>
          </p:cNvSpPr>
          <p:nvPr>
            <p:ph type="sldNum" sz="quarter" idx="12"/>
          </p:nvPr>
        </p:nvSpPr>
        <p:spPr/>
        <p:txBody>
          <a:bodyPr/>
          <a:lstStyle>
            <a:extLst/>
          </a:lstStyle>
          <a:p>
            <a:fld id="{2BDCE4F4-AF41-418F-8EF6-1018A07903EF}" type="slidenum">
              <a:rPr lang="es-ES" smtClean="0"/>
              <a:t>‹Nº›</a:t>
            </a:fld>
            <a:endParaRPr lang="es-E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7" name="6 Rectángulo"/>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Título"/>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extLst/>
          </a:lstStyle>
          <a:p>
            <a:fld id="{C6BB373E-160D-4BDC-8863-1F1A6CEA2456}" type="datetimeFigureOut">
              <a:rPr lang="es-ES" smtClean="0"/>
              <a:t>11/09/2009</a:t>
            </a:fld>
            <a:endParaRPr lang="es-ES" dirty="0"/>
          </a:p>
        </p:txBody>
      </p:sp>
      <p:sp>
        <p:nvSpPr>
          <p:cNvPr id="5" name="4 Marcador de pie de página"/>
          <p:cNvSpPr>
            <a:spLocks noGrp="1"/>
          </p:cNvSpPr>
          <p:nvPr>
            <p:ph type="ftr" sz="quarter" idx="11"/>
          </p:nvPr>
        </p:nvSpPr>
        <p:spPr/>
        <p:txBody>
          <a:bodyPr/>
          <a:lstStyle>
            <a:extLst/>
          </a:lstStyle>
          <a:p>
            <a:endParaRPr lang="es-ES" dirty="0"/>
          </a:p>
        </p:txBody>
      </p:sp>
      <p:sp>
        <p:nvSpPr>
          <p:cNvPr id="6" name="5 Marcador de número de diapositiva"/>
          <p:cNvSpPr>
            <a:spLocks noGrp="1"/>
          </p:cNvSpPr>
          <p:nvPr>
            <p:ph type="sldNum" sz="quarter" idx="12"/>
          </p:nvPr>
        </p:nvSpPr>
        <p:spPr/>
        <p:txBody>
          <a:bodyPr/>
          <a:lstStyle>
            <a:extLst/>
          </a:lstStyle>
          <a:p>
            <a:fld id="{2BDCE4F4-AF41-418F-8EF6-1018A07903EF}" type="slidenum">
              <a:rPr lang="es-ES" smtClean="0"/>
              <a:t>‹Nº›</a:t>
            </a:fld>
            <a:endParaRPr lang="es-ES" dirty="0"/>
          </a:p>
        </p:txBody>
      </p:sp>
      <p:sp>
        <p:nvSpPr>
          <p:cNvPr id="10" name="9 Rectángulo"/>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Elipse"/>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Elipse"/>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1435608" y="274320"/>
            <a:ext cx="7498080" cy="1143000"/>
          </a:xfrm>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C6BB373E-160D-4BDC-8863-1F1A6CEA2456}" type="datetimeFigureOut">
              <a:rPr lang="es-ES" smtClean="0"/>
              <a:t>11/09/2009</a:t>
            </a:fld>
            <a:endParaRPr lang="es-ES" dirty="0"/>
          </a:p>
        </p:txBody>
      </p:sp>
      <p:sp>
        <p:nvSpPr>
          <p:cNvPr id="6" name="5 Marcador de pie de página"/>
          <p:cNvSpPr>
            <a:spLocks noGrp="1"/>
          </p:cNvSpPr>
          <p:nvPr>
            <p:ph type="ftr" sz="quarter" idx="11"/>
          </p:nvPr>
        </p:nvSpPr>
        <p:spPr/>
        <p:txBody>
          <a:bodyPr/>
          <a:lstStyle>
            <a:extLst/>
          </a:lstStyle>
          <a:p>
            <a:endParaRPr lang="es-ES" dirty="0"/>
          </a:p>
        </p:txBody>
      </p:sp>
      <p:sp>
        <p:nvSpPr>
          <p:cNvPr id="7" name="6 Marcador de número de diapositiva"/>
          <p:cNvSpPr>
            <a:spLocks noGrp="1"/>
          </p:cNvSpPr>
          <p:nvPr>
            <p:ph type="sldNum" sz="quarter" idx="12"/>
          </p:nvPr>
        </p:nvSpPr>
        <p:spPr/>
        <p:txBody>
          <a:bodyPr/>
          <a:lstStyle>
            <a:extLst/>
          </a:lstStyle>
          <a:p>
            <a:fld id="{2BDCE4F4-AF41-418F-8EF6-1018A07903EF}" type="slidenum">
              <a:rPr lang="es-ES" smtClean="0"/>
              <a:t>‹Nº›</a:t>
            </a:fld>
            <a:endParaRPr lang="es-E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extLst/>
          </a:lstStyle>
          <a:p>
            <a:fld id="{C6BB373E-160D-4BDC-8863-1F1A6CEA2456}" type="datetimeFigureOut">
              <a:rPr lang="es-ES" smtClean="0"/>
              <a:t>11/09/2009</a:t>
            </a:fld>
            <a:endParaRPr lang="es-ES" dirty="0"/>
          </a:p>
        </p:txBody>
      </p:sp>
      <p:sp>
        <p:nvSpPr>
          <p:cNvPr id="8" name="7 Marcador de pie de página"/>
          <p:cNvSpPr>
            <a:spLocks noGrp="1"/>
          </p:cNvSpPr>
          <p:nvPr>
            <p:ph type="ftr" sz="quarter" idx="11"/>
          </p:nvPr>
        </p:nvSpPr>
        <p:spPr/>
        <p:txBody>
          <a:bodyPr/>
          <a:lstStyle>
            <a:extLst/>
          </a:lstStyle>
          <a:p>
            <a:endParaRPr lang="es-ES" dirty="0"/>
          </a:p>
        </p:txBody>
      </p:sp>
      <p:sp>
        <p:nvSpPr>
          <p:cNvPr id="9" name="8 Marcador de número de diapositiva"/>
          <p:cNvSpPr>
            <a:spLocks noGrp="1"/>
          </p:cNvSpPr>
          <p:nvPr>
            <p:ph type="sldNum" sz="quarter" idx="12"/>
          </p:nvPr>
        </p:nvSpPr>
        <p:spPr/>
        <p:txBody>
          <a:bodyPr/>
          <a:lstStyle>
            <a:extLst/>
          </a:lstStyle>
          <a:p>
            <a:fld id="{2BDCE4F4-AF41-418F-8EF6-1018A07903EF}" type="slidenum">
              <a:rPr lang="es-ES" smtClean="0"/>
              <a:t>‹Nº›</a:t>
            </a:fld>
            <a:endParaRPr lang="es-E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1435608" y="274320"/>
            <a:ext cx="7498080" cy="1143000"/>
          </a:xfrm>
        </p:spPr>
        <p:txBody>
          <a:bodyPr anchor="ctr"/>
          <a:lstStyle>
            <a:extLst/>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extLst/>
          </a:lstStyle>
          <a:p>
            <a:fld id="{C6BB373E-160D-4BDC-8863-1F1A6CEA2456}" type="datetimeFigureOut">
              <a:rPr lang="es-ES" smtClean="0"/>
              <a:t>11/09/2009</a:t>
            </a:fld>
            <a:endParaRPr lang="es-ES" dirty="0"/>
          </a:p>
        </p:txBody>
      </p:sp>
      <p:sp>
        <p:nvSpPr>
          <p:cNvPr id="4" name="3 Marcador de pie de página"/>
          <p:cNvSpPr>
            <a:spLocks noGrp="1"/>
          </p:cNvSpPr>
          <p:nvPr>
            <p:ph type="ftr" sz="quarter" idx="11"/>
          </p:nvPr>
        </p:nvSpPr>
        <p:spPr/>
        <p:txBody>
          <a:bodyPr/>
          <a:lstStyle>
            <a:extLst/>
          </a:lstStyle>
          <a:p>
            <a:endParaRPr lang="es-ES" dirty="0"/>
          </a:p>
        </p:txBody>
      </p:sp>
      <p:sp>
        <p:nvSpPr>
          <p:cNvPr id="5" name="4 Marcador de número de diapositiva"/>
          <p:cNvSpPr>
            <a:spLocks noGrp="1"/>
          </p:cNvSpPr>
          <p:nvPr>
            <p:ph type="sldNum" sz="quarter" idx="12"/>
          </p:nvPr>
        </p:nvSpPr>
        <p:spPr/>
        <p:txBody>
          <a:bodyPr/>
          <a:lstStyle>
            <a:extLst/>
          </a:lstStyle>
          <a:p>
            <a:fld id="{2BDCE4F4-AF41-418F-8EF6-1018A07903EF}" type="slidenum">
              <a:rPr lang="es-ES" smtClean="0"/>
              <a:t>‹Nº›</a:t>
            </a:fld>
            <a:endParaRPr lang="es-E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5" name="4 Rectángulo"/>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Marcador de fecha"/>
          <p:cNvSpPr>
            <a:spLocks noGrp="1"/>
          </p:cNvSpPr>
          <p:nvPr>
            <p:ph type="dt" sz="half" idx="10"/>
          </p:nvPr>
        </p:nvSpPr>
        <p:spPr/>
        <p:txBody>
          <a:bodyPr/>
          <a:lstStyle>
            <a:extLst/>
          </a:lstStyle>
          <a:p>
            <a:fld id="{C6BB373E-160D-4BDC-8863-1F1A6CEA2456}" type="datetimeFigureOut">
              <a:rPr lang="es-ES" smtClean="0"/>
              <a:t>11/09/2009</a:t>
            </a:fld>
            <a:endParaRPr lang="es-ES" dirty="0"/>
          </a:p>
        </p:txBody>
      </p:sp>
      <p:sp>
        <p:nvSpPr>
          <p:cNvPr id="3" name="2 Marcador de pie de página"/>
          <p:cNvSpPr>
            <a:spLocks noGrp="1"/>
          </p:cNvSpPr>
          <p:nvPr>
            <p:ph type="ftr" sz="quarter" idx="11"/>
          </p:nvPr>
        </p:nvSpPr>
        <p:spPr/>
        <p:txBody>
          <a:bodyPr/>
          <a:lstStyle>
            <a:extLst/>
          </a:lstStyle>
          <a:p>
            <a:endParaRPr lang="es-ES" dirty="0"/>
          </a:p>
        </p:txBody>
      </p:sp>
      <p:sp>
        <p:nvSpPr>
          <p:cNvPr id="4" name="3 Marcador de número de diapositiva"/>
          <p:cNvSpPr>
            <a:spLocks noGrp="1"/>
          </p:cNvSpPr>
          <p:nvPr>
            <p:ph type="sldNum" sz="quarter" idx="12"/>
          </p:nvPr>
        </p:nvSpPr>
        <p:spPr/>
        <p:txBody>
          <a:bodyPr/>
          <a:lstStyle>
            <a:extLst/>
          </a:lstStyle>
          <a:p>
            <a:fld id="{2BDCE4F4-AF41-418F-8EF6-1018A07903EF}" type="slidenum">
              <a:rPr lang="es-ES" smtClean="0"/>
              <a:t>‹Nº›</a:t>
            </a:fld>
            <a:endParaRPr lang="es-ES" dirty="0"/>
          </a:p>
        </p:txBody>
      </p:sp>
      <p:sp>
        <p:nvSpPr>
          <p:cNvPr id="6" name="5 Rectángulo"/>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C6BB373E-160D-4BDC-8863-1F1A6CEA2456}" type="datetimeFigureOut">
              <a:rPr lang="es-ES" smtClean="0"/>
              <a:t>11/09/2009</a:t>
            </a:fld>
            <a:endParaRPr lang="es-ES" dirty="0"/>
          </a:p>
        </p:txBody>
      </p:sp>
      <p:sp>
        <p:nvSpPr>
          <p:cNvPr id="6" name="5 Marcador de pie de página"/>
          <p:cNvSpPr>
            <a:spLocks noGrp="1"/>
          </p:cNvSpPr>
          <p:nvPr>
            <p:ph type="ftr" sz="quarter" idx="11"/>
          </p:nvPr>
        </p:nvSpPr>
        <p:spPr/>
        <p:txBody>
          <a:bodyPr/>
          <a:lstStyle>
            <a:extLst/>
          </a:lstStyle>
          <a:p>
            <a:endParaRPr lang="es-ES" dirty="0"/>
          </a:p>
        </p:txBody>
      </p:sp>
      <p:sp>
        <p:nvSpPr>
          <p:cNvPr id="7" name="6 Marcador de número de diapositiva"/>
          <p:cNvSpPr>
            <a:spLocks noGrp="1"/>
          </p:cNvSpPr>
          <p:nvPr>
            <p:ph type="sldNum" sz="quarter" idx="12"/>
          </p:nvPr>
        </p:nvSpPr>
        <p:spPr/>
        <p:txBody>
          <a:bodyPr/>
          <a:lstStyle>
            <a:extLst/>
          </a:lstStyle>
          <a:p>
            <a:fld id="{2BDCE4F4-AF41-418F-8EF6-1018A07903EF}" type="slidenum">
              <a:rPr lang="es-ES" smtClean="0"/>
              <a:t>‹Nº›</a:t>
            </a:fld>
            <a:endParaRPr lang="es-E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s-ES" smtClean="0"/>
              <a:t>Haga clic para modificar el estilo de título del patrón</a:t>
            </a:r>
            <a:endParaRPr kumimoji="0" lang="en-US"/>
          </a:p>
        </p:txBody>
      </p:sp>
      <p:sp>
        <p:nvSpPr>
          <p:cNvPr id="5" name="4 Marcador de fecha"/>
          <p:cNvSpPr>
            <a:spLocks noGrp="1"/>
          </p:cNvSpPr>
          <p:nvPr>
            <p:ph type="dt" sz="half" idx="10"/>
          </p:nvPr>
        </p:nvSpPr>
        <p:spPr/>
        <p:txBody>
          <a:bodyPr/>
          <a:lstStyle>
            <a:extLst/>
          </a:lstStyle>
          <a:p>
            <a:fld id="{C6BB373E-160D-4BDC-8863-1F1A6CEA2456}" type="datetimeFigureOut">
              <a:rPr lang="es-ES" smtClean="0"/>
              <a:t>11/09/2009</a:t>
            </a:fld>
            <a:endParaRPr lang="es-ES" dirty="0"/>
          </a:p>
        </p:txBody>
      </p:sp>
      <p:sp>
        <p:nvSpPr>
          <p:cNvPr id="6" name="5 Marcador de pie de página"/>
          <p:cNvSpPr>
            <a:spLocks noGrp="1"/>
          </p:cNvSpPr>
          <p:nvPr>
            <p:ph type="ftr" sz="quarter" idx="11"/>
          </p:nvPr>
        </p:nvSpPr>
        <p:spPr/>
        <p:txBody>
          <a:bodyPr/>
          <a:lstStyle>
            <a:extLst/>
          </a:lstStyle>
          <a:p>
            <a:endParaRPr lang="es-ES" dirty="0"/>
          </a:p>
        </p:txBody>
      </p:sp>
      <p:sp>
        <p:nvSpPr>
          <p:cNvPr id="7" name="6 Marcador de número de diapositiva"/>
          <p:cNvSpPr>
            <a:spLocks noGrp="1"/>
          </p:cNvSpPr>
          <p:nvPr>
            <p:ph type="sldNum" sz="quarter" idx="12"/>
          </p:nvPr>
        </p:nvSpPr>
        <p:spPr/>
        <p:txBody>
          <a:bodyPr/>
          <a:lstStyle>
            <a:extLst/>
          </a:lstStyle>
          <a:p>
            <a:fld id="{2BDCE4F4-AF41-418F-8EF6-1018A07903EF}" type="slidenum">
              <a:rPr lang="es-ES" smtClean="0"/>
              <a:t>‹Nº›</a:t>
            </a:fld>
            <a:endParaRPr lang="es-ES" dirty="0"/>
          </a:p>
        </p:txBody>
      </p:sp>
      <p:sp>
        <p:nvSpPr>
          <p:cNvPr id="8" name="7 Rectángulo"/>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2 Marcador de posición de imagen"/>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s-ES" smtClean="0"/>
              <a:t>Haga clic en el icono para agregar una imagen</a:t>
            </a:r>
            <a:endParaRPr kumimoji="0" lang="en-US" dirty="0"/>
          </a:p>
        </p:txBody>
      </p:sp>
      <p:sp>
        <p:nvSpPr>
          <p:cNvPr id="9" name="8 Proceso"/>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9 Proceso"/>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3 Marcador de texto"/>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s-ES" smtClean="0"/>
              <a:t>Haga clic para modificar el estilo de texto del patrón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Circular"/>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Elipse"/>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Anillo"/>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11 Rectángulo"/>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4 Marcador de título"/>
          <p:cNvSpPr>
            <a:spLocks noGrp="1"/>
          </p:cNvSpPr>
          <p:nvPr>
            <p:ph type="title"/>
          </p:nvPr>
        </p:nvSpPr>
        <p:spPr>
          <a:xfrm>
            <a:off x="1435608" y="274638"/>
            <a:ext cx="7498080" cy="1143000"/>
          </a:xfrm>
          <a:prstGeom prst="rect">
            <a:avLst/>
          </a:prstGeom>
        </p:spPr>
        <p:txBody>
          <a:bodyPr anchor="ctr">
            <a:normAutofit/>
          </a:bodyPr>
          <a:lstStyle>
            <a:extLst/>
          </a:lstStyle>
          <a:p>
            <a:r>
              <a:rPr kumimoji="0" lang="es-ES" smtClean="0"/>
              <a:t>Haga clic para modificar el estilo de título del patrón</a:t>
            </a:r>
            <a:endParaRPr kumimoji="0" lang="en-US"/>
          </a:p>
        </p:txBody>
      </p:sp>
      <p:sp>
        <p:nvSpPr>
          <p:cNvPr id="9" name="8 Marcador de texto"/>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24" name="23 Marcador de fecha"/>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C6BB373E-160D-4BDC-8863-1F1A6CEA2456}" type="datetimeFigureOut">
              <a:rPr lang="es-ES" smtClean="0"/>
              <a:t>11/09/2009</a:t>
            </a:fld>
            <a:endParaRPr lang="es-ES" dirty="0"/>
          </a:p>
        </p:txBody>
      </p:sp>
      <p:sp>
        <p:nvSpPr>
          <p:cNvPr id="10" name="9 Marcador de pie de página"/>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s-ES" dirty="0"/>
          </a:p>
        </p:txBody>
      </p:sp>
      <p:sp>
        <p:nvSpPr>
          <p:cNvPr id="22" name="21 Marcador de número de diapositiva"/>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2BDCE4F4-AF41-418F-8EF6-1018A07903EF}" type="slidenum">
              <a:rPr lang="es-ES" smtClean="0"/>
              <a:t>‹Nº›</a:t>
            </a:fld>
            <a:endParaRPr lang="es-ES" dirty="0"/>
          </a:p>
        </p:txBody>
      </p:sp>
      <p:sp>
        <p:nvSpPr>
          <p:cNvPr id="15" name="14 Rectángulo"/>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g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918543" y="428604"/>
            <a:ext cx="8225457" cy="923330"/>
          </a:xfrm>
          <a:prstGeom prst="rect">
            <a:avLst/>
          </a:prstGeom>
          <a:noFill/>
        </p:spPr>
        <p:txBody>
          <a:bodyPr wrap="none" lIns="91440" tIns="45720" rIns="91440" bIns="45720">
            <a:spAutoFit/>
          </a:bodyPr>
          <a:lstStyle/>
          <a:p>
            <a:pPr algn="ctr"/>
            <a:r>
              <a:rPr lang="es-ES" sz="5400" b="1" cap="none" spc="0"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rPr>
              <a:t>LOS CARBOHIDRATOS</a:t>
            </a:r>
            <a:endParaRPr lang="es-ES" sz="5400" b="1" cap="none" spc="0" dirty="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endParaRPr>
          </a:p>
        </p:txBody>
      </p:sp>
      <p:pic>
        <p:nvPicPr>
          <p:cNvPr id="13314" name="Picture 2" descr="http://www.perder-peso-ya.com/images/carbohidratos.jpg"/>
          <p:cNvPicPr>
            <a:picLocks noChangeAspect="1" noChangeArrowheads="1"/>
          </p:cNvPicPr>
          <p:nvPr/>
        </p:nvPicPr>
        <p:blipFill>
          <a:blip r:embed="rId2"/>
          <a:srcRect/>
          <a:stretch>
            <a:fillRect/>
          </a:stretch>
        </p:blipFill>
        <p:spPr bwMode="auto">
          <a:xfrm>
            <a:off x="928662" y="1357298"/>
            <a:ext cx="4214842" cy="3419475"/>
          </a:xfrm>
          <a:prstGeom prst="rect">
            <a:avLst/>
          </a:prstGeom>
          <a:noFill/>
        </p:spPr>
      </p:pic>
      <p:pic>
        <p:nvPicPr>
          <p:cNvPr id="13316" name="Picture 4" descr="http://www.doslourdes.net/monogr%C3%A1ficos-carbohidratos-deportes.JPG"/>
          <p:cNvPicPr>
            <a:picLocks noChangeAspect="1" noChangeArrowheads="1"/>
          </p:cNvPicPr>
          <p:nvPr/>
        </p:nvPicPr>
        <p:blipFill>
          <a:blip r:embed="rId3"/>
          <a:srcRect/>
          <a:stretch>
            <a:fillRect/>
          </a:stretch>
        </p:blipFill>
        <p:spPr bwMode="auto">
          <a:xfrm>
            <a:off x="5000628" y="1214422"/>
            <a:ext cx="3724275" cy="3571900"/>
          </a:xfrm>
          <a:prstGeom prst="rect">
            <a:avLst/>
          </a:prstGeom>
          <a:noFill/>
        </p:spPr>
      </p:pic>
      <p:pic>
        <p:nvPicPr>
          <p:cNvPr id="13318" name="Picture 6" descr="http://contenido.sugerimos.com/contenido/uploads/268071die.JPG"/>
          <p:cNvPicPr>
            <a:picLocks noChangeAspect="1" noChangeArrowheads="1"/>
          </p:cNvPicPr>
          <p:nvPr/>
        </p:nvPicPr>
        <p:blipFill>
          <a:blip r:embed="rId4"/>
          <a:srcRect/>
          <a:stretch>
            <a:fillRect/>
          </a:stretch>
        </p:blipFill>
        <p:spPr bwMode="auto">
          <a:xfrm>
            <a:off x="928662" y="4714884"/>
            <a:ext cx="8215338" cy="2143116"/>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142976" y="285728"/>
            <a:ext cx="5400684" cy="1143000"/>
          </a:xfrm>
        </p:spPr>
        <p:txBody>
          <a:bodyPr>
            <a:normAutofit/>
          </a:bodyPr>
          <a:lstStyle/>
          <a:p>
            <a:r>
              <a:rPr lang="es-ES" b="1" dirty="0" smtClean="0"/>
              <a:t>CARBOHIDRATOS</a:t>
            </a:r>
            <a:endParaRPr lang="es-ES" b="1" dirty="0"/>
          </a:p>
        </p:txBody>
      </p:sp>
      <p:sp>
        <p:nvSpPr>
          <p:cNvPr id="3" name="2 Marcador de contenido"/>
          <p:cNvSpPr>
            <a:spLocks noGrp="1"/>
          </p:cNvSpPr>
          <p:nvPr>
            <p:ph idx="1"/>
          </p:nvPr>
        </p:nvSpPr>
        <p:spPr>
          <a:xfrm>
            <a:off x="928662" y="1600201"/>
            <a:ext cx="7758138" cy="4186254"/>
          </a:xfrm>
        </p:spPr>
        <p:txBody>
          <a:bodyPr>
            <a:normAutofit fontScale="85000" lnSpcReduction="20000"/>
          </a:bodyPr>
          <a:lstStyle/>
          <a:p>
            <a:pPr algn="just">
              <a:buNone/>
            </a:pPr>
            <a:r>
              <a:rPr lang="es-ES" dirty="0" smtClean="0"/>
              <a:t>    Los </a:t>
            </a:r>
            <a:r>
              <a:rPr lang="es-ES" b="1" i="1" dirty="0" smtClean="0"/>
              <a:t>carbohidratos, hidratos de carbono y también simplemente azúcares</a:t>
            </a:r>
            <a:r>
              <a:rPr lang="es-ES" dirty="0" smtClean="0"/>
              <a:t>. En su composición entran los elementos carbono, hidrógeno y oxígeno, con frecuencia en la proporción C</a:t>
            </a:r>
            <a:r>
              <a:rPr lang="es-ES" baseline="-25000" dirty="0" smtClean="0"/>
              <a:t>n</a:t>
            </a:r>
            <a:r>
              <a:rPr lang="es-ES" dirty="0" smtClean="0"/>
              <a:t>(H</a:t>
            </a:r>
            <a:r>
              <a:rPr lang="es-ES" baseline="-25000" dirty="0" smtClean="0"/>
              <a:t>2</a:t>
            </a:r>
            <a:r>
              <a:rPr lang="es-ES" dirty="0" smtClean="0"/>
              <a:t>0)</a:t>
            </a:r>
            <a:r>
              <a:rPr lang="es-ES" baseline="-25000" dirty="0" smtClean="0"/>
              <a:t>n</a:t>
            </a:r>
            <a:r>
              <a:rPr lang="es-ES" dirty="0" smtClean="0"/>
              <a:t>, por ejemplo, glucosa C</a:t>
            </a:r>
            <a:r>
              <a:rPr lang="es-ES" baseline="-25000" dirty="0" smtClean="0"/>
              <a:t>6</a:t>
            </a:r>
            <a:r>
              <a:rPr lang="es-ES" dirty="0" smtClean="0"/>
              <a:t>(H</a:t>
            </a:r>
            <a:r>
              <a:rPr lang="es-ES" baseline="-25000" dirty="0" smtClean="0"/>
              <a:t>2</a:t>
            </a:r>
            <a:r>
              <a:rPr lang="es-ES" dirty="0" smtClean="0"/>
              <a:t>O)</a:t>
            </a:r>
            <a:r>
              <a:rPr lang="es-ES" baseline="-25000" dirty="0" smtClean="0"/>
              <a:t>6</a:t>
            </a:r>
            <a:r>
              <a:rPr lang="es-ES" dirty="0" smtClean="0"/>
              <a:t> de aquí los nombres carbohidratos o hidratos de carbono.</a:t>
            </a:r>
          </a:p>
          <a:p>
            <a:pPr algn="just">
              <a:buNone/>
            </a:pPr>
            <a:r>
              <a:rPr lang="es-ES" dirty="0" smtClean="0"/>
              <a:t>    Estos compuestos, abarcan sustancias muy conocidas y al mismo tiempo, bastante disímiles, azúcar</a:t>
            </a:r>
            <a:r>
              <a:rPr lang="es-ES" dirty="0"/>
              <a:t> </a:t>
            </a:r>
            <a:r>
              <a:rPr lang="es-ES" dirty="0" smtClean="0"/>
              <a:t>común, papel, madera, algodón, son carbohidratos o están presentes en ello en una alta proporción</a:t>
            </a:r>
          </a:p>
          <a:p>
            <a:pPr algn="just"/>
            <a:endParaRPr lang="es-E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214414" y="285728"/>
            <a:ext cx="4400552" cy="1143000"/>
          </a:xfrm>
        </p:spPr>
        <p:txBody>
          <a:bodyPr>
            <a:normAutofit fontScale="90000"/>
          </a:bodyPr>
          <a:lstStyle/>
          <a:p>
            <a:r>
              <a:rPr lang="es-ES" b="1" dirty="0" smtClean="0"/>
              <a:t>CLASIFICACIÓN</a:t>
            </a:r>
            <a:endParaRPr lang="es-ES" dirty="0"/>
          </a:p>
        </p:txBody>
      </p:sp>
      <p:sp>
        <p:nvSpPr>
          <p:cNvPr id="3" name="2 Marcador de contenido"/>
          <p:cNvSpPr>
            <a:spLocks noGrp="1"/>
          </p:cNvSpPr>
          <p:nvPr>
            <p:ph idx="1"/>
          </p:nvPr>
        </p:nvSpPr>
        <p:spPr>
          <a:xfrm>
            <a:off x="1142976" y="1285860"/>
            <a:ext cx="4214842" cy="5143536"/>
          </a:xfrm>
        </p:spPr>
        <p:txBody>
          <a:bodyPr>
            <a:normAutofit fontScale="70000" lnSpcReduction="20000"/>
          </a:bodyPr>
          <a:lstStyle/>
          <a:p>
            <a:pPr>
              <a:buNone/>
            </a:pPr>
            <a:endParaRPr lang="es-ES" b="1" dirty="0" smtClean="0"/>
          </a:p>
          <a:p>
            <a:pPr algn="just">
              <a:buNone/>
            </a:pPr>
            <a:r>
              <a:rPr lang="es-ES" dirty="0" smtClean="0"/>
              <a:t>    Los carbohidratos se clasifican en </a:t>
            </a:r>
            <a:r>
              <a:rPr lang="es-ES" b="1" i="1" dirty="0" smtClean="0"/>
              <a:t>monosacáridos, </a:t>
            </a:r>
            <a:r>
              <a:rPr lang="es-ES" b="1" i="1" dirty="0" smtClean="0"/>
              <a:t>oligosacáridos</a:t>
            </a:r>
            <a:r>
              <a:rPr lang="es-ES" b="1" i="1" dirty="0" smtClean="0"/>
              <a:t> y polisacáridos.</a:t>
            </a:r>
            <a:r>
              <a:rPr lang="es-ES" dirty="0" smtClean="0"/>
              <a:t> Un </a:t>
            </a:r>
            <a:r>
              <a:rPr lang="es-ES" b="1" dirty="0" smtClean="0"/>
              <a:t>monosacárido</a:t>
            </a:r>
            <a:r>
              <a:rPr lang="es-ES" dirty="0" smtClean="0"/>
              <a:t>, es una unidad, ya no se subdivide más por hidrólisis ácida o enzimática, por ejemplo glucosa, fructosa o galactosa.</a:t>
            </a:r>
          </a:p>
          <a:p>
            <a:pPr algn="just">
              <a:buNone/>
            </a:pPr>
            <a:r>
              <a:rPr lang="es-ES" dirty="0" smtClean="0"/>
              <a:t>    Los </a:t>
            </a:r>
            <a:r>
              <a:rPr lang="es-ES" b="1" dirty="0" smtClean="0"/>
              <a:t>oligosacáridos</a:t>
            </a:r>
            <a:r>
              <a:rPr lang="es-ES" b="1" dirty="0" smtClean="0"/>
              <a:t> </a:t>
            </a:r>
            <a:r>
              <a:rPr lang="es-ES" dirty="0" smtClean="0"/>
              <a:t>están constituidos por dos a diez unidades de monosacáridos. La palabra viene del griego, </a:t>
            </a:r>
            <a:r>
              <a:rPr lang="es-ES" dirty="0" smtClean="0"/>
              <a:t>oligo</a:t>
            </a:r>
            <a:r>
              <a:rPr lang="es-ES" dirty="0" smtClean="0"/>
              <a:t> = pocos. Digamos el azúcar que utilizamos es un disacárido y por tanto un </a:t>
            </a:r>
            <a:r>
              <a:rPr lang="es-ES" dirty="0" smtClean="0"/>
              <a:t>oligosacárido</a:t>
            </a:r>
            <a:r>
              <a:rPr lang="es-ES" dirty="0" smtClean="0"/>
              <a:t>.</a:t>
            </a:r>
          </a:p>
          <a:p>
            <a:pPr algn="just"/>
            <a:endParaRPr lang="es-ES" dirty="0"/>
          </a:p>
        </p:txBody>
      </p:sp>
      <p:pic>
        <p:nvPicPr>
          <p:cNvPr id="1026" name="Picture 2" descr="http://www.monografias.com/trabajos24/carbohidratos/Image12756.gif"/>
          <p:cNvPicPr>
            <a:picLocks noChangeAspect="1" noChangeArrowheads="1"/>
          </p:cNvPicPr>
          <p:nvPr/>
        </p:nvPicPr>
        <p:blipFill>
          <a:blip r:embed="rId2"/>
          <a:srcRect/>
          <a:stretch>
            <a:fillRect/>
          </a:stretch>
        </p:blipFill>
        <p:spPr bwMode="auto">
          <a:xfrm>
            <a:off x="5357818" y="1785926"/>
            <a:ext cx="3500462" cy="2928958"/>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POLISACARIDOS</a:t>
            </a:r>
            <a:endParaRPr lang="es-ES" dirty="0"/>
          </a:p>
        </p:txBody>
      </p:sp>
      <p:sp>
        <p:nvSpPr>
          <p:cNvPr id="3" name="2 Marcador de contenido"/>
          <p:cNvSpPr>
            <a:spLocks noGrp="1"/>
          </p:cNvSpPr>
          <p:nvPr>
            <p:ph idx="1"/>
          </p:nvPr>
        </p:nvSpPr>
        <p:spPr/>
        <p:txBody>
          <a:bodyPr>
            <a:normAutofit fontScale="70000" lnSpcReduction="20000"/>
          </a:bodyPr>
          <a:lstStyle/>
          <a:p>
            <a:pPr algn="just">
              <a:buNone/>
            </a:pPr>
            <a:r>
              <a:rPr lang="es-ES" dirty="0" smtClean="0"/>
              <a:t>     Los polisacáridos son macromoléculas, por hidrólisis producen muchos monosacáridos, entre 100 y 90 000 unidades.</a:t>
            </a:r>
          </a:p>
          <a:p>
            <a:pPr algn="just">
              <a:buNone/>
            </a:pPr>
            <a:endParaRPr lang="es-ES" dirty="0" smtClean="0"/>
          </a:p>
          <a:p>
            <a:pPr algn="just">
              <a:buNone/>
            </a:pPr>
            <a:endParaRPr lang="es-ES" dirty="0"/>
          </a:p>
          <a:p>
            <a:pPr algn="just">
              <a:buNone/>
            </a:pPr>
            <a:endParaRPr lang="es-ES" dirty="0" smtClean="0"/>
          </a:p>
          <a:p>
            <a:pPr algn="just">
              <a:buNone/>
            </a:pPr>
            <a:r>
              <a:rPr lang="es-ES" dirty="0" smtClean="0"/>
              <a:t>     Como primera aproximación, desde el punto de vista químico, los carbohidratos son </a:t>
            </a:r>
            <a:r>
              <a:rPr lang="es-ES" dirty="0" smtClean="0"/>
              <a:t>polihidroxialdehídos</a:t>
            </a:r>
            <a:r>
              <a:rPr lang="es-ES" dirty="0" smtClean="0"/>
              <a:t> o </a:t>
            </a:r>
            <a:r>
              <a:rPr lang="es-ES" dirty="0" smtClean="0"/>
              <a:t>polihidroxicetonas</a:t>
            </a:r>
            <a:r>
              <a:rPr lang="es-ES" dirty="0" smtClean="0"/>
              <a:t> o compuestos que los producen por hidrólisis ácida o enzimática. Esto es solo parcialmente cierto, pues en solución acuosa, las estructuras de </a:t>
            </a:r>
            <a:r>
              <a:rPr lang="es-ES" dirty="0" smtClean="0"/>
              <a:t>polihidroxialdehídos</a:t>
            </a:r>
            <a:r>
              <a:rPr lang="es-ES" dirty="0" smtClean="0"/>
              <a:t> o de </a:t>
            </a:r>
            <a:r>
              <a:rPr lang="es-ES" dirty="0" smtClean="0"/>
              <a:t>polihidroxicetonas</a:t>
            </a:r>
            <a:r>
              <a:rPr lang="es-ES" dirty="0" smtClean="0"/>
              <a:t>, permanecen en pequeña proporción en equilibrio con sus formas cíclicas, que son las más abundantes. Estos aspectos interesantes los veremos más adelante.</a:t>
            </a:r>
          </a:p>
          <a:p>
            <a:endParaRPr lang="es-ES" dirty="0" smtClean="0"/>
          </a:p>
          <a:p>
            <a:endParaRPr lang="es-ES" dirty="0"/>
          </a:p>
        </p:txBody>
      </p:sp>
      <p:pic>
        <p:nvPicPr>
          <p:cNvPr id="16386" name="Picture 2" descr="http://www.monografias.com/trabajos24/carbohidratos/Image12757.gif"/>
          <p:cNvPicPr>
            <a:picLocks noChangeAspect="1" noChangeArrowheads="1"/>
          </p:cNvPicPr>
          <p:nvPr/>
        </p:nvPicPr>
        <p:blipFill>
          <a:blip r:embed="rId2"/>
          <a:srcRect/>
          <a:stretch>
            <a:fillRect/>
          </a:stretch>
        </p:blipFill>
        <p:spPr bwMode="auto">
          <a:xfrm>
            <a:off x="1500166" y="2357430"/>
            <a:ext cx="5786478" cy="609602"/>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714348" y="285728"/>
            <a:ext cx="5829312" cy="1143000"/>
          </a:xfrm>
        </p:spPr>
        <p:txBody>
          <a:bodyPr>
            <a:normAutofit/>
          </a:bodyPr>
          <a:lstStyle/>
          <a:p>
            <a:r>
              <a:rPr lang="es-ES" b="1" dirty="0" smtClean="0"/>
              <a:t>MONOSACÁRIDOS</a:t>
            </a:r>
            <a:endParaRPr lang="es-ES" dirty="0"/>
          </a:p>
        </p:txBody>
      </p:sp>
      <p:sp>
        <p:nvSpPr>
          <p:cNvPr id="3" name="2 Marcador de contenido"/>
          <p:cNvSpPr>
            <a:spLocks noGrp="1"/>
          </p:cNvSpPr>
          <p:nvPr>
            <p:ph idx="1"/>
          </p:nvPr>
        </p:nvSpPr>
        <p:spPr>
          <a:xfrm>
            <a:off x="571472" y="1357298"/>
            <a:ext cx="4757742" cy="5072098"/>
          </a:xfrm>
        </p:spPr>
        <p:txBody>
          <a:bodyPr>
            <a:normAutofit fontScale="70000" lnSpcReduction="20000"/>
          </a:bodyPr>
          <a:lstStyle/>
          <a:p>
            <a:pPr algn="just">
              <a:buNone/>
            </a:pPr>
            <a:r>
              <a:rPr lang="es-ES" dirty="0" smtClean="0"/>
              <a:t>     Como ya señalamos, en una primera aproximación, son </a:t>
            </a:r>
            <a:r>
              <a:rPr lang="es-ES" dirty="0" smtClean="0"/>
              <a:t>polihidroxialdehídos</a:t>
            </a:r>
            <a:r>
              <a:rPr lang="es-ES" dirty="0" smtClean="0"/>
              <a:t> o </a:t>
            </a:r>
            <a:r>
              <a:rPr lang="es-ES" dirty="0" smtClean="0"/>
              <a:t>polihidroxicetonas</a:t>
            </a:r>
            <a:r>
              <a:rPr lang="es-ES" dirty="0" smtClean="0"/>
              <a:t>. La estructura contiene pues, varios grupos hidroxilos y un grupo</a:t>
            </a:r>
            <a:r>
              <a:rPr lang="es-ES" dirty="0"/>
              <a:t> </a:t>
            </a:r>
            <a:r>
              <a:rPr lang="es-ES" dirty="0" smtClean="0"/>
              <a:t>carbonilo. El sufijo que se utiliza al referirnos a ellos es </a:t>
            </a:r>
            <a:r>
              <a:rPr lang="es-ES" b="1" dirty="0" smtClean="0"/>
              <a:t>"osa"</a:t>
            </a:r>
            <a:r>
              <a:rPr lang="es-ES" dirty="0" smtClean="0"/>
              <a:t>. Una </a:t>
            </a:r>
            <a:r>
              <a:rPr lang="es-ES" b="1" dirty="0" smtClean="0"/>
              <a:t>hexosa </a:t>
            </a:r>
            <a:r>
              <a:rPr lang="es-ES" dirty="0" smtClean="0"/>
              <a:t>es por tanto, un </a:t>
            </a:r>
            <a:r>
              <a:rPr lang="es-ES" dirty="0" smtClean="0"/>
              <a:t>monosacárido</a:t>
            </a:r>
            <a:r>
              <a:rPr lang="es-ES" dirty="0" smtClean="0"/>
              <a:t> de </a:t>
            </a:r>
            <a:r>
              <a:rPr lang="es-ES" b="1" dirty="0" smtClean="0"/>
              <a:t>seis</a:t>
            </a:r>
            <a:r>
              <a:rPr lang="es-ES" dirty="0" smtClean="0"/>
              <a:t> átomos de carbono. Si el </a:t>
            </a:r>
            <a:r>
              <a:rPr lang="es-ES" b="1" dirty="0" smtClean="0"/>
              <a:t>carbonilo</a:t>
            </a:r>
            <a:r>
              <a:rPr lang="es-ES" dirty="0" smtClean="0"/>
              <a:t> se presenta como </a:t>
            </a:r>
            <a:r>
              <a:rPr lang="es-ES" b="1" dirty="0" smtClean="0"/>
              <a:t>aldehído</a:t>
            </a:r>
            <a:r>
              <a:rPr lang="es-ES" dirty="0" smtClean="0"/>
              <a:t> será una </a:t>
            </a:r>
            <a:r>
              <a:rPr lang="es-ES" b="1" dirty="0" smtClean="0"/>
              <a:t>aldohexosa </a:t>
            </a:r>
            <a:r>
              <a:rPr lang="es-ES" dirty="0" smtClean="0"/>
              <a:t>y si se presenta de forma similar a una </a:t>
            </a:r>
            <a:r>
              <a:rPr lang="es-ES" b="1" dirty="0" smtClean="0"/>
              <a:t>cetona</a:t>
            </a:r>
            <a:r>
              <a:rPr lang="es-ES" dirty="0" smtClean="0"/>
              <a:t>, diremos es una </a:t>
            </a:r>
            <a:r>
              <a:rPr lang="es-ES" b="1" dirty="0" smtClean="0"/>
              <a:t>cetohexosa</a:t>
            </a:r>
            <a:r>
              <a:rPr lang="es-ES" dirty="0" smtClean="0"/>
              <a:t>.</a:t>
            </a:r>
          </a:p>
          <a:p>
            <a:pPr algn="just">
              <a:buNone/>
            </a:pPr>
            <a:r>
              <a:rPr lang="es-ES" dirty="0" smtClean="0"/>
              <a:t>     La mayoría de los monosacáridos naturales son pentosas o hexosas.</a:t>
            </a:r>
          </a:p>
          <a:p>
            <a:endParaRPr lang="es-ES" dirty="0"/>
          </a:p>
        </p:txBody>
      </p:sp>
      <p:pic>
        <p:nvPicPr>
          <p:cNvPr id="17410" name="Picture 2" descr="http://www.monografias.com/trabajos24/carbohidratos/Image12758.gif"/>
          <p:cNvPicPr>
            <a:picLocks noChangeAspect="1" noChangeArrowheads="1"/>
          </p:cNvPicPr>
          <p:nvPr/>
        </p:nvPicPr>
        <p:blipFill>
          <a:blip r:embed="rId2"/>
          <a:srcRect/>
          <a:stretch>
            <a:fillRect/>
          </a:stretch>
        </p:blipFill>
        <p:spPr bwMode="auto">
          <a:xfrm>
            <a:off x="5357818" y="1500174"/>
            <a:ext cx="3571900" cy="3714776"/>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7829576" cy="1143000"/>
          </a:xfrm>
        </p:spPr>
        <p:txBody>
          <a:bodyPr>
            <a:normAutofit fontScale="90000"/>
          </a:bodyPr>
          <a:lstStyle/>
          <a:p>
            <a:pPr algn="ctr"/>
            <a:r>
              <a:rPr lang="es-ES" b="1" dirty="0" smtClean="0"/>
              <a:t>Propiedades químicas de los monosacáridos</a:t>
            </a:r>
            <a:endParaRPr lang="es-ES" dirty="0"/>
          </a:p>
        </p:txBody>
      </p:sp>
      <p:sp>
        <p:nvSpPr>
          <p:cNvPr id="3" name="2 Marcador de contenido"/>
          <p:cNvSpPr>
            <a:spLocks noGrp="1"/>
          </p:cNvSpPr>
          <p:nvPr>
            <p:ph idx="1"/>
          </p:nvPr>
        </p:nvSpPr>
        <p:spPr/>
        <p:txBody>
          <a:bodyPr>
            <a:normAutofit fontScale="85000" lnSpcReduction="10000"/>
          </a:bodyPr>
          <a:lstStyle/>
          <a:p>
            <a:pPr algn="just">
              <a:buNone/>
            </a:pPr>
            <a:r>
              <a:rPr lang="es-ES" dirty="0" smtClean="0"/>
              <a:t>    Muchas reacciones de los monosacáridos, son debidas a la pequeña cantidad de forma abierta, </a:t>
            </a:r>
            <a:r>
              <a:rPr lang="es-ES" dirty="0" smtClean="0"/>
              <a:t>acíclica</a:t>
            </a:r>
            <a:r>
              <a:rPr lang="es-ES" dirty="0" smtClean="0"/>
              <a:t>, en equilibrio con las estructuras cíclicas. Algunas reacciones que requieren una concentración inicial mayor fallan, el fallo se debe a que la forma </a:t>
            </a:r>
            <a:r>
              <a:rPr lang="es-ES" dirty="0" smtClean="0"/>
              <a:t>aldehídica</a:t>
            </a:r>
            <a:r>
              <a:rPr lang="es-ES" dirty="0" smtClean="0"/>
              <a:t> no tiene concentración suficiente para que se produzca la reacción, no obstante los monosacáridos presentan una variedad de reacciones que se producen bien, las reacciones son la típicas de las funciones presentes, carbonilo e </a:t>
            </a:r>
            <a:r>
              <a:rPr lang="es-ES" dirty="0" smtClean="0"/>
              <a:t>hidrixilo</a:t>
            </a:r>
            <a:r>
              <a:rPr lang="es-ES" dirty="0" smtClean="0"/>
              <a:t> y por supuestos a interacciones entre ambos grupos.</a:t>
            </a:r>
          </a:p>
          <a:p>
            <a:pPr>
              <a:buNone/>
            </a:pPr>
            <a:endParaRPr lang="es-E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357290" y="285728"/>
            <a:ext cx="5472122" cy="1143000"/>
          </a:xfrm>
        </p:spPr>
        <p:txBody>
          <a:bodyPr>
            <a:normAutofit fontScale="90000"/>
          </a:bodyPr>
          <a:lstStyle/>
          <a:p>
            <a:r>
              <a:rPr lang="es-ES" b="1" dirty="0" smtClean="0"/>
              <a:t>OLIGOSACÁRIDOS</a:t>
            </a:r>
            <a:endParaRPr lang="es-ES" dirty="0"/>
          </a:p>
        </p:txBody>
      </p:sp>
      <p:sp>
        <p:nvSpPr>
          <p:cNvPr id="3" name="2 Marcador de contenido"/>
          <p:cNvSpPr>
            <a:spLocks noGrp="1"/>
          </p:cNvSpPr>
          <p:nvPr>
            <p:ph idx="1"/>
          </p:nvPr>
        </p:nvSpPr>
        <p:spPr>
          <a:xfrm>
            <a:off x="1071538" y="1571612"/>
            <a:ext cx="5186370" cy="4525963"/>
          </a:xfrm>
        </p:spPr>
        <p:txBody>
          <a:bodyPr>
            <a:normAutofit fontScale="62500" lnSpcReduction="20000"/>
          </a:bodyPr>
          <a:lstStyle/>
          <a:p>
            <a:pPr algn="just">
              <a:buNone/>
            </a:pPr>
            <a:r>
              <a:rPr lang="es-ES" dirty="0" smtClean="0"/>
              <a:t>Generalidades sobre los disacáridos.</a:t>
            </a:r>
          </a:p>
          <a:p>
            <a:pPr algn="just"/>
            <a:endParaRPr lang="es-ES" dirty="0" smtClean="0"/>
          </a:p>
          <a:p>
            <a:pPr algn="just"/>
            <a:r>
              <a:rPr lang="es-ES" dirty="0" smtClean="0"/>
              <a:t>Como su nombre lo indica un disacárido, es un carbohidrato formado por dos unidades de monosacáridos. Estas unidades están unidas mediante un enlace </a:t>
            </a:r>
            <a:r>
              <a:rPr lang="es-ES" dirty="0" smtClean="0"/>
              <a:t>glicosídico</a:t>
            </a:r>
            <a:r>
              <a:rPr lang="es-ES" dirty="0" smtClean="0"/>
              <a:t>.</a:t>
            </a:r>
          </a:p>
          <a:p>
            <a:pPr algn="just"/>
            <a:r>
              <a:rPr lang="es-ES" dirty="0" smtClean="0"/>
              <a:t>¿Qué es un enlace </a:t>
            </a:r>
            <a:r>
              <a:rPr lang="es-ES" dirty="0" smtClean="0"/>
              <a:t>glicosídico</a:t>
            </a:r>
            <a:r>
              <a:rPr lang="es-ES" dirty="0" smtClean="0"/>
              <a:t>?</a:t>
            </a:r>
          </a:p>
          <a:p>
            <a:pPr algn="just"/>
            <a:r>
              <a:rPr lang="es-ES" dirty="0" smtClean="0"/>
              <a:t>Es un éter formado en el hidroxilo </a:t>
            </a:r>
            <a:r>
              <a:rPr lang="es-ES" dirty="0" smtClean="0"/>
              <a:t>hemiacetálico</a:t>
            </a:r>
            <a:r>
              <a:rPr lang="es-ES" dirty="0" smtClean="0"/>
              <a:t> y se clasifica bajo la denominación de </a:t>
            </a:r>
            <a:r>
              <a:rPr lang="es-ES" b="1" i="1" dirty="0" smtClean="0"/>
              <a:t>Glicósido</a:t>
            </a:r>
            <a:r>
              <a:rPr lang="es-ES" dirty="0" smtClean="0"/>
              <a:t>.</a:t>
            </a:r>
          </a:p>
          <a:p>
            <a:pPr algn="just"/>
            <a:r>
              <a:rPr lang="es-ES" dirty="0" smtClean="0"/>
              <a:t>Un carbono </a:t>
            </a:r>
            <a:r>
              <a:rPr lang="es-ES" dirty="0" smtClean="0"/>
              <a:t>hemiacetálico</a:t>
            </a:r>
            <a:r>
              <a:rPr lang="es-ES" dirty="0" smtClean="0"/>
              <a:t>, es aquel al que están unidos, un hidrógeno, un hidroxilo, un grupo R-O- y un grupo R.</a:t>
            </a:r>
          </a:p>
          <a:p>
            <a:pPr algn="just"/>
            <a:r>
              <a:rPr lang="es-ES" dirty="0" smtClean="0"/>
              <a:t>Un </a:t>
            </a:r>
            <a:r>
              <a:rPr lang="es-ES" b="1" dirty="0" smtClean="0"/>
              <a:t>glicósido</a:t>
            </a:r>
            <a:r>
              <a:rPr lang="es-ES" b="1" dirty="0" smtClean="0"/>
              <a:t> </a:t>
            </a:r>
            <a:r>
              <a:rPr lang="es-ES" dirty="0" smtClean="0"/>
              <a:t>sera</a:t>
            </a:r>
            <a:r>
              <a:rPr lang="es-ES" dirty="0" smtClean="0"/>
              <a:t>:</a:t>
            </a:r>
          </a:p>
          <a:p>
            <a:pPr algn="just">
              <a:buNone/>
            </a:pPr>
            <a:endParaRPr lang="es-ES" dirty="0"/>
          </a:p>
        </p:txBody>
      </p:sp>
      <p:pic>
        <p:nvPicPr>
          <p:cNvPr id="18434" name="Picture 2" descr="http://www.monografias.com/trabajos24/carbohidratos/Image12780.gif"/>
          <p:cNvPicPr>
            <a:picLocks noChangeAspect="1" noChangeArrowheads="1"/>
          </p:cNvPicPr>
          <p:nvPr/>
        </p:nvPicPr>
        <p:blipFill>
          <a:blip r:embed="rId2"/>
          <a:srcRect/>
          <a:stretch>
            <a:fillRect/>
          </a:stretch>
        </p:blipFill>
        <p:spPr bwMode="auto">
          <a:xfrm>
            <a:off x="6929422" y="2357430"/>
            <a:ext cx="2214578" cy="2000264"/>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714480" y="428604"/>
            <a:ext cx="4686304" cy="1143000"/>
          </a:xfrm>
        </p:spPr>
        <p:txBody>
          <a:bodyPr>
            <a:normAutofit fontScale="90000"/>
          </a:bodyPr>
          <a:lstStyle/>
          <a:p>
            <a:r>
              <a:rPr lang="es-ES" b="1" dirty="0" smtClean="0"/>
              <a:t>POLISACÁRIDOS</a:t>
            </a:r>
            <a:endParaRPr lang="es-ES" dirty="0"/>
          </a:p>
        </p:txBody>
      </p:sp>
      <p:sp>
        <p:nvSpPr>
          <p:cNvPr id="3" name="2 Marcador de contenido"/>
          <p:cNvSpPr>
            <a:spLocks noGrp="1"/>
          </p:cNvSpPr>
          <p:nvPr>
            <p:ph idx="1"/>
          </p:nvPr>
        </p:nvSpPr>
        <p:spPr>
          <a:xfrm>
            <a:off x="857224" y="2357430"/>
            <a:ext cx="7400948" cy="3114684"/>
          </a:xfrm>
        </p:spPr>
        <p:txBody>
          <a:bodyPr>
            <a:normAutofit fontScale="92500"/>
          </a:bodyPr>
          <a:lstStyle/>
          <a:p>
            <a:pPr>
              <a:buNone/>
            </a:pPr>
            <a:r>
              <a:rPr lang="es-ES" dirty="0" smtClean="0"/>
              <a:t>    Son polímeros naturales, macromoléculas, formadas por monosacáridos, cientos de unidades enlazadas y a veces están constituidas por miles de unidades. Dos ejemplos típicos de polisacáridos son el almidón y la celulosa.</a:t>
            </a:r>
          </a:p>
          <a:p>
            <a:endParaRPr lang="es-E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io">
  <a:themeElements>
    <a:clrScheme name="Solsticio">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io">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io">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16</TotalTime>
  <Words>569</Words>
  <Application>Microsoft Office PowerPoint</Application>
  <PresentationFormat>Presentación en pantalla (4:3)</PresentationFormat>
  <Paragraphs>29</Paragraphs>
  <Slides>8</Slides>
  <Notes>0</Notes>
  <HiddenSlides>0</HiddenSlides>
  <MMClips>0</MMClips>
  <ScaleCrop>false</ScaleCrop>
  <HeadingPairs>
    <vt:vector size="4" baseType="variant">
      <vt:variant>
        <vt:lpstr>Tema</vt:lpstr>
      </vt:variant>
      <vt:variant>
        <vt:i4>1</vt:i4>
      </vt:variant>
      <vt:variant>
        <vt:lpstr>Títulos de diapositiva</vt:lpstr>
      </vt:variant>
      <vt:variant>
        <vt:i4>8</vt:i4>
      </vt:variant>
    </vt:vector>
  </HeadingPairs>
  <TitlesOfParts>
    <vt:vector size="9" baseType="lpstr">
      <vt:lpstr>Solsticio</vt:lpstr>
      <vt:lpstr>Diapositiva 1</vt:lpstr>
      <vt:lpstr>CARBOHIDRATOS</vt:lpstr>
      <vt:lpstr>CLASIFICACIÓN</vt:lpstr>
      <vt:lpstr>POLISACARIDOS</vt:lpstr>
      <vt:lpstr>MONOSACÁRIDOS</vt:lpstr>
      <vt:lpstr>Propiedades químicas de los monosacáridos</vt:lpstr>
      <vt:lpstr>OLIGOSACÁRIDOS</vt:lpstr>
      <vt:lpstr>POLISACÁRIDOS</vt:lpstr>
    </vt:vector>
  </TitlesOfParts>
  <Company>Team</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BIG Mouse</dc:creator>
  <cp:lastModifiedBy>BIG Mouse</cp:lastModifiedBy>
  <cp:revision>2</cp:revision>
  <dcterms:created xsi:type="dcterms:W3CDTF">2009-09-11T12:17:40Z</dcterms:created>
  <dcterms:modified xsi:type="dcterms:W3CDTF">2009-09-11T12:33:49Z</dcterms:modified>
</cp:coreProperties>
</file>