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B8B7D0-F596-4266-8D83-861A44A87B0F}" type="datetimeFigureOut">
              <a:rPr lang="es-ES" smtClean="0"/>
              <a:pPr/>
              <a:t>11/09/2009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D1EC02D-B07C-400C-B9B0-345E3A8DDEB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gelfire.com/bc2/biologia/graso_basic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785926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000496" y="3357562"/>
            <a:ext cx="30572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Agency FB" pitchFamily="34" charset="0"/>
              </a:rPr>
              <a:t>LOS LIPIDOS</a:t>
            </a:r>
            <a:endParaRPr lang="es-E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Agency FB" pitchFamily="34" charset="0"/>
            </a:endParaRPr>
          </a:p>
        </p:txBody>
      </p:sp>
      <p:pic>
        <p:nvPicPr>
          <p:cNvPr id="1028" name="Picture 4" descr="http://www.monografias.com/trabajos16/lipidos/Image497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357695"/>
            <a:ext cx="6357950" cy="2500306"/>
          </a:xfrm>
          <a:prstGeom prst="rect">
            <a:avLst/>
          </a:prstGeom>
          <a:noFill/>
        </p:spPr>
      </p:pic>
      <p:pic>
        <p:nvPicPr>
          <p:cNvPr id="1030" name="Picture 6" descr="http://www.gastronomiavasca.net/glosario-file/614/Lipido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14488"/>
            <a:ext cx="2857500" cy="5143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28916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GLUCOLÍPIDOS</a:t>
            </a:r>
            <a:r>
              <a:rPr lang="es-ES" b="1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s-ES" sz="2400" dirty="0" smtClean="0">
                <a:latin typeface="Agency FB" pitchFamily="34" charset="0"/>
              </a:rPr>
              <a:t>      Son lípidos complejos que se caracterizan por poseer un glúcido. Se encuentran formando parte de las bicapas lipídicas de las membranas de todas las células, especialmente de las</a:t>
            </a:r>
            <a:r>
              <a:rPr lang="es-ES" sz="2400" i="1" u="sng" dirty="0" smtClean="0">
                <a:latin typeface="Agency FB" pitchFamily="34" charset="0"/>
              </a:rPr>
              <a:t> neuronas</a:t>
            </a:r>
            <a:r>
              <a:rPr lang="es-ES" sz="2400" i="1" dirty="0" smtClean="0">
                <a:latin typeface="Agency FB" pitchFamily="34" charset="0"/>
              </a:rPr>
              <a:t>. Se sitúan en la cara externa de la membrana celular, en donde realizan una función de </a:t>
            </a:r>
            <a:r>
              <a:rPr lang="es-ES" sz="2400" i="1" u="sng" dirty="0" smtClean="0">
                <a:latin typeface="Agency FB" pitchFamily="34" charset="0"/>
              </a:rPr>
              <a:t>relación</a:t>
            </a:r>
            <a:r>
              <a:rPr lang="es-ES" sz="2400" i="1" dirty="0" smtClean="0">
                <a:latin typeface="Agency FB" pitchFamily="34" charset="0"/>
              </a:rPr>
              <a:t> celular, siendo receptores de moléculas externas que darán lugar a respuestas celulares.</a:t>
            </a:r>
            <a:endParaRPr lang="es-ES" sz="2400" dirty="0" smtClean="0">
              <a:latin typeface="Agency FB" pitchFamily="34" charset="0"/>
            </a:endParaRPr>
          </a:p>
          <a:p>
            <a:pPr algn="just"/>
            <a:r>
              <a:rPr lang="es-ES" sz="2400" b="1" dirty="0" smtClean="0">
                <a:latin typeface="Agency FB" pitchFamily="34" charset="0"/>
              </a:rPr>
              <a:t>Terpenos </a:t>
            </a:r>
          </a:p>
          <a:p>
            <a:pPr algn="just">
              <a:buNone/>
            </a:pPr>
            <a:r>
              <a:rPr lang="es-ES" sz="2400" dirty="0">
                <a:latin typeface="Agency FB" pitchFamily="34" charset="0"/>
              </a:rPr>
              <a:t> </a:t>
            </a:r>
            <a:r>
              <a:rPr lang="es-ES" sz="2400" dirty="0" smtClean="0">
                <a:latin typeface="Agency FB" pitchFamily="34" charset="0"/>
              </a:rPr>
              <a:t>     Son moléculas lineales o cíclicas que cumplen funciones muy variadas, entre los que se pueden citar: </a:t>
            </a:r>
          </a:p>
          <a:p>
            <a:pPr algn="just"/>
            <a:r>
              <a:rPr lang="es-ES" sz="2400" dirty="0" smtClean="0">
                <a:latin typeface="Agency FB" pitchFamily="34" charset="0"/>
              </a:rPr>
              <a:t>Esencias vegetales como el mentol, el geraniol, limoneno, alcanfor, eucaliptol, vainillina. </a:t>
            </a:r>
          </a:p>
          <a:p>
            <a:pPr algn="just"/>
            <a:r>
              <a:rPr lang="es-ES" sz="2400" dirty="0" smtClean="0">
                <a:latin typeface="Agency FB" pitchFamily="34" charset="0"/>
              </a:rPr>
              <a:t>Vitaminas, como la vit.A, vit. E, vit.K. </a:t>
            </a:r>
          </a:p>
          <a:p>
            <a:pPr algn="just"/>
            <a:r>
              <a:rPr lang="es-ES" sz="2400" dirty="0" smtClean="0">
                <a:latin typeface="Agency FB" pitchFamily="34" charset="0"/>
              </a:rPr>
              <a:t>Pigmentos vegetales, como la carotina y la xantofila. </a:t>
            </a:r>
          </a:p>
          <a:p>
            <a:pPr algn="just">
              <a:buNone/>
            </a:pPr>
            <a:endParaRPr lang="es-ES" sz="24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3686172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ESTEROIDES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 smtClean="0"/>
              <a:t>   </a:t>
            </a:r>
            <a:r>
              <a:rPr lang="es-ES" sz="2400" dirty="0" smtClean="0">
                <a:latin typeface="Agency FB" pitchFamily="34" charset="0"/>
              </a:rPr>
              <a:t>Los esteroides son lípidos que derivan del esterano. Comprenden dos grandes grupos de sustancias: </a:t>
            </a:r>
          </a:p>
          <a:p>
            <a:pPr algn="just"/>
            <a:r>
              <a:rPr lang="es-ES" sz="2400" dirty="0" smtClean="0">
                <a:latin typeface="Agency FB" pitchFamily="34" charset="0"/>
              </a:rPr>
              <a:t>Esteroles: Como el </a:t>
            </a:r>
            <a:r>
              <a:rPr lang="es-ES" sz="2400" u="sng" dirty="0" smtClean="0">
                <a:latin typeface="Agency FB" pitchFamily="34" charset="0"/>
              </a:rPr>
              <a:t>colesterol</a:t>
            </a:r>
            <a:r>
              <a:rPr lang="es-ES" sz="2400" dirty="0" smtClean="0">
                <a:latin typeface="Agency FB" pitchFamily="34" charset="0"/>
              </a:rPr>
              <a:t> y las </a:t>
            </a:r>
            <a:r>
              <a:rPr lang="es-ES" sz="2400" u="sng" dirty="0" smtClean="0">
                <a:latin typeface="Agency FB" pitchFamily="34" charset="0"/>
              </a:rPr>
              <a:t>vitaminas D</a:t>
            </a:r>
            <a:r>
              <a:rPr lang="es-ES" sz="2400" dirty="0" smtClean="0">
                <a:latin typeface="Agency FB" pitchFamily="34" charset="0"/>
              </a:rPr>
              <a:t>. </a:t>
            </a:r>
          </a:p>
          <a:p>
            <a:pPr algn="just"/>
            <a:r>
              <a:rPr lang="es-ES" sz="2400" dirty="0" smtClean="0">
                <a:latin typeface="Agency FB" pitchFamily="34" charset="0"/>
              </a:rPr>
              <a:t>Hormonas esteroideas: Como las </a:t>
            </a:r>
            <a:r>
              <a:rPr lang="es-ES" sz="2400" u="sng" dirty="0" smtClean="0">
                <a:latin typeface="Agency FB" pitchFamily="34" charset="0"/>
              </a:rPr>
              <a:t>hormonas suprarrenales</a:t>
            </a:r>
            <a:r>
              <a:rPr lang="es-ES" sz="2400" dirty="0" smtClean="0">
                <a:latin typeface="Agency FB" pitchFamily="34" charset="0"/>
              </a:rPr>
              <a:t> y las</a:t>
            </a:r>
            <a:r>
              <a:rPr lang="es-ES" sz="2400" u="sng" dirty="0" smtClean="0">
                <a:latin typeface="Agency FB" pitchFamily="34" charset="0"/>
              </a:rPr>
              <a:t> hormonas sexuales.</a:t>
            </a:r>
            <a:r>
              <a:rPr lang="es-ES" sz="2400" dirty="0" smtClean="0">
                <a:latin typeface="Agency FB" pitchFamily="34" charset="0"/>
              </a:rPr>
              <a:t> </a:t>
            </a:r>
          </a:p>
          <a:p>
            <a:pPr algn="just">
              <a:buNone/>
            </a:pPr>
            <a:endParaRPr lang="es-ES" sz="2400" dirty="0" smtClean="0">
              <a:latin typeface="Agency FB" pitchFamily="34" charset="0"/>
            </a:endParaRPr>
          </a:p>
          <a:p>
            <a:pPr algn="just">
              <a:buNone/>
            </a:pPr>
            <a:r>
              <a:rPr lang="es-ES" sz="2400" dirty="0" smtClean="0">
                <a:latin typeface="Agency FB" pitchFamily="34" charset="0"/>
              </a:rPr>
              <a:t>     El colesterol forma parte estructural de las membranas a las que confiere estabilidad. Es la molécula base que sirve para la síntesis de casi todos los esteroides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928670"/>
            <a:ext cx="3757610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PROSTAGLANDINAS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2285992"/>
            <a:ext cx="8229600" cy="2543180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>
                <a:latin typeface="Agency FB" pitchFamily="34" charset="0"/>
              </a:rPr>
              <a:t>Las prostaglandinas son lípidos cuya molécula básica está constituída por 20 átomos de carbono que forman un </a:t>
            </a:r>
            <a:r>
              <a:rPr lang="es-ES" sz="2400" i="1" u="sng" dirty="0" smtClean="0">
                <a:latin typeface="Agency FB" pitchFamily="34" charset="0"/>
              </a:rPr>
              <a:t>anillo ciclopentano</a:t>
            </a:r>
            <a:r>
              <a:rPr lang="es-ES" sz="2400" i="1" dirty="0" smtClean="0">
                <a:latin typeface="Agency FB" pitchFamily="34" charset="0"/>
              </a:rPr>
              <a:t> y </a:t>
            </a:r>
            <a:r>
              <a:rPr lang="es-ES" sz="2400" i="1" u="sng" dirty="0" smtClean="0">
                <a:latin typeface="Agency FB" pitchFamily="34" charset="0"/>
              </a:rPr>
              <a:t>dos cadenas alifáticas</a:t>
            </a:r>
            <a:r>
              <a:rPr lang="es-ES" sz="2400" i="1" dirty="0" smtClean="0">
                <a:latin typeface="Agency FB" pitchFamily="34" charset="0"/>
              </a:rPr>
              <a:t>. </a:t>
            </a:r>
          </a:p>
          <a:p>
            <a:pPr algn="just">
              <a:buNone/>
            </a:pPr>
            <a:r>
              <a:rPr lang="es-ES" sz="2400" dirty="0" smtClean="0">
                <a:latin typeface="Agency FB" pitchFamily="34" charset="0"/>
              </a:rPr>
              <a:t>      Las funciones son diversas. Entre ellas destaca la producción de sustancias que regulan la coagulación de la sangre y cierre de las heridas; la aparición de la fiebre como defensa de las infecciones; la reducción de la secreción de jugos gástricos. Funcionan como hormonas locales.</a:t>
            </a:r>
          </a:p>
          <a:p>
            <a:pPr algn="just"/>
            <a:endParaRPr lang="es-ES" sz="2400" dirty="0">
              <a:latin typeface="Agency FB" pitchFamily="34" charset="0"/>
            </a:endParaRPr>
          </a:p>
        </p:txBody>
      </p:sp>
      <p:pic>
        <p:nvPicPr>
          <p:cNvPr id="17410" name="Picture 2" descr="http://www.encarnasanmiguel.es/alimentacion/printable/images/lipidos_1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97349"/>
            <a:ext cx="2143140" cy="1902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357166"/>
            <a:ext cx="3071834" cy="1143000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gency FB" pitchFamily="34" charset="0"/>
              </a:rPr>
              <a:t>LIPIDOS</a:t>
            </a:r>
            <a:endParaRPr lang="es-ES" b="1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    </a:t>
            </a:r>
            <a:r>
              <a:rPr lang="es-ES" dirty="0" smtClean="0">
                <a:latin typeface="Agency FB" pitchFamily="34" charset="0"/>
              </a:rPr>
              <a:t>Grupo de compuestos insolubles en agua, de unidad monomérica ácidos grasos, con funciones diversas como:</a:t>
            </a:r>
          </a:p>
          <a:p>
            <a:pPr algn="just">
              <a:buNone/>
            </a:pPr>
            <a:endParaRPr lang="es-ES" dirty="0" smtClean="0">
              <a:latin typeface="Agency FB" pitchFamily="34" charset="0"/>
            </a:endParaRPr>
          </a:p>
          <a:p>
            <a:pPr algn="just"/>
            <a:r>
              <a:rPr lang="es-ES" dirty="0" smtClean="0">
                <a:latin typeface="Agency FB" pitchFamily="34" charset="0"/>
              </a:rPr>
              <a:t>almacenamiento de energía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estructural (membrana plasmática)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pigmentos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agentes formadores de emulsiones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hormonas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mensajeros intracelulares </a:t>
            </a:r>
          </a:p>
          <a:p>
            <a:r>
              <a:rPr lang="es-ES" dirty="0" smtClean="0">
                <a:latin typeface="Agency FB" pitchFamily="34" charset="0"/>
              </a:rPr>
              <a:t> </a:t>
            </a:r>
          </a:p>
          <a:p>
            <a:endParaRPr lang="es-ES" dirty="0"/>
          </a:p>
        </p:txBody>
      </p:sp>
      <p:pic>
        <p:nvPicPr>
          <p:cNvPr id="15362" name="Picture 2" descr="http://www.um.es/molecula/gralipi/li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7739" y="2428868"/>
            <a:ext cx="4386261" cy="409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86106" cy="1143000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gency FB" pitchFamily="34" charset="0"/>
              </a:rPr>
              <a:t>FUNCIONES</a:t>
            </a:r>
            <a:endParaRPr lang="es-ES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     </a:t>
            </a:r>
            <a:r>
              <a:rPr lang="es-ES" dirty="0" smtClean="0">
                <a:latin typeface="Agency FB" pitchFamily="34" charset="0"/>
              </a:rPr>
              <a:t>Determinadas por el largo de la cadena hidrocarbonada y el número de dobles enlaces.</a:t>
            </a:r>
          </a:p>
          <a:p>
            <a:pPr algn="just">
              <a:buNone/>
            </a:pPr>
            <a:r>
              <a:rPr lang="es-ES" dirty="0" smtClean="0">
                <a:latin typeface="Agency FB" pitchFamily="34" charset="0"/>
              </a:rPr>
              <a:t>     A tº ambiente los ácidos grasos saturados con cadenas de 12 a 24 C tienen consistencia semisólida (cerosa) en cambio, los insaturados tienen consistencia líquida (aceitosa). Esto debido a que existe un mayor número de interacciones entre cadenas lineales que tienden a ordenase mejor formando sustancias más sólidas. A pH=7, el grupo carboxilo esta ionizado.</a:t>
            </a:r>
          </a:p>
          <a:p>
            <a:pPr algn="just">
              <a:buNone/>
            </a:pPr>
            <a:r>
              <a:rPr lang="es-ES" dirty="0" smtClean="0">
                <a:latin typeface="Agency FB" pitchFamily="34" charset="0"/>
              </a:rPr>
              <a:t>    En animales vertebrados, los ácidos grasos circulan en la sangre unidos a una proteína transportadora llamada albúmina sérica.</a:t>
            </a:r>
          </a:p>
          <a:p>
            <a:pPr algn="just"/>
            <a:endParaRPr lang="es-E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6568" cy="1143000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gency FB" pitchFamily="34" charset="0"/>
              </a:rPr>
              <a:t>CLASIFICACIÓN DE LOS LÍPIDOS</a:t>
            </a:r>
            <a:endParaRPr lang="es-ES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 smtClean="0">
                <a:latin typeface="Agency FB" pitchFamily="34" charset="0"/>
              </a:rPr>
              <a:t>Los lípidos se clasifican en dos grupos, atendiendo a que posean en su composición ácidos grasos (Lípidos saponificables) o no lo posean ( Lípidos insaponificables ). </a:t>
            </a:r>
          </a:p>
          <a:p>
            <a:r>
              <a:rPr lang="es-ES" b="1" dirty="0" smtClean="0">
                <a:latin typeface="Agency FB" pitchFamily="34" charset="0"/>
              </a:rPr>
              <a:t>1. Lípidos saponificables </a:t>
            </a:r>
          </a:p>
          <a:p>
            <a:r>
              <a:rPr lang="es-ES" b="1" dirty="0" smtClean="0">
                <a:latin typeface="Agency FB" pitchFamily="34" charset="0"/>
              </a:rPr>
              <a:t>A. Simples </a:t>
            </a:r>
          </a:p>
          <a:p>
            <a:pPr lvl="1"/>
            <a:r>
              <a:rPr lang="es-ES" b="1" dirty="0" smtClean="0">
                <a:latin typeface="Agency FB" pitchFamily="34" charset="0"/>
              </a:rPr>
              <a:t>Acilglicéridos </a:t>
            </a:r>
          </a:p>
          <a:p>
            <a:pPr lvl="1"/>
            <a:r>
              <a:rPr lang="es-ES" b="1" dirty="0" smtClean="0">
                <a:latin typeface="Agency FB" pitchFamily="34" charset="0"/>
              </a:rPr>
              <a:t>Céridos </a:t>
            </a:r>
          </a:p>
          <a:p>
            <a:r>
              <a:rPr lang="es-ES" b="1" dirty="0" smtClean="0">
                <a:latin typeface="Agency FB" pitchFamily="34" charset="0"/>
              </a:rPr>
              <a:t>B. Complejos </a:t>
            </a:r>
          </a:p>
          <a:p>
            <a:pPr lvl="1"/>
            <a:r>
              <a:rPr lang="es-ES" b="1" dirty="0" smtClean="0">
                <a:latin typeface="Agency FB" pitchFamily="34" charset="0"/>
              </a:rPr>
              <a:t>Fosfolípidos </a:t>
            </a:r>
          </a:p>
          <a:p>
            <a:pPr lvl="1"/>
            <a:r>
              <a:rPr lang="es-ES" b="1" dirty="0" smtClean="0">
                <a:latin typeface="Agency FB" pitchFamily="34" charset="0"/>
              </a:rPr>
              <a:t>Glucolípidos </a:t>
            </a:r>
          </a:p>
          <a:p>
            <a:r>
              <a:rPr lang="es-ES" b="1" dirty="0" smtClean="0">
                <a:latin typeface="Agency FB" pitchFamily="34" charset="0"/>
              </a:rPr>
              <a:t>2. Lípidos insaponificables </a:t>
            </a:r>
          </a:p>
          <a:p>
            <a:r>
              <a:rPr lang="es-ES" b="1" dirty="0" smtClean="0">
                <a:latin typeface="Agency FB" pitchFamily="34" charset="0"/>
              </a:rPr>
              <a:t>A. Terpenos </a:t>
            </a:r>
          </a:p>
          <a:p>
            <a:r>
              <a:rPr lang="es-ES" b="1" dirty="0" smtClean="0">
                <a:latin typeface="Agency FB" pitchFamily="34" charset="0"/>
              </a:rPr>
              <a:t>B. Esteroides </a:t>
            </a:r>
          </a:p>
          <a:p>
            <a:r>
              <a:rPr lang="es-ES" b="1" dirty="0" smtClean="0">
                <a:latin typeface="Agency FB" pitchFamily="34" charset="0"/>
              </a:rPr>
              <a:t>C. Prostaglandinas </a:t>
            </a:r>
          </a:p>
          <a:p>
            <a:endParaRPr lang="es-ES" dirty="0"/>
          </a:p>
        </p:txBody>
      </p:sp>
      <p:pic>
        <p:nvPicPr>
          <p:cNvPr id="4098" name="Picture 2" descr="http://www.ehu.es/biomoleculas/lipidos/jpg/anfipat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00042"/>
            <a:ext cx="2000250" cy="733426"/>
          </a:xfrm>
          <a:prstGeom prst="rect">
            <a:avLst/>
          </a:prstGeom>
          <a:noFill/>
        </p:spPr>
      </p:pic>
      <p:pic>
        <p:nvPicPr>
          <p:cNvPr id="4099" name="Picture 3" descr="http://www.ehu.es/biomoleculas/lipidos/mm/hydrophobic_effect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2357430"/>
            <a:ext cx="4305308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3614734" cy="560406"/>
          </a:xfrm>
        </p:spPr>
        <p:txBody>
          <a:bodyPr>
            <a:normAutofit fontScale="90000"/>
          </a:bodyPr>
          <a:lstStyle/>
          <a:p>
            <a:r>
              <a:rPr lang="es-ES" sz="3200" b="1" dirty="0" smtClean="0">
                <a:latin typeface="Agency FB" pitchFamily="34" charset="0"/>
              </a:rPr>
              <a:t>ÁCIDOS GRASOS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-142908" y="1000108"/>
            <a:ext cx="5614998" cy="58578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dirty="0" smtClean="0">
                <a:latin typeface="Agency FB" pitchFamily="34" charset="0"/>
              </a:rPr>
              <a:t>     Los ácidos grasos son moléculas formadas por una larga cadena hidrocarbonada de tipo lineal, y con un número par de átomos de carbono. Tienen en un extremo de la cadena un grupo carboxilo (-COOH).</a:t>
            </a:r>
          </a:p>
          <a:p>
            <a:pPr algn="just">
              <a:buNone/>
            </a:pPr>
            <a:endParaRPr lang="es-ES" dirty="0" smtClean="0">
              <a:latin typeface="Agency FB" pitchFamily="34" charset="0"/>
            </a:endParaRPr>
          </a:p>
          <a:p>
            <a:pPr algn="just">
              <a:buNone/>
            </a:pPr>
            <a:r>
              <a:rPr lang="es-ES" dirty="0" smtClean="0">
                <a:latin typeface="Agency FB" pitchFamily="34" charset="0"/>
              </a:rPr>
              <a:t>      Se conocen unos 70 ácidos grasos que se pueden clasificar en dos grupos :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Los ácidos grasos saturados sólo tienen enlaces simples entre los átomos de carbono. Son ejemplos de este tipo de ácidos el mirístico (14C);el palmítico (16C) y el esteárico (18C) . </a:t>
            </a:r>
          </a:p>
          <a:p>
            <a:pPr algn="just"/>
            <a:r>
              <a:rPr lang="es-ES" dirty="0" smtClean="0">
                <a:latin typeface="Agency FB" pitchFamily="34" charset="0"/>
              </a:rPr>
              <a:t>Los ácidos grasos insaturados tienen uno o varios </a:t>
            </a:r>
            <a:r>
              <a:rPr lang="es-ES" i="1" u="sng" dirty="0" smtClean="0">
                <a:latin typeface="Agency FB" pitchFamily="34" charset="0"/>
              </a:rPr>
              <a:t>enlaces dobles</a:t>
            </a:r>
            <a:r>
              <a:rPr lang="es-ES" i="1" dirty="0" smtClean="0">
                <a:latin typeface="Agency FB" pitchFamily="34" charset="0"/>
              </a:rPr>
              <a:t> en su cadena y sus moléculas presentan codos, con cambios de dirección en los lugares dónde aparece un doble enlace. Son ejemplos el oléico (18C, un doble enlace) y el linoleíco (18C y dos dobles enlaces).</a:t>
            </a:r>
            <a:endParaRPr lang="es-ES" dirty="0">
              <a:latin typeface="Agency FB" pitchFamily="34" charset="0"/>
            </a:endParaRPr>
          </a:p>
        </p:txBody>
      </p:sp>
      <p:pic>
        <p:nvPicPr>
          <p:cNvPr id="24578" name="Picture 2" descr="http://www.pediatraldia.cl/2IMAGESGARNDE/193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0"/>
            <a:ext cx="371474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428604"/>
            <a:ext cx="6329378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PROPIEDADES DE LOS ÁCIDOS GRASOS 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2143116"/>
            <a:ext cx="8229600" cy="411481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s-ES" b="1" dirty="0"/>
              <a:t> </a:t>
            </a:r>
            <a:r>
              <a:rPr lang="es-ES" b="1" dirty="0" smtClean="0"/>
              <a:t>    </a:t>
            </a:r>
            <a:r>
              <a:rPr lang="es-ES" dirty="0" smtClean="0">
                <a:latin typeface="Agency FB" pitchFamily="34" charset="0"/>
              </a:rPr>
              <a:t>Solubilidad. Los ácidos grasos poseen una zona hidrófila, el grupo carboxilo (-COOH) y una zona lipófila, la cadena hidrocarbonada que presenta grupos metileno (-CH2-) y grupos metilo (-CH3) terminales. </a:t>
            </a:r>
            <a:br>
              <a:rPr lang="es-ES" dirty="0" smtClean="0">
                <a:latin typeface="Agency FB" pitchFamily="34" charset="0"/>
              </a:rPr>
            </a:br>
            <a:r>
              <a:rPr lang="es-ES" dirty="0" smtClean="0">
                <a:latin typeface="Agency FB" pitchFamily="34" charset="0"/>
              </a:rPr>
              <a:t>Por eso las moléculas de los ácidos grasos son </a:t>
            </a:r>
            <a:r>
              <a:rPr lang="es-ES" i="1" dirty="0" smtClean="0">
                <a:latin typeface="Agency FB" pitchFamily="34" charset="0"/>
              </a:rPr>
              <a:t>anfipáticas, pues por una parte, la cadena alifática es apolar y por tanto, soluble en disolventes orgánicos (lipófila), y por otra, el grupo carboxilo es polar y soluble en agua (hidrófilo). Desde el punto de vista químico, los ácidos grasos son capaces de formar enlaces éster con los grupos alcohol de otras moléculas. </a:t>
            </a:r>
            <a:br>
              <a:rPr lang="es-ES" i="1" dirty="0" smtClean="0">
                <a:latin typeface="Agency FB" pitchFamily="34" charset="0"/>
              </a:rPr>
            </a:br>
            <a:r>
              <a:rPr lang="es-ES" i="1" dirty="0" smtClean="0">
                <a:latin typeface="Agency FB" pitchFamily="34" charset="0"/>
              </a:rPr>
              <a:t>Cuando estos enlaces se hidrolizan con un álcali, se rompen y se obtienen las sales de los ácidos grasos correspondientes, denominados jabones, mediante un proceso denominado saponificación.</a:t>
            </a:r>
            <a:endParaRPr lang="es-E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792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LÍPIDOS SIMPLES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s-ES" sz="2000" dirty="0" smtClean="0">
                <a:latin typeface="Agency FB" pitchFamily="34" charset="0"/>
              </a:rPr>
              <a:t>     Son lípidos saponificables en cuya composición química sólo intervienen carbono, hidrógeno y oxígeno</a:t>
            </a:r>
          </a:p>
          <a:p>
            <a:pPr algn="just"/>
            <a:r>
              <a:rPr lang="es-ES" sz="2000" b="1" dirty="0" smtClean="0">
                <a:latin typeface="Agency FB" pitchFamily="34" charset="0"/>
              </a:rPr>
              <a:t>Acilglicéridos </a:t>
            </a:r>
          </a:p>
          <a:p>
            <a:pPr algn="just">
              <a:buNone/>
            </a:pPr>
            <a:r>
              <a:rPr lang="es-ES" sz="2000" dirty="0" smtClean="0">
                <a:latin typeface="Agency FB" pitchFamily="34" charset="0"/>
              </a:rPr>
              <a:t>      Son lípidos simples formados por la esterificación de una,dos o tres moléculas de ácidos grasos con una molécula de glicerina. También reciben el nombre de glicéridos o grasas simples</a:t>
            </a:r>
          </a:p>
          <a:p>
            <a:pPr>
              <a:buNone/>
            </a:pPr>
            <a:r>
              <a:rPr lang="es-ES" sz="2000" dirty="0" smtClean="0">
                <a:latin typeface="Agency FB" pitchFamily="34" charset="0"/>
              </a:rPr>
              <a:t>      Según el número de ácidos grasos, se distinguen tres tipos de estos lípidos: </a:t>
            </a:r>
          </a:p>
          <a:p>
            <a:pPr>
              <a:buNone/>
            </a:pPr>
            <a:endParaRPr lang="es-ES" sz="2000" dirty="0" smtClean="0">
              <a:latin typeface="Agency FB" pitchFamily="34" charset="0"/>
            </a:endParaRPr>
          </a:p>
          <a:p>
            <a:r>
              <a:rPr lang="es-ES" sz="2000" dirty="0" smtClean="0">
                <a:latin typeface="Agency FB" pitchFamily="34" charset="0"/>
              </a:rPr>
              <a:t>los monoglicéridos, que contienen una molécula de ácido graso </a:t>
            </a:r>
          </a:p>
          <a:p>
            <a:r>
              <a:rPr lang="es-ES" sz="2000" dirty="0" smtClean="0">
                <a:latin typeface="Agency FB" pitchFamily="34" charset="0"/>
              </a:rPr>
              <a:t>los diglicéridos, con dos moléculas de ácidos grasos </a:t>
            </a:r>
          </a:p>
          <a:p>
            <a:r>
              <a:rPr lang="es-ES" sz="2000" dirty="0" smtClean="0">
                <a:latin typeface="Agency FB" pitchFamily="34" charset="0"/>
              </a:rPr>
              <a:t>los triglicéridos, con tres moléculas de ácidos grasos.</a:t>
            </a:r>
          </a:p>
          <a:p>
            <a:r>
              <a:rPr lang="es-ES" sz="2000" dirty="0" smtClean="0">
                <a:latin typeface="Agency FB" pitchFamily="34" charset="0"/>
              </a:rPr>
              <a:t>Los acilglicéridos frente a bases dan lugar a reacciones de saponificación en la que se producen moléculas de jabón.</a:t>
            </a:r>
            <a:endParaRPr lang="es-ES" sz="20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2757478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CERAS 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329114" cy="447200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 smtClean="0">
                <a:latin typeface="Agency FB" pitchFamily="34" charset="0"/>
              </a:rPr>
              <a:t>Las ceras son ésteres de ácidos grasos de cadena larga, con alcoholes también de cadena larga. En general son sólidas y totalmente insolubles en agua. Todas las funciones que realizan están relacionadas con su </a:t>
            </a:r>
            <a:r>
              <a:rPr lang="es-ES" sz="2400" i="1" u="sng" dirty="0" smtClean="0">
                <a:latin typeface="Agency FB" pitchFamily="34" charset="0"/>
              </a:rPr>
              <a:t>impermeabilidad al agua</a:t>
            </a:r>
            <a:r>
              <a:rPr lang="es-ES" sz="2400" i="1" dirty="0" smtClean="0">
                <a:latin typeface="Agency FB" pitchFamily="34" charset="0"/>
              </a:rPr>
              <a:t> y con su </a:t>
            </a:r>
            <a:r>
              <a:rPr lang="es-ES" sz="2400" i="1" u="sng" dirty="0" smtClean="0">
                <a:latin typeface="Agency FB" pitchFamily="34" charset="0"/>
              </a:rPr>
              <a:t>consistencia firme</a:t>
            </a:r>
            <a:r>
              <a:rPr lang="es-ES" sz="2400" i="1" dirty="0" smtClean="0">
                <a:latin typeface="Agency FB" pitchFamily="34" charset="0"/>
              </a:rPr>
              <a:t>. Así las plumas, el pelo , la piel, las hojas, frutos, están cubiertas de una capa cérea protectora. Una de las ceras más conocidas es la que segregan las abejas para confeccionar su panal.</a:t>
            </a:r>
          </a:p>
          <a:p>
            <a:endParaRPr lang="es-ES" dirty="0"/>
          </a:p>
        </p:txBody>
      </p:sp>
      <p:pic>
        <p:nvPicPr>
          <p:cNvPr id="21506" name="Picture 2" descr="http://2.bp.blogspot.com/_npSGvz68J-I/ShYaMeR4w_I/AAAAAAAAABw/KU9xhj3BjTo/s400/lipid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0"/>
            <a:ext cx="435768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285992"/>
            <a:ext cx="3757610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gency FB" pitchFamily="34" charset="0"/>
              </a:rPr>
              <a:t>LÍPIDOS COMPLEJOS</a:t>
            </a:r>
            <a:endParaRPr lang="es-ES" sz="3200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3643314"/>
            <a:ext cx="8115328" cy="291147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b="1" dirty="0" smtClean="0"/>
              <a:t>   </a:t>
            </a:r>
            <a:r>
              <a:rPr lang="es-ES" sz="2400" dirty="0" smtClean="0">
                <a:latin typeface="Agency FB" pitchFamily="34" charset="0"/>
              </a:rPr>
              <a:t>Son lípidos saponificables en cuya estructura molecular además de carbono, hidrógeno y oxígeno, hay también nitrógeno, fósforo, azufre o un glúcido. </a:t>
            </a:r>
            <a:br>
              <a:rPr lang="es-ES" sz="2400" dirty="0" smtClean="0">
                <a:latin typeface="Agency FB" pitchFamily="34" charset="0"/>
              </a:rPr>
            </a:br>
            <a:r>
              <a:rPr lang="es-ES" sz="2400" dirty="0" smtClean="0">
                <a:latin typeface="Agency FB" pitchFamily="34" charset="0"/>
              </a:rPr>
              <a:t>Son las principales moléculas constitutivas de la doble capa lipídica de la membrana, por lo que también se llaman lípidos de membrana. Son también moléculas anfipáticas.</a:t>
            </a:r>
          </a:p>
          <a:p>
            <a:pPr algn="just"/>
            <a:endParaRPr lang="es-ES" sz="2400" dirty="0" smtClean="0">
              <a:latin typeface="Agency FB" pitchFamily="34" charset="0"/>
            </a:endParaRPr>
          </a:p>
          <a:p>
            <a:pPr algn="just"/>
            <a:r>
              <a:rPr lang="es-ES" sz="2400" b="1" dirty="0" smtClean="0">
                <a:latin typeface="Agency FB" pitchFamily="34" charset="0"/>
              </a:rPr>
              <a:t>Fosfolípidos </a:t>
            </a:r>
          </a:p>
          <a:p>
            <a:pPr algn="just">
              <a:buNone/>
            </a:pPr>
            <a:endParaRPr lang="es-ES" sz="2400" b="1" dirty="0" smtClean="0">
              <a:latin typeface="Agency FB" pitchFamily="34" charset="0"/>
            </a:endParaRPr>
          </a:p>
          <a:p>
            <a:pPr algn="just">
              <a:buNone/>
            </a:pPr>
            <a:r>
              <a:rPr lang="es-ES" sz="2400" dirty="0" smtClean="0">
                <a:latin typeface="Agency FB" pitchFamily="34" charset="0"/>
              </a:rPr>
              <a:t>     Se caracterizan por presentar un ácido ortofosfórico en su zona polar. Son las moléculas más abundantes de la membrana citoplasmática. </a:t>
            </a:r>
          </a:p>
          <a:p>
            <a:pPr algn="just"/>
            <a:endParaRPr lang="es-ES" sz="2400" dirty="0">
              <a:latin typeface="Agency FB" pitchFamily="34" charset="0"/>
            </a:endParaRPr>
          </a:p>
        </p:txBody>
      </p:sp>
      <p:pic>
        <p:nvPicPr>
          <p:cNvPr id="20482" name="Picture 2" descr="http://www.virtual.unal.edu.co/cursos/ciencias/2000024/images/biomoleculas/ciclopentan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3900" y="0"/>
            <a:ext cx="4610100" cy="3457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</TotalTime>
  <Words>892</Words>
  <Application>Microsoft Office PowerPoint</Application>
  <PresentationFormat>Presentación en pantalla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Equidad</vt:lpstr>
      <vt:lpstr>Diapositiva 1</vt:lpstr>
      <vt:lpstr>LIPIDOS</vt:lpstr>
      <vt:lpstr>FUNCIONES</vt:lpstr>
      <vt:lpstr>CLASIFICACIÓN DE LOS LÍPIDOS</vt:lpstr>
      <vt:lpstr>ÁCIDOS GRASOS</vt:lpstr>
      <vt:lpstr>PROPIEDADES DE LOS ÁCIDOS GRASOS </vt:lpstr>
      <vt:lpstr>LÍPIDOS SIMPLES</vt:lpstr>
      <vt:lpstr>CERAS </vt:lpstr>
      <vt:lpstr>LÍPIDOS COMPLEJOS</vt:lpstr>
      <vt:lpstr>GLUCOLÍPIDOS </vt:lpstr>
      <vt:lpstr>ESTEROIDES</vt:lpstr>
      <vt:lpstr>PROSTAGLANDINAS</vt:lpstr>
    </vt:vector>
  </TitlesOfParts>
  <Company>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BIG Mouse</dc:creator>
  <cp:lastModifiedBy>BIG Mouse</cp:lastModifiedBy>
  <cp:revision>6</cp:revision>
  <dcterms:created xsi:type="dcterms:W3CDTF">2009-09-11T19:29:03Z</dcterms:created>
  <dcterms:modified xsi:type="dcterms:W3CDTF">2009-09-11T21:01:08Z</dcterms:modified>
</cp:coreProperties>
</file>