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57" r:id="rId3"/>
    <p:sldId id="261" r:id="rId4"/>
    <p:sldId id="258" r:id="rId5"/>
    <p:sldId id="265" r:id="rId6"/>
    <p:sldId id="264" r:id="rId7"/>
    <p:sldId id="263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DD5DB3-8900-434C-B18F-C6443541151D}" type="datetimeFigureOut">
              <a:rPr lang="es-ES" smtClean="0"/>
              <a:t>11/09/2009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470FDC-1384-4D66-A44F-98AA5A06AD9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F30B2BA-5CF2-493C-81C5-16E20D8AD0F1}" type="datetimeFigureOut">
              <a:rPr lang="es-ES" smtClean="0"/>
              <a:t>11/09/2009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B57E14-63CD-45B3-8847-CA143FE53B3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B2BA-5CF2-493C-81C5-16E20D8AD0F1}" type="datetimeFigureOut">
              <a:rPr lang="es-ES" smtClean="0"/>
              <a:t>11/09/2009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7E14-63CD-45B3-8847-CA143FE53B3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F30B2BA-5CF2-493C-81C5-16E20D8AD0F1}" type="datetimeFigureOut">
              <a:rPr lang="es-ES" smtClean="0"/>
              <a:t>11/09/2009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BB57E14-63CD-45B3-8847-CA143FE53B3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B2BA-5CF2-493C-81C5-16E20D8AD0F1}" type="datetimeFigureOut">
              <a:rPr lang="es-ES" smtClean="0"/>
              <a:t>11/09/2009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B57E14-63CD-45B3-8847-CA143FE53B35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B2BA-5CF2-493C-81C5-16E20D8AD0F1}" type="datetimeFigureOut">
              <a:rPr lang="es-ES" smtClean="0"/>
              <a:t>11/09/2009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BB57E14-63CD-45B3-8847-CA143FE53B35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F30B2BA-5CF2-493C-81C5-16E20D8AD0F1}" type="datetimeFigureOut">
              <a:rPr lang="es-ES" smtClean="0"/>
              <a:t>11/09/2009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BB57E14-63CD-45B3-8847-CA143FE53B35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F30B2BA-5CF2-493C-81C5-16E20D8AD0F1}" type="datetimeFigureOut">
              <a:rPr lang="es-ES" smtClean="0"/>
              <a:t>11/09/2009</a:t>
            </a:fld>
            <a:endParaRPr lang="es-ES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BB57E14-63CD-45B3-8847-CA143FE53B35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B2BA-5CF2-493C-81C5-16E20D8AD0F1}" type="datetimeFigureOut">
              <a:rPr lang="es-ES" smtClean="0"/>
              <a:t>11/09/2009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B57E14-63CD-45B3-8847-CA143FE53B3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B2BA-5CF2-493C-81C5-16E20D8AD0F1}" type="datetimeFigureOut">
              <a:rPr lang="es-ES" smtClean="0"/>
              <a:t>11/09/2009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B57E14-63CD-45B3-8847-CA143FE53B3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B2BA-5CF2-493C-81C5-16E20D8AD0F1}" type="datetimeFigureOut">
              <a:rPr lang="es-ES" smtClean="0"/>
              <a:t>11/09/2009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B57E14-63CD-45B3-8847-CA143FE53B35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F30B2BA-5CF2-493C-81C5-16E20D8AD0F1}" type="datetimeFigureOut">
              <a:rPr lang="es-ES" smtClean="0"/>
              <a:t>11/09/2009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BB57E14-63CD-45B3-8847-CA143FE53B35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F30B2BA-5CF2-493C-81C5-16E20D8AD0F1}" type="datetimeFigureOut">
              <a:rPr lang="es-ES" smtClean="0"/>
              <a:t>11/09/2009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BB57E14-63CD-45B3-8847-CA143FE53B3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305845" y="5934670"/>
            <a:ext cx="68381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LOS CARBOHIDRATOS</a:t>
            </a:r>
            <a:endParaRPr lang="es-E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482" name="Picture 2" descr="http://img.arrebatadora.com/2008/06/past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000500" cy="3133725"/>
          </a:xfrm>
          <a:prstGeom prst="rect">
            <a:avLst/>
          </a:prstGeom>
          <a:noFill/>
        </p:spPr>
      </p:pic>
      <p:pic>
        <p:nvPicPr>
          <p:cNvPr id="20484" name="Picture 4" descr="http://www.ual.es/~getopor/avb/a-cd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34050" y="0"/>
            <a:ext cx="3409950" cy="3143250"/>
          </a:xfrm>
          <a:prstGeom prst="rect">
            <a:avLst/>
          </a:prstGeom>
          <a:noFill/>
        </p:spPr>
      </p:pic>
      <p:pic>
        <p:nvPicPr>
          <p:cNvPr id="20486" name="Picture 6" descr="http://4.bp.blogspot.com/_YYmcuIJ4Cdc/Sgi6CrevlgI/AAAAAAAAAGw/HTdfe8jPM7g/s320/img6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71810"/>
            <a:ext cx="3019425" cy="3000396"/>
          </a:xfrm>
          <a:prstGeom prst="rect">
            <a:avLst/>
          </a:prstGeom>
          <a:noFill/>
        </p:spPr>
      </p:pic>
      <p:pic>
        <p:nvPicPr>
          <p:cNvPr id="20488" name="Picture 8" descr="http://tq.educ.ar/grp0058/Explorer/frut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00496" y="0"/>
            <a:ext cx="1857388" cy="3143248"/>
          </a:xfrm>
          <a:prstGeom prst="rect">
            <a:avLst/>
          </a:prstGeom>
          <a:noFill/>
        </p:spPr>
      </p:pic>
      <p:pic>
        <p:nvPicPr>
          <p:cNvPr id="20490" name="Picture 10" descr="http://solnaturabcn.com/images/oligasacridsos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00364" y="3143248"/>
            <a:ext cx="2533650" cy="2881304"/>
          </a:xfrm>
          <a:prstGeom prst="rect">
            <a:avLst/>
          </a:prstGeom>
          <a:noFill/>
        </p:spPr>
      </p:pic>
      <p:pic>
        <p:nvPicPr>
          <p:cNvPr id="20492" name="Picture 12" descr="http://www.infosobrepeso.com/wp-content/uploads/2008/06/carbohidratos-y-diabetes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24500" y="3071810"/>
            <a:ext cx="3619500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29180" cy="1143000"/>
          </a:xfrm>
        </p:spPr>
        <p:txBody>
          <a:bodyPr>
            <a:normAutofit/>
          </a:bodyPr>
          <a:lstStyle/>
          <a:p>
            <a:r>
              <a:rPr lang="es-ES" b="1" dirty="0" smtClean="0"/>
              <a:t>CARBOHIDRATOS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s-ES" dirty="0" smtClean="0"/>
              <a:t>    son moléculas orgánicas compuestas por carbono, hidrógeno y oxígeno. Son solubles en agua y se clasifican de acuerdo a la cantidad de carbonos o por el grupo funcional que tienen adherido. Son la forma biológica primaria de almacenamiento y consumo de energía. Otras biomoléculas energéticas son las grasas y, en menor medida, las proteínas. </a:t>
            </a:r>
          </a:p>
          <a:p>
            <a:pPr algn="just">
              <a:buNone/>
            </a:pPr>
            <a:r>
              <a:rPr lang="es-ES" dirty="0"/>
              <a:t> </a:t>
            </a:r>
            <a:r>
              <a:rPr lang="es-ES" dirty="0" smtClean="0"/>
              <a:t>   Estos compuestos, abarcan sustancias muy conocidas y al mismo tiempo, bastante disímiles, azúcar común, papel, madera, algodón, son carbohidratos o están presentes en ello en una alta proporción.</a:t>
            </a:r>
          </a:p>
          <a:p>
            <a:pPr algn="just"/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5786" y="285728"/>
            <a:ext cx="4114800" cy="785810"/>
          </a:xfrm>
        </p:spPr>
        <p:txBody>
          <a:bodyPr>
            <a:normAutofit/>
          </a:bodyPr>
          <a:lstStyle/>
          <a:p>
            <a:r>
              <a:rPr lang="es-ES" b="1" dirty="0" smtClean="0"/>
              <a:t>METABOLISMO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72452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" b="1" dirty="0" smtClean="0"/>
              <a:t>Funciones:</a:t>
            </a:r>
          </a:p>
          <a:p>
            <a:pPr algn="just">
              <a:buNone/>
            </a:pPr>
            <a:endParaRPr lang="es-ES" dirty="0"/>
          </a:p>
          <a:p>
            <a:pPr algn="just"/>
            <a:r>
              <a:rPr lang="es-ES" dirty="0" smtClean="0"/>
              <a:t>Son </a:t>
            </a:r>
            <a:r>
              <a:rPr lang="es-ES" dirty="0"/>
              <a:t>combustibles celulares (principalmente la </a:t>
            </a:r>
            <a:r>
              <a:rPr lang="es-ES" dirty="0" smtClean="0"/>
              <a:t>glucosa)</a:t>
            </a:r>
          </a:p>
          <a:p>
            <a:pPr algn="just"/>
            <a:r>
              <a:rPr lang="es-ES" dirty="0" smtClean="0"/>
              <a:t>Son </a:t>
            </a:r>
            <a:r>
              <a:rPr lang="es-ES" dirty="0"/>
              <a:t>intermediarios en procesos metabólicos:</a:t>
            </a:r>
          </a:p>
          <a:p>
            <a:pPr algn="just">
              <a:buNone/>
            </a:pPr>
            <a:r>
              <a:rPr lang="es-ES" dirty="0" smtClean="0"/>
              <a:t>- En </a:t>
            </a:r>
            <a:r>
              <a:rPr lang="es-ES" dirty="0"/>
              <a:t>respiración: Fructosa, gliceraldehído</a:t>
            </a:r>
          </a:p>
          <a:p>
            <a:pPr algn="just">
              <a:buNone/>
            </a:pPr>
            <a:r>
              <a:rPr lang="es-ES" dirty="0" smtClean="0"/>
              <a:t>-En </a:t>
            </a:r>
            <a:r>
              <a:rPr lang="es-ES" dirty="0"/>
              <a:t>fotosíntesis: ribulosa, eritrosa, sedoheptulosa.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SE DIVIDEN EN 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just">
              <a:buNone/>
            </a:pPr>
            <a:r>
              <a:rPr lang="es-ES" b="1" dirty="0" smtClean="0"/>
              <a:t>   </a:t>
            </a:r>
            <a:r>
              <a:rPr lang="es-ES" b="1" dirty="0" smtClean="0"/>
              <a:t>SIMPLES</a:t>
            </a:r>
          </a:p>
          <a:p>
            <a:pPr lvl="0" algn="just">
              <a:buNone/>
            </a:pPr>
            <a:endParaRPr lang="es-ES" dirty="0"/>
          </a:p>
          <a:p>
            <a:pPr lvl="0" algn="just"/>
            <a:r>
              <a:rPr lang="es-ES" b="1" dirty="0"/>
              <a:t>Monosacáridos:</a:t>
            </a:r>
            <a:r>
              <a:rPr lang="es-ES" dirty="0"/>
              <a:t> glucosa o fructosa </a:t>
            </a:r>
          </a:p>
          <a:p>
            <a:pPr lvl="0" algn="just"/>
            <a:r>
              <a:rPr lang="es-ES" b="1" dirty="0"/>
              <a:t>Disacáridos:</a:t>
            </a:r>
            <a:r>
              <a:rPr lang="es-ES" dirty="0"/>
              <a:t> formados por la unión de dos monosacáridos iguales o distintos: lactosa, maltosa, sacarosa, etc. </a:t>
            </a:r>
          </a:p>
          <a:p>
            <a:pPr algn="just"/>
            <a:r>
              <a:rPr lang="es-ES" b="1" dirty="0"/>
              <a:t>Oligosacáridos:</a:t>
            </a:r>
            <a:r>
              <a:rPr lang="es-ES" dirty="0"/>
              <a:t> polímeros de hasta 20 unidades de monosacáridos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COMPLEJOS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2910" y="2428868"/>
            <a:ext cx="8153400" cy="3686188"/>
          </a:xfrm>
        </p:spPr>
        <p:txBody>
          <a:bodyPr/>
          <a:lstStyle/>
          <a:p>
            <a:pPr lvl="0" algn="just"/>
            <a:r>
              <a:rPr lang="es-ES" b="1" dirty="0" smtClean="0"/>
              <a:t>Polisacáridos:</a:t>
            </a:r>
            <a:r>
              <a:rPr lang="es-ES" dirty="0" smtClean="0"/>
              <a:t> están formados por la unión de más de 20 monosacáridos simples. </a:t>
            </a:r>
          </a:p>
          <a:p>
            <a:pPr lvl="0" algn="just"/>
            <a:r>
              <a:rPr lang="es-ES" b="1" dirty="0" smtClean="0"/>
              <a:t>Función de reserva:</a:t>
            </a:r>
            <a:r>
              <a:rPr lang="es-ES" dirty="0" smtClean="0"/>
              <a:t> almidón, glucógeno y </a:t>
            </a:r>
            <a:r>
              <a:rPr lang="es-ES" dirty="0" err="1" smtClean="0"/>
              <a:t>dextranos</a:t>
            </a:r>
            <a:r>
              <a:rPr lang="es-ES" dirty="0" smtClean="0"/>
              <a:t>. </a:t>
            </a:r>
          </a:p>
          <a:p>
            <a:pPr lvl="0" algn="just"/>
            <a:r>
              <a:rPr lang="es-ES" b="1" dirty="0" smtClean="0"/>
              <a:t>Función estructural:</a:t>
            </a:r>
            <a:r>
              <a:rPr lang="es-ES" dirty="0" smtClean="0"/>
              <a:t> celulosa y </a:t>
            </a:r>
            <a:r>
              <a:rPr lang="es-ES" dirty="0" err="1" smtClean="0"/>
              <a:t>xilanos</a:t>
            </a:r>
            <a:r>
              <a:rPr lang="es-ES" dirty="0" smtClean="0"/>
              <a:t>.</a:t>
            </a:r>
          </a:p>
          <a:p>
            <a:pPr algn="just">
              <a:buNone/>
            </a:pPr>
            <a:r>
              <a:rPr lang="es-ES" dirty="0" smtClean="0"/>
              <a:t> 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1143008"/>
          </a:xfrm>
        </p:spPr>
        <p:txBody>
          <a:bodyPr>
            <a:noAutofit/>
          </a:bodyPr>
          <a:lstStyle/>
          <a:p>
            <a:r>
              <a:rPr lang="es-ES" b="1" dirty="0" smtClean="0"/>
              <a:t>FUNCIÓN DE LOS CARBOHIDRATOS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2285992"/>
            <a:ext cx="8043890" cy="364333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" sz="2400" dirty="0" smtClean="0"/>
              <a:t>   Los </a:t>
            </a:r>
            <a:r>
              <a:rPr lang="es-ES" sz="2400" dirty="0" smtClean="0"/>
              <a:t>carbohidratos </a:t>
            </a:r>
            <a:r>
              <a:rPr lang="es-ES" sz="2400" dirty="0" smtClean="0"/>
              <a:t>desempeñan </a:t>
            </a:r>
            <a:r>
              <a:rPr lang="es-ES" sz="2400" dirty="0" smtClean="0"/>
              <a:t>diversas funciones, siendo la de reserva energética y formación de las dos estructuras más importantes. Así, la glucosa aporta energía inmediata a los organismos, y es la responsable de mantener la actividad de los músculos, la temperatura corporal, la tensión arterial, el correcto funcionamiento del intestino y la actividad de las neuronas.</a:t>
            </a:r>
          </a:p>
          <a:p>
            <a:pPr algn="just">
              <a:buNone/>
            </a:pPr>
            <a:r>
              <a:rPr lang="es-ES" sz="2400" dirty="0" smtClean="0"/>
              <a:t>     La ribosa y la desoxirribosa son constituyentes básicos de los nucleótidos, monómeros del ARN y del ADN .</a:t>
            </a:r>
          </a:p>
          <a:p>
            <a:pPr algn="just">
              <a:buNone/>
            </a:pPr>
            <a:endParaRPr lang="es-E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428604"/>
            <a:ext cx="4786346" cy="534370"/>
          </a:xfrm>
        </p:spPr>
        <p:txBody>
          <a:bodyPr>
            <a:noAutofit/>
          </a:bodyPr>
          <a:lstStyle/>
          <a:p>
            <a:r>
              <a:rPr lang="es-ES" b="1" dirty="0" smtClean="0"/>
              <a:t>APLICACIONES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14282" y="1714488"/>
            <a:ext cx="8310570" cy="484632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s-ES" dirty="0" smtClean="0"/>
              <a:t>   </a:t>
            </a:r>
            <a:r>
              <a:rPr lang="es-ES" dirty="0" smtClean="0"/>
              <a:t>  </a:t>
            </a:r>
            <a:r>
              <a:rPr lang="es-ES" dirty="0" smtClean="0"/>
              <a:t>Los carbohidratos se utilizan para fabricar tejidos, películas fotográficas, plásticos y otros productos. La celulosa se puede convertir en rayón de viscosa y productos de papel. El nitrato de celulosa (nitrocelulosa) se utiliza en películas de cine, cemento, pólvora de algodón, celuloide y tipos similares de plásticos. El almidón y la pectina, un agente cuajante, se usan en la preparación de alimentos para el hombre y el ganado. La goma arábiga se usa en medicamentos demulcentes. El agar, un componente de algunos laxantes, se utiliza como agente espesante en los alimentos y como medio para el cultivo bacteriano; también en la preparación de materiales adhesivos, de encolado y emulsiones. 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</TotalTime>
  <Words>426</Words>
  <Application>Microsoft Office PowerPoint</Application>
  <PresentationFormat>Presentación en pantalla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Intermedio</vt:lpstr>
      <vt:lpstr>Diapositiva 1</vt:lpstr>
      <vt:lpstr>CARBOHIDRATOS</vt:lpstr>
      <vt:lpstr>METABOLISMO</vt:lpstr>
      <vt:lpstr>SE DIVIDEN EN </vt:lpstr>
      <vt:lpstr>COMPLEJOS</vt:lpstr>
      <vt:lpstr>FUNCIÓN DE LOS CARBOHIDRATOS</vt:lpstr>
      <vt:lpstr>APLICACIONES</vt:lpstr>
    </vt:vector>
  </TitlesOfParts>
  <Company>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BIG Mouse</dc:creator>
  <cp:lastModifiedBy>BIG Mouse</cp:lastModifiedBy>
  <cp:revision>2</cp:revision>
  <dcterms:created xsi:type="dcterms:W3CDTF">2009-09-12T02:45:11Z</dcterms:created>
  <dcterms:modified xsi:type="dcterms:W3CDTF">2009-09-12T03:01:00Z</dcterms:modified>
</cp:coreProperties>
</file>