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8" r:id="rId3"/>
    <p:sldId id="260" r:id="rId4"/>
    <p:sldId id="261" r:id="rId5"/>
    <p:sldId id="263" r:id="rId6"/>
    <p:sldId id="264" r:id="rId7"/>
    <p:sldId id="265" r:id="rId8"/>
    <p:sldId id="266" r:id="rId9"/>
    <p:sldId id="262" r:id="rId10"/>
    <p:sldId id="267"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642623-A2F2-4A6A-811A-E1DE03ED9AE5}" type="datetimeFigureOut">
              <a:rPr lang="es-ES" smtClean="0"/>
              <a:t>10/09/2009</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5816ED-CC0E-4499-894C-7838EE954449}" type="slidenum">
              <a:rPr lang="es-ES" smtClean="0"/>
              <a:t>‹Nº›</a:t>
            </a:fld>
            <a:endParaRPr lang="es-E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2D5816ED-CC0E-4499-894C-7838EE954449}" type="slidenum">
              <a:rPr lang="es-ES" smtClean="0"/>
              <a:t>1</a:t>
            </a:fld>
            <a:endParaRPr lang="es-E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56178979-26A3-43DE-827D-D4CD23590DDC}" type="datetimeFigureOut">
              <a:rPr lang="es-ES" smtClean="0"/>
              <a:t>10/09/2009</a:t>
            </a:fld>
            <a:endParaRPr lang="es-ES" dirty="0"/>
          </a:p>
        </p:txBody>
      </p:sp>
      <p:sp>
        <p:nvSpPr>
          <p:cNvPr id="17" name="16 Marcador de pie de página"/>
          <p:cNvSpPr>
            <a:spLocks noGrp="1"/>
          </p:cNvSpPr>
          <p:nvPr>
            <p:ph type="ftr" sz="quarter" idx="11"/>
          </p:nvPr>
        </p:nvSpPr>
        <p:spPr/>
        <p:txBody>
          <a:bodyPr/>
          <a:lstStyle/>
          <a:p>
            <a:endParaRPr lang="es-ES" dirty="0"/>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CD2A6C2-B173-4FAA-971D-AEEA38A358B7}" type="slidenum">
              <a:rPr lang="es-ES" smtClean="0"/>
              <a:t>‹Nº›</a:t>
            </a:fld>
            <a:endParaRPr lang="es-ES" dirty="0"/>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6178979-26A3-43DE-827D-D4CD23590DDC}" type="datetimeFigureOut">
              <a:rPr lang="es-ES" smtClean="0"/>
              <a:t>10/09/2009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CD2A6C2-B173-4FAA-971D-AEEA38A358B7}" type="slidenum">
              <a:rPr lang="es-ES" smtClean="0"/>
              <a:t>‹Nº›</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5 Marcador de número de diapositiva"/>
          <p:cNvSpPr>
            <a:spLocks noGrp="1"/>
          </p:cNvSpPr>
          <p:nvPr>
            <p:ph type="sldNum" sz="quarter" idx="12"/>
          </p:nvPr>
        </p:nvSpPr>
        <p:spPr>
          <a:xfrm>
            <a:off x="6915912" y="3009901"/>
            <a:ext cx="457200" cy="441325"/>
          </a:xfrm>
        </p:spPr>
        <p:txBody>
          <a:bodyPr/>
          <a:lstStyle/>
          <a:p>
            <a:fld id="{DCD2A6C2-B173-4FAA-971D-AEEA38A358B7}" type="slidenum">
              <a:rPr lang="es-ES" smtClean="0"/>
              <a:t>‹Nº›</a:t>
            </a:fld>
            <a:endParaRPr lang="es-ES" dirty="0"/>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6178979-26A3-43DE-827D-D4CD23590DDC}" type="datetimeFigureOut">
              <a:rPr lang="es-ES" smtClean="0"/>
              <a:t>10/09/2009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56178979-26A3-43DE-827D-D4CD23590DDC}" type="datetimeFigureOut">
              <a:rPr lang="es-ES" smtClean="0"/>
              <a:t>10/09/2009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a:xfrm>
            <a:off x="4361688" y="1026372"/>
            <a:ext cx="457200" cy="441325"/>
          </a:xfrm>
        </p:spPr>
        <p:txBody>
          <a:bodyPr/>
          <a:lstStyle/>
          <a:p>
            <a:fld id="{DCD2A6C2-B173-4FAA-971D-AEEA38A358B7}" type="slidenum">
              <a:rPr lang="es-ES" smtClean="0"/>
              <a:t>‹Nº›</a:t>
            </a:fld>
            <a:endParaRPr lang="es-ES" dirty="0"/>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ES" dirty="0"/>
          </a:p>
        </p:txBody>
      </p:sp>
      <p:sp>
        <p:nvSpPr>
          <p:cNvPr id="4" name="3 Marcador de fecha"/>
          <p:cNvSpPr>
            <a:spLocks noGrp="1"/>
          </p:cNvSpPr>
          <p:nvPr>
            <p:ph type="dt" sz="half" idx="10"/>
          </p:nvPr>
        </p:nvSpPr>
        <p:spPr/>
        <p:txBody>
          <a:bodyPr/>
          <a:lstStyle/>
          <a:p>
            <a:fld id="{56178979-26A3-43DE-827D-D4CD23590DDC}" type="datetimeFigureOut">
              <a:rPr lang="es-ES" smtClean="0"/>
              <a:t>10/09/2009</a:t>
            </a:fld>
            <a:endParaRPr lang="es-ES" dirty="0"/>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CD2A6C2-B173-4FAA-971D-AEEA38A358B7}" type="slidenum">
              <a:rPr lang="es-ES" smtClean="0"/>
              <a:t>‹Nº›</a:t>
            </a:fld>
            <a:endParaRPr lang="es-ES" dirty="0"/>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56178979-26A3-43DE-827D-D4CD23590DDC}" type="datetimeFigureOut">
              <a:rPr lang="es-ES" smtClean="0"/>
              <a:t>10/09/2009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DCD2A6C2-B173-4FAA-971D-AEEA38A358B7}" type="slidenum">
              <a:rPr lang="es-ES" smtClean="0"/>
              <a:t>‹Nº›</a:t>
            </a:fld>
            <a:endParaRPr lang="es-ES" dirty="0"/>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56178979-26A3-43DE-827D-D4CD23590DDC}" type="datetimeFigureOut">
              <a:rPr lang="es-ES" smtClean="0"/>
              <a:t>10/09/2009</a:t>
            </a:fld>
            <a:endParaRPr lang="es-ES" dirty="0"/>
          </a:p>
        </p:txBody>
      </p:sp>
      <p:sp>
        <p:nvSpPr>
          <p:cNvPr id="8" name="7 Marcador de pie de página"/>
          <p:cNvSpPr>
            <a:spLocks noGrp="1"/>
          </p:cNvSpPr>
          <p:nvPr>
            <p:ph type="ftr" sz="quarter" idx="11"/>
          </p:nvPr>
        </p:nvSpPr>
        <p:spPr>
          <a:xfrm>
            <a:off x="304800" y="6409944"/>
            <a:ext cx="3581400" cy="365760"/>
          </a:xfrm>
        </p:spPr>
        <p:txBody>
          <a:bodyPr/>
          <a:lstStyle/>
          <a:p>
            <a:endParaRPr lang="es-ES" dirty="0"/>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DCD2A6C2-B173-4FAA-971D-AEEA38A358B7}" type="slidenum">
              <a:rPr lang="es-ES" smtClean="0"/>
              <a:t>‹Nº›</a:t>
            </a:fld>
            <a:endParaRPr lang="es-ES" dirty="0"/>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6178979-26A3-43DE-827D-D4CD23590DDC}" type="datetimeFigureOut">
              <a:rPr lang="es-ES" smtClean="0"/>
              <a:t>10/09/2009</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a:xfrm>
            <a:off x="4343400" y="1036020"/>
            <a:ext cx="457200" cy="441325"/>
          </a:xfrm>
        </p:spPr>
        <p:txBody>
          <a:bodyPr/>
          <a:lstStyle/>
          <a:p>
            <a:fld id="{DCD2A6C2-B173-4FAA-971D-AEEA38A358B7}"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56178979-26A3-43DE-827D-D4CD23590DDC}" type="datetimeFigureOut">
              <a:rPr lang="es-ES" smtClean="0"/>
              <a:t>10/09/2009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DCD2A6C2-B173-4FAA-971D-AEEA38A358B7}"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CD2A6C2-B173-4FAA-971D-AEEA38A358B7}" type="slidenum">
              <a:rPr lang="es-ES" smtClean="0"/>
              <a:t>‹Nº›</a:t>
            </a:fld>
            <a:endParaRPr lang="es-ES" dirty="0"/>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fecha"/>
          <p:cNvSpPr>
            <a:spLocks noGrp="1"/>
          </p:cNvSpPr>
          <p:nvPr>
            <p:ph type="dt" sz="half" idx="10"/>
          </p:nvPr>
        </p:nvSpPr>
        <p:spPr/>
        <p:txBody>
          <a:bodyPr/>
          <a:lstStyle/>
          <a:p>
            <a:fld id="{56178979-26A3-43DE-827D-D4CD23590DDC}" type="datetimeFigureOut">
              <a:rPr lang="es-ES" smtClean="0"/>
              <a:t>10/09/2009</a:t>
            </a:fld>
            <a:endParaRPr lang="es-ES" dirty="0"/>
          </a:p>
        </p:txBody>
      </p:sp>
      <p:sp>
        <p:nvSpPr>
          <p:cNvPr id="6" name="5 Marcador de pie de página"/>
          <p:cNvSpPr>
            <a:spLocks noGrp="1"/>
          </p:cNvSpPr>
          <p:nvPr>
            <p:ph type="ftr" sz="quarter" idx="11"/>
          </p:nvPr>
        </p:nvSpPr>
        <p:spPr>
          <a:xfrm>
            <a:off x="301752" y="6410848"/>
            <a:ext cx="3383280" cy="365760"/>
          </a:xfrm>
        </p:spPr>
        <p:txBody>
          <a:bodyPr/>
          <a:lstStyle/>
          <a:p>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6 Marcador de número de diapositiva"/>
          <p:cNvSpPr>
            <a:spLocks noGrp="1"/>
          </p:cNvSpPr>
          <p:nvPr>
            <p:ph type="sldNum" sz="quarter" idx="12"/>
          </p:nvPr>
        </p:nvSpPr>
        <p:spPr>
          <a:xfrm>
            <a:off x="1371600" y="312738"/>
            <a:ext cx="457200" cy="441325"/>
          </a:xfrm>
        </p:spPr>
        <p:txBody>
          <a:bodyPr/>
          <a:lstStyle/>
          <a:p>
            <a:fld id="{DCD2A6C2-B173-4FAA-971D-AEEA38A358B7}" type="slidenum">
              <a:rPr lang="es-ES" smtClean="0"/>
              <a:t>‹Nº›</a:t>
            </a:fld>
            <a:endParaRPr lang="es-ES" dirty="0"/>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dirty="0"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fecha"/>
          <p:cNvSpPr>
            <a:spLocks noGrp="1"/>
          </p:cNvSpPr>
          <p:nvPr>
            <p:ph type="dt" sz="half" idx="10"/>
          </p:nvPr>
        </p:nvSpPr>
        <p:spPr>
          <a:xfrm>
            <a:off x="5788152" y="6404984"/>
            <a:ext cx="3044952" cy="365760"/>
          </a:xfrm>
        </p:spPr>
        <p:txBody>
          <a:bodyPr/>
          <a:lstStyle/>
          <a:p>
            <a:fld id="{56178979-26A3-43DE-827D-D4CD23590DDC}" type="datetimeFigureOut">
              <a:rPr lang="es-ES" smtClean="0"/>
              <a:t>10/09/2009</a:t>
            </a:fld>
            <a:endParaRPr lang="es-ES" dirty="0"/>
          </a:p>
        </p:txBody>
      </p:sp>
      <p:sp>
        <p:nvSpPr>
          <p:cNvPr id="6" name="5 Marcador de pie de página"/>
          <p:cNvSpPr>
            <a:spLocks noGrp="1"/>
          </p:cNvSpPr>
          <p:nvPr>
            <p:ph type="ftr" sz="quarter" idx="11"/>
          </p:nvPr>
        </p:nvSpPr>
        <p:spPr>
          <a:xfrm>
            <a:off x="301752" y="6410848"/>
            <a:ext cx="3584448" cy="365760"/>
          </a:xfrm>
        </p:spPr>
        <p:txBody>
          <a:bodyPr/>
          <a:lstStyle/>
          <a:p>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6178979-26A3-43DE-827D-D4CD23590DDC}" type="datetimeFigureOut">
              <a:rPr lang="es-ES" smtClean="0"/>
              <a:t>10/09/2009</a:t>
            </a:fld>
            <a:endParaRPr lang="es-ES" dirty="0"/>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ES" dirty="0"/>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CD2A6C2-B173-4FAA-971D-AEEA38A358B7}" type="slidenum">
              <a:rPr lang="es-ES" smtClean="0"/>
              <a:t>‹Nº›</a:t>
            </a:fld>
            <a:endParaRPr lang="es-ES" dirty="0"/>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gif"/><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928926" y="857232"/>
            <a:ext cx="5643602" cy="1446550"/>
          </a:xfrm>
          <a:prstGeom prst="rect">
            <a:avLst/>
          </a:prstGeom>
          <a:noFill/>
        </p:spPr>
        <p:txBody>
          <a:bodyPr wrap="square" lIns="91440" tIns="45720" rIns="91440" bIns="45720">
            <a:spAutoFit/>
          </a:bodyPr>
          <a:lstStyle/>
          <a:p>
            <a:pPr algn="ctr"/>
            <a:r>
              <a:rPr lang="es-ES" sz="4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LOS</a:t>
            </a:r>
          </a:p>
          <a:p>
            <a:pPr algn="ctr"/>
            <a:r>
              <a:rPr lang="es-ES" sz="4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CARBOHIDRATOS</a:t>
            </a:r>
            <a:endParaRPr lang="es-ES" sz="4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pic>
        <p:nvPicPr>
          <p:cNvPr id="1027" name="Picture 3" descr="http://3.bp.blogspot.com/_rajHQMgHPAE/SgGH-BKjtBI/AAAAAAAAABk/binqjmgwSAs/s400/glucosa.jpg"/>
          <p:cNvPicPr>
            <a:picLocks noChangeAspect="1" noChangeArrowheads="1"/>
          </p:cNvPicPr>
          <p:nvPr/>
        </p:nvPicPr>
        <p:blipFill>
          <a:blip r:embed="rId3"/>
          <a:srcRect/>
          <a:stretch>
            <a:fillRect/>
          </a:stretch>
        </p:blipFill>
        <p:spPr bwMode="auto">
          <a:xfrm>
            <a:off x="0" y="0"/>
            <a:ext cx="2857500" cy="2571750"/>
          </a:xfrm>
          <a:prstGeom prst="rect">
            <a:avLst/>
          </a:prstGeom>
          <a:noFill/>
        </p:spPr>
      </p:pic>
      <p:pic>
        <p:nvPicPr>
          <p:cNvPr id="1029" name="Picture 5" descr="http://1.bp.blogspot.com/_leFqvkblulE/R8dtLUXe4WI/AAAAAAAAACs/uJzVA8JvNN0/s320/plato3.jpg"/>
          <p:cNvPicPr>
            <a:picLocks noChangeAspect="1" noChangeArrowheads="1"/>
          </p:cNvPicPr>
          <p:nvPr/>
        </p:nvPicPr>
        <p:blipFill>
          <a:blip r:embed="rId4"/>
          <a:srcRect/>
          <a:stretch>
            <a:fillRect/>
          </a:stretch>
        </p:blipFill>
        <p:spPr bwMode="auto">
          <a:xfrm>
            <a:off x="3071802" y="3500438"/>
            <a:ext cx="2857500" cy="2867025"/>
          </a:xfrm>
          <a:prstGeom prst="rect">
            <a:avLst/>
          </a:prstGeom>
          <a:noFill/>
        </p:spPr>
      </p:pic>
      <p:pic>
        <p:nvPicPr>
          <p:cNvPr id="1031" name="Picture 7" descr="http://blogs.epi.es/eladarve/files/2007/06/pan.gif"/>
          <p:cNvPicPr>
            <a:picLocks noChangeAspect="1" noChangeArrowheads="1"/>
          </p:cNvPicPr>
          <p:nvPr/>
        </p:nvPicPr>
        <p:blipFill>
          <a:blip r:embed="rId5"/>
          <a:srcRect/>
          <a:stretch>
            <a:fillRect/>
          </a:stretch>
        </p:blipFill>
        <p:spPr bwMode="auto">
          <a:xfrm>
            <a:off x="5929322" y="3500438"/>
            <a:ext cx="3048000" cy="2857520"/>
          </a:xfrm>
          <a:prstGeom prst="rect">
            <a:avLst/>
          </a:prstGeom>
          <a:noFill/>
        </p:spPr>
      </p:pic>
      <p:pic>
        <p:nvPicPr>
          <p:cNvPr id="1033" name="Picture 9" descr="http://www.niunadietamas.com/blog/wp-content/uploads/ni-una-dieta-mas-carbohidratos.jpg"/>
          <p:cNvPicPr>
            <a:picLocks noChangeAspect="1" noChangeArrowheads="1"/>
          </p:cNvPicPr>
          <p:nvPr/>
        </p:nvPicPr>
        <p:blipFill>
          <a:blip r:embed="rId6"/>
          <a:srcRect/>
          <a:stretch>
            <a:fillRect/>
          </a:stretch>
        </p:blipFill>
        <p:spPr bwMode="auto">
          <a:xfrm>
            <a:off x="142844" y="3500438"/>
            <a:ext cx="2928958" cy="295275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0"/>
            <a:ext cx="8229600" cy="1143000"/>
          </a:xfrm>
        </p:spPr>
        <p:txBody>
          <a:bodyPr>
            <a:normAutofit/>
          </a:bodyPr>
          <a:lstStyle/>
          <a:p>
            <a:r>
              <a:rPr lang="es-ES" b="1" dirty="0" smtClean="0"/>
              <a:t>DIGESTION Y ABSORCION DE CARBOHIDRATOS.</a:t>
            </a:r>
            <a:endParaRPr lang="es-ES" dirty="0"/>
          </a:p>
        </p:txBody>
      </p:sp>
      <p:sp>
        <p:nvSpPr>
          <p:cNvPr id="3" name="2 Marcador de contenido"/>
          <p:cNvSpPr>
            <a:spLocks noGrp="1"/>
          </p:cNvSpPr>
          <p:nvPr>
            <p:ph sz="quarter" idx="1"/>
          </p:nvPr>
        </p:nvSpPr>
        <p:spPr>
          <a:xfrm>
            <a:off x="500034" y="2643182"/>
            <a:ext cx="8229600" cy="3900502"/>
          </a:xfrm>
        </p:spPr>
        <p:txBody>
          <a:bodyPr>
            <a:normAutofit/>
          </a:bodyPr>
          <a:lstStyle/>
          <a:p>
            <a:pPr algn="just">
              <a:buNone/>
            </a:pPr>
            <a:r>
              <a:rPr lang="es-ES" dirty="0" smtClean="0"/>
              <a:t>    La </a:t>
            </a:r>
            <a:r>
              <a:rPr lang="es-ES" dirty="0"/>
              <a:t>digestión y la absorción de carbohidratos son parte del metabolismo de los mismos. </a:t>
            </a:r>
          </a:p>
          <a:p>
            <a:pPr algn="just">
              <a:buNone/>
            </a:pPr>
            <a:r>
              <a:rPr lang="es-ES" dirty="0" smtClean="0"/>
              <a:t>    La </a:t>
            </a:r>
            <a:r>
              <a:rPr lang="es-ES" dirty="0"/>
              <a:t>digestión implica todos los procesos físicos y químicos que se llevan a cabo sobre los alimentos, con el fin de reducirlos de tamaño, para que puedan ser absorbidos, la absorción implica el paso de los nutrientes desde el intestino hacia la sangre.</a:t>
            </a:r>
          </a:p>
          <a:p>
            <a:pPr>
              <a:buNone/>
            </a:pP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85728"/>
            <a:ext cx="6400816" cy="857248"/>
          </a:xfrm>
        </p:spPr>
        <p:txBody>
          <a:bodyPr>
            <a:normAutofit/>
          </a:bodyPr>
          <a:lstStyle/>
          <a:p>
            <a:r>
              <a:rPr lang="es-ES" b="1" dirty="0" smtClean="0"/>
              <a:t>LOS CARBOHIDRATOS</a:t>
            </a:r>
            <a:endParaRPr lang="es-ES" dirty="0"/>
          </a:p>
        </p:txBody>
      </p:sp>
      <p:sp>
        <p:nvSpPr>
          <p:cNvPr id="3" name="2 Marcador de contenido"/>
          <p:cNvSpPr>
            <a:spLocks noGrp="1"/>
          </p:cNvSpPr>
          <p:nvPr>
            <p:ph sz="quarter" idx="1"/>
          </p:nvPr>
        </p:nvSpPr>
        <p:spPr>
          <a:xfrm>
            <a:off x="500034" y="2143116"/>
            <a:ext cx="8229600" cy="3686188"/>
          </a:xfrm>
        </p:spPr>
        <p:txBody>
          <a:bodyPr>
            <a:normAutofit/>
          </a:bodyPr>
          <a:lstStyle/>
          <a:p>
            <a:pPr>
              <a:buNone/>
            </a:pPr>
            <a:r>
              <a:rPr lang="es-ES" dirty="0" smtClean="0"/>
              <a:t>   Los </a:t>
            </a:r>
            <a:r>
              <a:rPr lang="es-ES" b="1" i="1" dirty="0"/>
              <a:t>carbohidratos, hidratos de carbono y también simplemente azúcares</a:t>
            </a:r>
            <a:r>
              <a:rPr lang="es-ES" dirty="0"/>
              <a:t>. En su composición entran los elementos carbono, hidrógeno y oxígeno, con frecuencia en la proporción </a:t>
            </a:r>
            <a:r>
              <a:rPr lang="es-ES" dirty="0"/>
              <a:t>C</a:t>
            </a:r>
            <a:r>
              <a:rPr lang="es-ES" baseline="-25000" dirty="0"/>
              <a:t>n</a:t>
            </a:r>
            <a:r>
              <a:rPr lang="es-ES" dirty="0"/>
              <a:t>(H</a:t>
            </a:r>
            <a:r>
              <a:rPr lang="es-ES" baseline="-25000" dirty="0"/>
              <a:t>2</a:t>
            </a:r>
            <a:r>
              <a:rPr lang="es-ES" dirty="0"/>
              <a:t>0)</a:t>
            </a:r>
            <a:r>
              <a:rPr lang="es-ES" baseline="-25000" dirty="0"/>
              <a:t>n</a:t>
            </a:r>
            <a:r>
              <a:rPr lang="es-ES" dirty="0"/>
              <a:t>, por ejemplo, glucosa C</a:t>
            </a:r>
            <a:r>
              <a:rPr lang="es-ES" baseline="-25000" dirty="0"/>
              <a:t>6</a:t>
            </a:r>
            <a:r>
              <a:rPr lang="es-ES" dirty="0"/>
              <a:t>(H</a:t>
            </a:r>
            <a:r>
              <a:rPr lang="es-ES" baseline="-25000" dirty="0"/>
              <a:t>2</a:t>
            </a:r>
            <a:r>
              <a:rPr lang="es-ES" dirty="0"/>
              <a:t>O)</a:t>
            </a:r>
            <a:r>
              <a:rPr lang="es-ES" baseline="-25000" dirty="0"/>
              <a:t>6</a:t>
            </a:r>
            <a:r>
              <a:rPr lang="es-ES" dirty="0"/>
              <a:t> de aquí los nombres carbohidratos o hidratos de carbono.</a:t>
            </a:r>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t>FUNCIÓN ESTRUCTURAL:</a:t>
            </a:r>
            <a:r>
              <a:rPr lang="es-ES" dirty="0" smtClean="0"/>
              <a:t> </a:t>
            </a:r>
            <a:endParaRPr lang="es-ES" dirty="0"/>
          </a:p>
        </p:txBody>
      </p:sp>
      <p:sp>
        <p:nvSpPr>
          <p:cNvPr id="3" name="2 Marcador de contenido"/>
          <p:cNvSpPr>
            <a:spLocks noGrp="1"/>
          </p:cNvSpPr>
          <p:nvPr>
            <p:ph sz="quarter" idx="1"/>
          </p:nvPr>
        </p:nvSpPr>
        <p:spPr/>
        <p:txBody>
          <a:bodyPr>
            <a:normAutofit/>
          </a:bodyPr>
          <a:lstStyle/>
          <a:p>
            <a:pPr algn="just">
              <a:buNone/>
            </a:pPr>
            <a:r>
              <a:rPr lang="es-ES" dirty="0" smtClean="0"/>
              <a:t>    Los </a:t>
            </a:r>
            <a:r>
              <a:rPr lang="es-ES" dirty="0"/>
              <a:t>carbohidratos son los compuestos orgánicos más abundantes de la biosfera y a su vez los más diversos. Normalmente se los encuentra en las partes estructurales de los vegetales y también en los tejidos animales, como glucosa o glucógeno. Estos sirven como fuente de energía para todas las actividades celulares vitales.</a:t>
            </a:r>
          </a:p>
          <a:p>
            <a:pPr lvl="0" algn="just"/>
            <a:r>
              <a:rPr lang="es-ES" dirty="0"/>
              <a:t>Hidratos</a:t>
            </a:r>
          </a:p>
          <a:p>
            <a:pPr lvl="0" algn="just"/>
            <a:r>
              <a:rPr lang="es-ES" dirty="0"/>
              <a:t>De </a:t>
            </a:r>
          </a:p>
          <a:p>
            <a:pPr lvl="0" algn="just"/>
            <a:r>
              <a:rPr lang="es-ES" dirty="0"/>
              <a:t>Carbono </a:t>
            </a:r>
          </a:p>
          <a:p>
            <a:pPr algn="just"/>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14290"/>
            <a:ext cx="4543428" cy="1011222"/>
          </a:xfrm>
        </p:spPr>
        <p:txBody>
          <a:bodyPr/>
          <a:lstStyle/>
          <a:p>
            <a:r>
              <a:rPr lang="es-ES" b="1" dirty="0" smtClean="0"/>
              <a:t>FUNCIÓN</a:t>
            </a:r>
            <a:endParaRPr lang="es-ES" b="1" dirty="0"/>
          </a:p>
        </p:txBody>
      </p:sp>
      <p:sp>
        <p:nvSpPr>
          <p:cNvPr id="3" name="2 Marcador de contenido"/>
          <p:cNvSpPr>
            <a:spLocks noGrp="1"/>
          </p:cNvSpPr>
          <p:nvPr>
            <p:ph sz="quarter" idx="1"/>
          </p:nvPr>
        </p:nvSpPr>
        <p:spPr>
          <a:xfrm>
            <a:off x="500034" y="2285992"/>
            <a:ext cx="8229600" cy="3186122"/>
          </a:xfrm>
        </p:spPr>
        <p:txBody>
          <a:bodyPr>
            <a:normAutofit/>
          </a:bodyPr>
          <a:lstStyle/>
          <a:p>
            <a:pPr lvl="0" algn="just">
              <a:buNone/>
            </a:pPr>
            <a:r>
              <a:rPr lang="es-ES" dirty="0" smtClean="0"/>
              <a:t>    La </a:t>
            </a:r>
            <a:r>
              <a:rPr lang="es-ES" dirty="0"/>
              <a:t>principal función de los glúcidos es aportar energía al organismo. De todos los nutrientes que se puedan emplear para obtener energía, los glúcidos son los que producen una combustión más limpia en nuestras células y dejan menos residuos en el organismo.</a:t>
            </a:r>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SE DIVIDEN EN </a:t>
            </a:r>
            <a:endParaRPr lang="es-ES" b="1" dirty="0"/>
          </a:p>
        </p:txBody>
      </p:sp>
      <p:sp>
        <p:nvSpPr>
          <p:cNvPr id="3" name="2 Marcador de contenido"/>
          <p:cNvSpPr>
            <a:spLocks noGrp="1"/>
          </p:cNvSpPr>
          <p:nvPr>
            <p:ph sz="quarter" idx="1"/>
          </p:nvPr>
        </p:nvSpPr>
        <p:spPr/>
        <p:txBody>
          <a:bodyPr/>
          <a:lstStyle/>
          <a:p>
            <a:pPr lvl="0" algn="just">
              <a:buNone/>
            </a:pPr>
            <a:r>
              <a:rPr lang="es-ES" b="1" dirty="0" smtClean="0"/>
              <a:t>   SIMPLES</a:t>
            </a:r>
            <a:endParaRPr lang="es-ES" dirty="0"/>
          </a:p>
          <a:p>
            <a:pPr lvl="0" algn="just"/>
            <a:r>
              <a:rPr lang="es-ES" b="1" dirty="0"/>
              <a:t>Monosacáridos:</a:t>
            </a:r>
            <a:r>
              <a:rPr lang="es-ES" dirty="0"/>
              <a:t> glucosa o fructosa </a:t>
            </a:r>
          </a:p>
          <a:p>
            <a:pPr lvl="0" algn="just"/>
            <a:r>
              <a:rPr lang="es-ES" b="1" dirty="0"/>
              <a:t>Disacáridos:</a:t>
            </a:r>
            <a:r>
              <a:rPr lang="es-ES" dirty="0"/>
              <a:t> formados por la unión de dos monosacáridos iguales o distintos: lactosa, maltosa, sacarosa, etc. </a:t>
            </a:r>
          </a:p>
          <a:p>
            <a:pPr algn="just"/>
            <a:r>
              <a:rPr lang="es-ES" b="1" dirty="0"/>
              <a:t>Oligosacáridos:</a:t>
            </a:r>
            <a:r>
              <a:rPr lang="es-ES" dirty="0"/>
              <a:t> polímeros de hasta 20 unidades de monosacáridos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500034" y="1857364"/>
            <a:ext cx="8229600" cy="3829064"/>
          </a:xfrm>
        </p:spPr>
        <p:txBody>
          <a:bodyPr>
            <a:normAutofit/>
          </a:bodyPr>
          <a:lstStyle/>
          <a:p>
            <a:pPr lvl="0" algn="just">
              <a:buNone/>
            </a:pPr>
            <a:r>
              <a:rPr lang="es-ES" b="1" dirty="0" smtClean="0"/>
              <a:t>COMPLEJOS</a:t>
            </a:r>
          </a:p>
          <a:p>
            <a:pPr lvl="0" algn="just">
              <a:buNone/>
            </a:pPr>
            <a:endParaRPr lang="es-ES" b="1" dirty="0" smtClean="0"/>
          </a:p>
          <a:p>
            <a:pPr lvl="0" algn="just"/>
            <a:r>
              <a:rPr lang="es-ES" b="1" dirty="0" smtClean="0"/>
              <a:t>Polisacáridos</a:t>
            </a:r>
            <a:r>
              <a:rPr lang="es-ES" b="1" dirty="0"/>
              <a:t>:</a:t>
            </a:r>
            <a:r>
              <a:rPr lang="es-ES" dirty="0"/>
              <a:t> están formados por la unión de más de 20 monosacáridos simples. </a:t>
            </a:r>
          </a:p>
          <a:p>
            <a:pPr lvl="0" algn="just"/>
            <a:r>
              <a:rPr lang="es-ES" b="1" dirty="0"/>
              <a:t>Función de reserva:</a:t>
            </a:r>
            <a:r>
              <a:rPr lang="es-ES" dirty="0"/>
              <a:t> almidón, glucógeno y dextranos. </a:t>
            </a:r>
          </a:p>
          <a:p>
            <a:pPr lvl="0" algn="just"/>
            <a:r>
              <a:rPr lang="es-ES" b="1" dirty="0"/>
              <a:t>Función estructural:</a:t>
            </a:r>
            <a:r>
              <a:rPr lang="es-ES" dirty="0"/>
              <a:t> celulosa y </a:t>
            </a:r>
            <a:r>
              <a:rPr lang="es-ES" dirty="0"/>
              <a:t>xilanos</a:t>
            </a:r>
            <a:r>
              <a:rPr lang="es-ES" dirty="0"/>
              <a:t>.</a:t>
            </a:r>
          </a:p>
          <a:p>
            <a:pPr algn="just">
              <a:buNone/>
            </a:pPr>
            <a:r>
              <a:rPr lang="es-ES" dirty="0"/>
              <a:t> </a:t>
            </a:r>
          </a:p>
          <a:p>
            <a:pPr algn="just">
              <a:buNone/>
            </a:pP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28662" y="428604"/>
            <a:ext cx="3614734" cy="939784"/>
          </a:xfrm>
        </p:spPr>
        <p:txBody>
          <a:bodyPr>
            <a:normAutofit/>
          </a:bodyPr>
          <a:lstStyle/>
          <a:p>
            <a:r>
              <a:rPr lang="es-ES" dirty="0" smtClean="0"/>
              <a:t>LOS SIMPLES</a:t>
            </a:r>
            <a:endParaRPr lang="es-ES" dirty="0"/>
          </a:p>
        </p:txBody>
      </p:sp>
      <p:sp>
        <p:nvSpPr>
          <p:cNvPr id="3" name="2 Marcador de contenido"/>
          <p:cNvSpPr>
            <a:spLocks noGrp="1"/>
          </p:cNvSpPr>
          <p:nvPr>
            <p:ph sz="quarter" idx="1"/>
          </p:nvPr>
        </p:nvSpPr>
        <p:spPr>
          <a:xfrm>
            <a:off x="457200" y="1600200"/>
            <a:ext cx="4829180" cy="4525963"/>
          </a:xfrm>
        </p:spPr>
        <p:txBody>
          <a:bodyPr>
            <a:normAutofit/>
          </a:bodyPr>
          <a:lstStyle/>
          <a:p>
            <a:pPr algn="just">
              <a:buNone/>
            </a:pPr>
            <a:r>
              <a:rPr lang="es-ES" dirty="0"/>
              <a:t/>
            </a:r>
            <a:br>
              <a:rPr lang="es-ES" dirty="0"/>
            </a:br>
            <a:r>
              <a:rPr lang="es-ES" dirty="0"/>
              <a:t>Los carbohidratos simples son los monosacáridos, entre los cuales podemos mencionar a la glucosa y la fructosa que son los responsables del sabor dulce de muchos frutos. </a:t>
            </a:r>
            <a:endParaRPr lang="es-ES" dirty="0" smtClean="0"/>
          </a:p>
          <a:p>
            <a:pPr algn="just">
              <a:buNone/>
            </a:pPr>
            <a:endParaRPr lang="es-ES" dirty="0"/>
          </a:p>
        </p:txBody>
      </p:sp>
      <p:pic>
        <p:nvPicPr>
          <p:cNvPr id="4" name="3 Imagen" descr="http://www.zonadiet.com/mosaicos/azucar01.jpg"/>
          <p:cNvPicPr/>
          <p:nvPr/>
        </p:nvPicPr>
        <p:blipFill>
          <a:blip r:embed="rId2"/>
          <a:srcRect/>
          <a:stretch>
            <a:fillRect/>
          </a:stretch>
        </p:blipFill>
        <p:spPr bwMode="auto">
          <a:xfrm>
            <a:off x="5572132" y="2071678"/>
            <a:ext cx="3214710" cy="385765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428604"/>
            <a:ext cx="4257676" cy="785810"/>
          </a:xfrm>
        </p:spPr>
        <p:txBody>
          <a:bodyPr>
            <a:normAutofit/>
          </a:bodyPr>
          <a:lstStyle/>
          <a:p>
            <a:r>
              <a:rPr lang="es-ES" b="1" dirty="0" smtClean="0"/>
              <a:t>LOS COMPLEJOS</a:t>
            </a:r>
            <a:endParaRPr lang="es-ES" dirty="0"/>
          </a:p>
        </p:txBody>
      </p:sp>
      <p:sp>
        <p:nvSpPr>
          <p:cNvPr id="3" name="2 Marcador de contenido"/>
          <p:cNvSpPr>
            <a:spLocks noGrp="1"/>
          </p:cNvSpPr>
          <p:nvPr>
            <p:ph sz="quarter" idx="1"/>
          </p:nvPr>
        </p:nvSpPr>
        <p:spPr>
          <a:xfrm>
            <a:off x="457200" y="1600200"/>
            <a:ext cx="4543428" cy="4525963"/>
          </a:xfrm>
        </p:spPr>
        <p:txBody>
          <a:bodyPr>
            <a:normAutofit fontScale="92500" lnSpcReduction="10000"/>
          </a:bodyPr>
          <a:lstStyle/>
          <a:p>
            <a:pPr lvl="0" algn="just">
              <a:buNone/>
            </a:pPr>
            <a:r>
              <a:rPr lang="es-ES" dirty="0"/>
              <a:t/>
            </a:r>
            <a:br>
              <a:rPr lang="es-ES" dirty="0"/>
            </a:br>
            <a:r>
              <a:rPr lang="es-ES" dirty="0"/>
              <a:t>Los carbohidratos complejos son los polisacáridos; formas complejas de múltiples moléculas. Entre ellos se encuentran la celulosa que forma la pared y el sostén de los vegetales; el almidón presente en tubérculos como la patata y el glucógeno en los músculos e hígado de animales. </a:t>
            </a:r>
          </a:p>
          <a:p>
            <a:endParaRPr lang="es-ES" dirty="0"/>
          </a:p>
        </p:txBody>
      </p:sp>
      <p:pic>
        <p:nvPicPr>
          <p:cNvPr id="4" name="3 Imagen" descr="http://www.zonadiet.com/mosaicos/pasta02.jpg"/>
          <p:cNvPicPr/>
          <p:nvPr/>
        </p:nvPicPr>
        <p:blipFill>
          <a:blip r:embed="rId2"/>
          <a:srcRect/>
          <a:stretch>
            <a:fillRect/>
          </a:stretch>
        </p:blipFill>
        <p:spPr bwMode="auto">
          <a:xfrm>
            <a:off x="5214942" y="1928802"/>
            <a:ext cx="3214710" cy="3786214"/>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285728"/>
            <a:ext cx="4114800" cy="785810"/>
          </a:xfrm>
        </p:spPr>
        <p:txBody>
          <a:bodyPr>
            <a:normAutofit/>
          </a:bodyPr>
          <a:lstStyle/>
          <a:p>
            <a:r>
              <a:rPr lang="es-ES" b="1" dirty="0" smtClean="0"/>
              <a:t>METABOLISMO</a:t>
            </a:r>
            <a:endParaRPr lang="es-ES" b="1" dirty="0"/>
          </a:p>
        </p:txBody>
      </p:sp>
      <p:sp>
        <p:nvSpPr>
          <p:cNvPr id="3" name="2 Marcador de contenido"/>
          <p:cNvSpPr>
            <a:spLocks noGrp="1"/>
          </p:cNvSpPr>
          <p:nvPr>
            <p:ph sz="quarter" idx="1"/>
          </p:nvPr>
        </p:nvSpPr>
        <p:spPr>
          <a:xfrm>
            <a:off x="457200" y="1600200"/>
            <a:ext cx="7972452" cy="4525963"/>
          </a:xfrm>
        </p:spPr>
        <p:txBody>
          <a:bodyPr>
            <a:normAutofit/>
          </a:bodyPr>
          <a:lstStyle/>
          <a:p>
            <a:pPr algn="just">
              <a:buNone/>
            </a:pPr>
            <a:r>
              <a:rPr lang="es-ES" b="1" dirty="0" smtClean="0"/>
              <a:t>Funciones:</a:t>
            </a:r>
          </a:p>
          <a:p>
            <a:pPr algn="just">
              <a:buNone/>
            </a:pPr>
            <a:endParaRPr lang="es-ES" dirty="0"/>
          </a:p>
          <a:p>
            <a:pPr algn="just">
              <a:buNone/>
            </a:pPr>
            <a:r>
              <a:rPr lang="es-ES" b="1" dirty="0"/>
              <a:t>*</a:t>
            </a:r>
            <a:r>
              <a:rPr lang="es-ES" dirty="0"/>
              <a:t>Son combustibles celulares (principalmente la glucosa)</a:t>
            </a:r>
          </a:p>
          <a:p>
            <a:pPr algn="just">
              <a:buNone/>
            </a:pPr>
            <a:r>
              <a:rPr lang="es-ES" dirty="0"/>
              <a:t>*Son intermediarios en procesos metabólicos:</a:t>
            </a:r>
          </a:p>
          <a:p>
            <a:pPr algn="just">
              <a:buNone/>
            </a:pPr>
            <a:r>
              <a:rPr lang="es-ES" dirty="0" smtClean="0"/>
              <a:t>- En </a:t>
            </a:r>
            <a:r>
              <a:rPr lang="es-ES" dirty="0"/>
              <a:t>respiración: Fructosa, </a:t>
            </a:r>
            <a:r>
              <a:rPr lang="es-ES" dirty="0"/>
              <a:t>gliceraldehído</a:t>
            </a:r>
            <a:endParaRPr lang="es-ES" dirty="0"/>
          </a:p>
          <a:p>
            <a:pPr algn="just">
              <a:buNone/>
            </a:pPr>
            <a:r>
              <a:rPr lang="es-ES" dirty="0" smtClean="0"/>
              <a:t>- En </a:t>
            </a:r>
            <a:r>
              <a:rPr lang="es-ES" dirty="0"/>
              <a:t>fotosíntesis: ribulosa, </a:t>
            </a:r>
            <a:r>
              <a:rPr lang="es-ES" dirty="0"/>
              <a:t>eritrosa</a:t>
            </a:r>
            <a:r>
              <a:rPr lang="es-ES" dirty="0"/>
              <a:t>, </a:t>
            </a:r>
            <a:r>
              <a:rPr lang="es-ES" dirty="0"/>
              <a:t>sedoheptulosa</a:t>
            </a:r>
            <a:r>
              <a:rPr lang="es-ES" dirty="0"/>
              <a:t>.</a:t>
            </a: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TotalTime>
  <Words>294</Words>
  <Application>Microsoft Office PowerPoint</Application>
  <PresentationFormat>Presentación en pantalla (4:3)</PresentationFormat>
  <Paragraphs>37</Paragraphs>
  <Slides>10</Slides>
  <Notes>1</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Civil</vt:lpstr>
      <vt:lpstr>Diapositiva 1</vt:lpstr>
      <vt:lpstr>LOS CARBOHIDRATOS</vt:lpstr>
      <vt:lpstr>FUNCIÓN ESTRUCTURAL: </vt:lpstr>
      <vt:lpstr>FUNCIÓN</vt:lpstr>
      <vt:lpstr>SE DIVIDEN EN </vt:lpstr>
      <vt:lpstr>Diapositiva 6</vt:lpstr>
      <vt:lpstr>LOS SIMPLES</vt:lpstr>
      <vt:lpstr>LOS COMPLEJOS</vt:lpstr>
      <vt:lpstr>METABOLISMO</vt:lpstr>
      <vt:lpstr>DIGESTION Y ABSORCION DE CARBOHIDRATOS.</vt:lpstr>
    </vt:vector>
  </TitlesOfParts>
  <Company>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BIG Mouse</dc:creator>
  <cp:lastModifiedBy>BIG Mouse</cp:lastModifiedBy>
  <cp:revision>4</cp:revision>
  <dcterms:created xsi:type="dcterms:W3CDTF">2009-09-11T00:32:57Z</dcterms:created>
  <dcterms:modified xsi:type="dcterms:W3CDTF">2009-09-11T00:49:53Z</dcterms:modified>
</cp:coreProperties>
</file>