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748675F-7FC0-4EB9-A29B-DED98B12FE4C}" type="datetimeFigureOut">
              <a:rPr lang="es-ES" smtClean="0"/>
              <a:pPr/>
              <a:t>07/09/2009</a:t>
            </a:fld>
            <a:endParaRPr lang="es-ES" dirty="0"/>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dirty="0"/>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03F8CC2-609D-48D3-A439-10E9C745AE25}"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7748675F-7FC0-4EB9-A29B-DED98B12FE4C}" type="datetimeFigureOut">
              <a:rPr lang="es-ES" smtClean="0"/>
              <a:pPr/>
              <a:t>07/09/2009</a:t>
            </a:fld>
            <a:endParaRPr lang="es-ES" dirty="0"/>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dirty="0"/>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03F8CC2-609D-48D3-A439-10E9C745AE25}"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748675F-7FC0-4EB9-A29B-DED98B12FE4C}" type="datetimeFigureOut">
              <a:rPr lang="es-ES" smtClean="0"/>
              <a:pPr/>
              <a:t>07/09/2009</a:t>
            </a:fld>
            <a:endParaRPr lang="es-ES" dirty="0"/>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dirty="0"/>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7748675F-7FC0-4EB9-A29B-DED98B12FE4C}" type="datetimeFigureOut">
              <a:rPr lang="es-ES" smtClean="0"/>
              <a:pPr/>
              <a:t>07/09/2009</a:t>
            </a:fld>
            <a:endParaRPr lang="es-ES" dirty="0"/>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dirty="0"/>
          </a:p>
        </p:txBody>
      </p:sp>
      <p:sp>
        <p:nvSpPr>
          <p:cNvPr id="4" name="3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7748675F-7FC0-4EB9-A29B-DED98B12FE4C}" type="datetimeFigureOut">
              <a:rPr lang="es-ES" smtClean="0"/>
              <a:pPr/>
              <a:t>07/09/2009</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303F8CC2-609D-48D3-A439-10E9C745AE25}" type="slidenum">
              <a:rPr lang="es-ES" smtClean="0"/>
              <a:pPr/>
              <a:t>‹Nº›</a:t>
            </a:fld>
            <a:endParaRPr lang="es-ES" dirty="0"/>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dirty="0"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748675F-7FC0-4EB9-A29B-DED98B12FE4C}" type="datetimeFigureOut">
              <a:rPr lang="es-ES" smtClean="0"/>
              <a:pPr/>
              <a:t>07/09/2009</a:t>
            </a:fld>
            <a:endParaRPr lang="es-ES" dirty="0"/>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dirty="0"/>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03F8CC2-609D-48D3-A439-10E9C745AE25}"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gif"/><Relationship Id="rId2" Type="http://schemas.openxmlformats.org/officeDocument/2006/relationships/hyperlink" Target="http://upload.wikimedia.org/wikipedia/commons/0/07/Cellulose_Sessel.svg" TargetMode="External"/><Relationship Id="rId1" Type="http://schemas.openxmlformats.org/officeDocument/2006/relationships/slideLayout" Target="../slideLayouts/slideLayout2.xml"/><Relationship Id="rId6" Type="http://schemas.openxmlformats.org/officeDocument/2006/relationships/hyperlink" Target="http://upload.wikimedia.org/wikipedia/commons/7/76/QUITINA.gif" TargetMode="External"/><Relationship Id="rId5" Type="http://schemas.openxmlformats.org/officeDocument/2006/relationships/image" Target="../media/image7.png"/><Relationship Id="rId4" Type="http://schemas.openxmlformats.org/officeDocument/2006/relationships/hyperlink" Target="http://es.wikipedia.org/wiki/Archivo:Cellulose_Sessel.svg"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upload.wikimedia.org/wikipedia/commons/4/4e/Lactose_color.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pload.wikimedia.org/wikipedia/commons/b/b7/Stachyose_structure.sv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357554" y="2571744"/>
            <a:ext cx="5491412" cy="1687080"/>
          </a:xfrm>
        </p:spPr>
        <p:txBody>
          <a:bodyPr/>
          <a:lstStyle/>
          <a:p>
            <a:pPr algn="ctr"/>
            <a:r>
              <a:rPr lang="es-ES" sz="4800" dirty="0" smtClean="0">
                <a:latin typeface="Cambria" pitchFamily="18" charset="0"/>
              </a:rPr>
              <a:t>Los carbohidratos</a:t>
            </a:r>
            <a:endParaRPr lang="es-ES" sz="4800" dirty="0">
              <a:latin typeface="Cambri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786182" y="714356"/>
            <a:ext cx="3971924" cy="605808"/>
          </a:xfrm>
        </p:spPr>
        <p:txBody>
          <a:bodyPr>
            <a:normAutofit/>
          </a:bodyPr>
          <a:lstStyle/>
          <a:p>
            <a:r>
              <a:rPr lang="es-ES" sz="3200" dirty="0" smtClean="0">
                <a:latin typeface="Cambria" pitchFamily="18" charset="0"/>
              </a:rPr>
              <a:t>Los polisacáridos</a:t>
            </a:r>
            <a:endParaRPr lang="es-ES" sz="3200" dirty="0">
              <a:latin typeface="Cambria" pitchFamily="18" charset="0"/>
            </a:endParaRPr>
          </a:p>
        </p:txBody>
      </p:sp>
      <p:sp>
        <p:nvSpPr>
          <p:cNvPr id="3" name="2 Marcador de contenido"/>
          <p:cNvSpPr>
            <a:spLocks noGrp="1"/>
          </p:cNvSpPr>
          <p:nvPr>
            <p:ph idx="1"/>
          </p:nvPr>
        </p:nvSpPr>
        <p:spPr/>
        <p:txBody>
          <a:bodyPr>
            <a:normAutofit fontScale="92500" lnSpcReduction="10000"/>
          </a:bodyPr>
          <a:lstStyle/>
          <a:p>
            <a:pPr algn="just">
              <a:buNone/>
            </a:pPr>
            <a:r>
              <a:rPr lang="es-ES" dirty="0" smtClean="0"/>
              <a:t>   </a:t>
            </a:r>
            <a:r>
              <a:rPr lang="es-ES" sz="2200" dirty="0" smtClean="0">
                <a:latin typeface="Cambria" pitchFamily="18" charset="0"/>
              </a:rPr>
              <a:t>Los polisacáridos son cadenas, ramificadas o no, de más de diez monosacáridos. Los polisacáridos representan una clase importante de polímeros biológicos.</a:t>
            </a:r>
          </a:p>
          <a:p>
            <a:pPr algn="just">
              <a:buNone/>
            </a:pPr>
            <a:r>
              <a:rPr lang="es-ES" sz="2200" dirty="0" smtClean="0">
                <a:latin typeface="Cambria" pitchFamily="18" charset="0"/>
              </a:rPr>
              <a:t>     Su función en los organismos vivos está relacionada usualmente con estructura o almacenamiento.</a:t>
            </a:r>
          </a:p>
          <a:p>
            <a:pPr algn="just">
              <a:buNone/>
            </a:pPr>
            <a:r>
              <a:rPr lang="es-ES" sz="2200" dirty="0" smtClean="0">
                <a:latin typeface="Cambria" pitchFamily="18" charset="0"/>
              </a:rPr>
              <a:t>     El almidón es usado como una forma de almacenar monosacáridos en las plantas, siendo encontrado en la forma de amilosa y la amilopectina (ramificada). En animales, se usa el glucógeno en vez de almidón el cual es estructuralmente similar pero más densamente ramificado. Las propiedades del glucógeno le permiten ser metabolizado más rápidamente, lo cual se ajusta a la vida activa de los animales con locomoción.</a:t>
            </a:r>
          </a:p>
          <a:p>
            <a:pPr algn="just">
              <a:buNone/>
            </a:pPr>
            <a:r>
              <a:rPr lang="es-ES" sz="2200" dirty="0" smtClean="0">
                <a:latin typeface="Cambria" pitchFamily="18" charset="0"/>
              </a:rPr>
              <a:t>     Los polisacáridos resultan de la condensación de muchas moléculas de monosacáridos con la pérdida de varias moléculas de agua. Su fórmula empírica es: (C6 H10 O5)n</a:t>
            </a:r>
            <a:endParaRPr lang="es-ES" sz="22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728" y="642918"/>
            <a:ext cx="5329246" cy="605808"/>
          </a:xfrm>
        </p:spPr>
        <p:txBody>
          <a:bodyPr>
            <a:normAutofit/>
          </a:bodyPr>
          <a:lstStyle/>
          <a:p>
            <a:r>
              <a:rPr lang="es-ES" sz="3200" dirty="0" smtClean="0">
                <a:latin typeface="Cambria" pitchFamily="18" charset="0"/>
              </a:rPr>
              <a:t>La celulosa y la quitina</a:t>
            </a:r>
            <a:endParaRPr lang="es-ES" sz="3200" dirty="0">
              <a:latin typeface="Cambria" pitchFamily="18" charset="0"/>
            </a:endParaRPr>
          </a:p>
        </p:txBody>
      </p:sp>
      <p:sp>
        <p:nvSpPr>
          <p:cNvPr id="3" name="2 Marcador de contenido"/>
          <p:cNvSpPr>
            <a:spLocks noGrp="1"/>
          </p:cNvSpPr>
          <p:nvPr>
            <p:ph idx="1"/>
          </p:nvPr>
        </p:nvSpPr>
        <p:spPr>
          <a:xfrm>
            <a:off x="1142976" y="1571612"/>
            <a:ext cx="5357850" cy="4846320"/>
          </a:xfrm>
        </p:spPr>
        <p:txBody>
          <a:bodyPr>
            <a:normAutofit/>
          </a:bodyPr>
          <a:lstStyle/>
          <a:p>
            <a:pPr algn="just">
              <a:buNone/>
            </a:pPr>
            <a:r>
              <a:rPr lang="es-ES" dirty="0" smtClean="0"/>
              <a:t>   </a:t>
            </a:r>
            <a:r>
              <a:rPr lang="es-ES" sz="2000" dirty="0" smtClean="0">
                <a:latin typeface="Cambria" pitchFamily="18" charset="0"/>
              </a:rPr>
              <a:t>La celulosa y la quitina son ejemplos de polisacáridos estructurales. La celulosa es usada en la pared celular de plantas y otros organismos y es la molécula más abundante sobre la tierra. La quitina tiene una estructura similar a la celulosa, pero tiene nitrógeno en sus ramas incrementando así su fuerza. Se encuentra en los exoesqueletos de los artrópodos y en las paredes celulares de muchos hongos. Tiene diversos de usos, por ejemplo en hilos para sutura quirúrgica. Otros polisacáridos incluyen la callosa, la lamiña, la rina, el xilano y la galactomanosa.</a:t>
            </a:r>
          </a:p>
          <a:p>
            <a:pPr algn="just">
              <a:buNone/>
            </a:pPr>
            <a:endParaRPr lang="es-ES" sz="2000" dirty="0" smtClean="0">
              <a:latin typeface="Cambria" pitchFamily="18" charset="0"/>
            </a:endParaRPr>
          </a:p>
          <a:p>
            <a:pPr>
              <a:buNone/>
            </a:pPr>
            <a:endParaRPr lang="es-ES" sz="20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Archivo:Cellulose Sessel.svg">
            <a:hlinkClick r:id="rId2"/>
          </p:cNvPr>
          <p:cNvPicPr>
            <a:picLocks noChangeAspect="1" noChangeArrowheads="1"/>
          </p:cNvPicPr>
          <p:nvPr/>
        </p:nvPicPr>
        <p:blipFill>
          <a:blip r:embed="rId3"/>
          <a:srcRect/>
          <a:stretch>
            <a:fillRect/>
          </a:stretch>
        </p:blipFill>
        <p:spPr bwMode="auto">
          <a:xfrm>
            <a:off x="2143108" y="857232"/>
            <a:ext cx="3667125" cy="1695451"/>
          </a:xfrm>
          <a:prstGeom prst="rect">
            <a:avLst/>
          </a:prstGeom>
          <a:noFill/>
        </p:spPr>
      </p:pic>
      <p:sp>
        <p:nvSpPr>
          <p:cNvPr id="26629" name="Rectangle 5"/>
          <p:cNvSpPr>
            <a:spLocks noChangeArrowheads="1"/>
          </p:cNvSpPr>
          <p:nvPr/>
        </p:nvSpPr>
        <p:spPr bwMode="auto">
          <a:xfrm>
            <a:off x="2714612" y="2786058"/>
            <a:ext cx="250029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sng" strike="noStrike" cap="none" normalizeH="0" baseline="0" dirty="0" smtClean="0">
                <a:ln>
                  <a:noFill/>
                </a:ln>
                <a:solidFill>
                  <a:schemeClr val="tx1"/>
                </a:solidFill>
                <a:effectLst/>
                <a:latin typeface="Cambria" pitchFamily="18" charset="0"/>
              </a:rPr>
              <a:t>Molécula de celulosa</a:t>
            </a:r>
          </a:p>
        </p:txBody>
      </p:sp>
      <p:pic>
        <p:nvPicPr>
          <p:cNvPr id="26630" name="Picture 6" descr="http://es.wikipedia.org/skins-1.5/common/images/magnify-clip.png">
            <a:hlinkClick r:id="rId4" tooltip="Aumentar"/>
          </p:cNvPr>
          <p:cNvPicPr>
            <a:picLocks noChangeAspect="1" noChangeArrowheads="1"/>
          </p:cNvPicPr>
          <p:nvPr/>
        </p:nvPicPr>
        <p:blipFill>
          <a:blip r:embed="rId5"/>
          <a:srcRect/>
          <a:stretch>
            <a:fillRect/>
          </a:stretch>
        </p:blipFill>
        <p:spPr bwMode="auto">
          <a:xfrm>
            <a:off x="155575" y="-274638"/>
            <a:ext cx="142875" cy="104775"/>
          </a:xfrm>
          <a:prstGeom prst="rect">
            <a:avLst/>
          </a:prstGeom>
          <a:noFill/>
        </p:spPr>
      </p:pic>
      <p:pic>
        <p:nvPicPr>
          <p:cNvPr id="26632" name="Picture 8" descr="Archivo:QUITINA.gif">
            <a:hlinkClick r:id="rId6"/>
          </p:cNvPr>
          <p:cNvPicPr>
            <a:picLocks noChangeAspect="1" noChangeArrowheads="1"/>
          </p:cNvPicPr>
          <p:nvPr/>
        </p:nvPicPr>
        <p:blipFill>
          <a:blip r:embed="rId7"/>
          <a:srcRect/>
          <a:stretch>
            <a:fillRect/>
          </a:stretch>
        </p:blipFill>
        <p:spPr bwMode="auto">
          <a:xfrm>
            <a:off x="214282" y="3429000"/>
            <a:ext cx="7620000" cy="1714500"/>
          </a:xfrm>
          <a:prstGeom prst="rect">
            <a:avLst/>
          </a:prstGeom>
          <a:noFill/>
        </p:spPr>
      </p:pic>
      <p:sp>
        <p:nvSpPr>
          <p:cNvPr id="11" name="10 Rectángulo"/>
          <p:cNvSpPr/>
          <p:nvPr/>
        </p:nvSpPr>
        <p:spPr>
          <a:xfrm>
            <a:off x="2857488" y="5286388"/>
            <a:ext cx="2329484" cy="400110"/>
          </a:xfrm>
          <a:prstGeom prst="rect">
            <a:avLst/>
          </a:prstGeom>
        </p:spPr>
        <p:txBody>
          <a:bodyPr wrap="none">
            <a:spAutoFit/>
          </a:bodyPr>
          <a:lstStyle/>
          <a:p>
            <a:r>
              <a:rPr lang="es-ES" sz="2000" dirty="0" smtClean="0">
                <a:latin typeface="Cambria" pitchFamily="18" charset="0"/>
              </a:rPr>
              <a:t>Molécula de quitina</a:t>
            </a:r>
            <a:endParaRPr lang="es-ES" sz="20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5429288" cy="571496"/>
          </a:xfrm>
        </p:spPr>
        <p:txBody>
          <a:bodyPr>
            <a:normAutofit/>
          </a:bodyPr>
          <a:lstStyle/>
          <a:p>
            <a:r>
              <a:rPr lang="es-ES" sz="3200" dirty="0" smtClean="0">
                <a:latin typeface="Cambria" pitchFamily="18" charset="0"/>
              </a:rPr>
              <a:t>Función de los glúcidos</a:t>
            </a:r>
            <a:endParaRPr lang="es-ES" sz="3200" dirty="0">
              <a:latin typeface="Cambria" pitchFamily="18" charset="0"/>
            </a:endParaRPr>
          </a:p>
        </p:txBody>
      </p:sp>
      <p:sp>
        <p:nvSpPr>
          <p:cNvPr id="3" name="2 Marcador de contenido"/>
          <p:cNvSpPr>
            <a:spLocks noGrp="1"/>
          </p:cNvSpPr>
          <p:nvPr>
            <p:ph idx="1"/>
          </p:nvPr>
        </p:nvSpPr>
        <p:spPr>
          <a:xfrm>
            <a:off x="457200" y="1609416"/>
            <a:ext cx="3757610" cy="4846320"/>
          </a:xfrm>
        </p:spPr>
        <p:txBody>
          <a:bodyPr>
            <a:normAutofit fontScale="92500" lnSpcReduction="10000"/>
          </a:bodyPr>
          <a:lstStyle/>
          <a:p>
            <a:pPr algn="just">
              <a:buNone/>
            </a:pPr>
            <a:r>
              <a:rPr lang="es-ES" dirty="0" smtClean="0"/>
              <a:t>   </a:t>
            </a:r>
            <a:r>
              <a:rPr lang="es-ES" sz="2000" dirty="0" smtClean="0">
                <a:latin typeface="Cambria" pitchFamily="18" charset="0"/>
              </a:rPr>
              <a:t>Los glúcidos desempeñan diversas funciones, siendo la de reserva energética y formación de las dos estructuras más importantes. Así, la glucosa aporta energía inmediata a los organismos, y es la responsable de mantener la actividad de los músculos, la temperatura corporal, la tensión arterial, el correcto funcionamiento del intestino y la actividad de las neuronas.</a:t>
            </a:r>
          </a:p>
          <a:p>
            <a:pPr algn="just">
              <a:buNone/>
            </a:pPr>
            <a:r>
              <a:rPr lang="es-ES" sz="2000" dirty="0" smtClean="0">
                <a:latin typeface="Cambria" pitchFamily="18" charset="0"/>
              </a:rPr>
              <a:t>     La ribosa y la desoxirribosa son constituyentes básicos de los nucleótidos, monómeros del ARN y del ADN .</a:t>
            </a:r>
          </a:p>
          <a:p>
            <a:pPr algn="just">
              <a:buNone/>
            </a:pPr>
            <a:endParaRPr lang="es-ES" sz="2000" dirty="0">
              <a:latin typeface="Cambria" pitchFamily="18" charset="0"/>
            </a:endParaRPr>
          </a:p>
        </p:txBody>
      </p:sp>
      <p:pic>
        <p:nvPicPr>
          <p:cNvPr id="25602" name="Picture 2" descr="http://usuarios.lycos.es/chemical_boy/Pagina%20Moleculas/Glucidos/d_galactose.gif"/>
          <p:cNvPicPr>
            <a:picLocks noChangeAspect="1" noChangeArrowheads="1"/>
          </p:cNvPicPr>
          <p:nvPr/>
        </p:nvPicPr>
        <p:blipFill>
          <a:blip r:embed="rId2"/>
          <a:srcRect/>
          <a:stretch>
            <a:fillRect/>
          </a:stretch>
        </p:blipFill>
        <p:spPr bwMode="auto">
          <a:xfrm>
            <a:off x="4357686" y="1571612"/>
            <a:ext cx="3643338" cy="478634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0"/>
            <a:ext cx="2971792" cy="534370"/>
          </a:xfrm>
        </p:spPr>
        <p:txBody>
          <a:bodyPr>
            <a:normAutofit/>
          </a:bodyPr>
          <a:lstStyle/>
          <a:p>
            <a:r>
              <a:rPr lang="es-ES" sz="3200" dirty="0" smtClean="0">
                <a:latin typeface="Cambria" pitchFamily="18" charset="0"/>
              </a:rPr>
              <a:t>aplicaciones</a:t>
            </a:r>
            <a:endParaRPr lang="es-ES" sz="3200" dirty="0">
              <a:latin typeface="Cambria" pitchFamily="18" charset="0"/>
            </a:endParaRPr>
          </a:p>
        </p:txBody>
      </p:sp>
      <p:sp>
        <p:nvSpPr>
          <p:cNvPr id="3" name="2 Marcador de contenido"/>
          <p:cNvSpPr>
            <a:spLocks noGrp="1"/>
          </p:cNvSpPr>
          <p:nvPr>
            <p:ph idx="1"/>
          </p:nvPr>
        </p:nvSpPr>
        <p:spPr>
          <a:xfrm>
            <a:off x="428596" y="1785926"/>
            <a:ext cx="7239000" cy="4846320"/>
          </a:xfrm>
        </p:spPr>
        <p:txBody>
          <a:bodyPr>
            <a:normAutofit fontScale="77500" lnSpcReduction="20000"/>
          </a:bodyPr>
          <a:lstStyle/>
          <a:p>
            <a:pPr algn="just">
              <a:buNone/>
            </a:pPr>
            <a:r>
              <a:rPr lang="es-ES" dirty="0" smtClean="0">
                <a:latin typeface="Cambria" pitchFamily="18" charset="0"/>
              </a:rPr>
              <a:t>    Los carbohidratos se utilizan para fabricar tejidos, películas fotográficas, plásticos y otros productos. La celulosa se puede convertir en rayón de viscosa y productos de papel. El nitrato de celulosa (nitrocelulosa) se utiliza en películas de cine, cemento, pólvora de algodón, celuloide y tipos similares de plásticos. El almidón y la pectina, un agente cuajante, se usan en la preparación de alimentos para el hombre y el ganado. La goma arábiga se usa en medicamentos demulcentes. El agar, un componente de algunos laxantes, se utiliza como agente espesante en los alimentos y como medio para el cultivo bacteriano; también en la preparación de materiales adhesivos, de encolado y emulsiones. La hemicelulosa se emplea para modificar el papel durante su fabricación. Los dextranos son polisacáridos utilizados en medicina como expansores de volumen del plasma sanguíneo para contrarrestar las conmociones agudas. Otro hidrato de carbono, el sulfato de heparina, es un anticoagulante de la sangre.</a:t>
            </a:r>
          </a:p>
          <a:p>
            <a:pPr>
              <a:buNone/>
            </a:pP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29058" y="785794"/>
            <a:ext cx="2900354" cy="534370"/>
          </a:xfrm>
        </p:spPr>
        <p:txBody>
          <a:bodyPr>
            <a:normAutofit fontScale="90000"/>
          </a:bodyPr>
          <a:lstStyle/>
          <a:p>
            <a:r>
              <a:rPr lang="es-ES" sz="3200" dirty="0" smtClean="0">
                <a:latin typeface="Cambria" pitchFamily="18" charset="0"/>
              </a:rPr>
              <a:t>metabolismo</a:t>
            </a:r>
            <a:endParaRPr lang="es-ES" sz="3200" dirty="0">
              <a:latin typeface="Cambria" pitchFamily="18" charset="0"/>
            </a:endParaRPr>
          </a:p>
        </p:txBody>
      </p:sp>
      <p:sp>
        <p:nvSpPr>
          <p:cNvPr id="3" name="2 Marcador de contenido"/>
          <p:cNvSpPr>
            <a:spLocks noGrp="1"/>
          </p:cNvSpPr>
          <p:nvPr>
            <p:ph idx="1"/>
          </p:nvPr>
        </p:nvSpPr>
        <p:spPr/>
        <p:txBody>
          <a:bodyPr>
            <a:normAutofit fontScale="77500" lnSpcReduction="20000"/>
          </a:bodyPr>
          <a:lstStyle/>
          <a:p>
            <a:pPr algn="just">
              <a:buNone/>
            </a:pPr>
            <a:r>
              <a:rPr lang="es-ES" dirty="0" smtClean="0"/>
              <a:t>  </a:t>
            </a:r>
            <a:r>
              <a:rPr lang="es-ES" dirty="0" smtClean="0">
                <a:latin typeface="Cambria" pitchFamily="18" charset="0"/>
              </a:rPr>
              <a:t>Las principales rutas metabólicas de los glúcidos son:</a:t>
            </a:r>
          </a:p>
          <a:p>
            <a:pPr algn="just">
              <a:buNone/>
            </a:pPr>
            <a:endParaRPr lang="es-ES" dirty="0" smtClean="0">
              <a:latin typeface="Cambria" pitchFamily="18" charset="0"/>
            </a:endParaRPr>
          </a:p>
          <a:p>
            <a:pPr algn="just">
              <a:buFont typeface="Wingdings" pitchFamily="2" charset="2"/>
              <a:buChar char="q"/>
            </a:pPr>
            <a:r>
              <a:rPr lang="es-ES" dirty="0" smtClean="0">
                <a:latin typeface="Cambria" pitchFamily="18" charset="0"/>
              </a:rPr>
              <a:t>Glicólisis. Oxidación de la glucosa a piruvato.</a:t>
            </a:r>
          </a:p>
          <a:p>
            <a:pPr algn="just">
              <a:buFont typeface="Wingdings" pitchFamily="2" charset="2"/>
              <a:buChar char="q"/>
            </a:pPr>
            <a:r>
              <a:rPr lang="es-ES" dirty="0" smtClean="0">
                <a:latin typeface="Cambria" pitchFamily="18" charset="0"/>
              </a:rPr>
              <a:t>Gluconeogénesis. Síntesis de glucosa a partir de precursores no glucídicos. </a:t>
            </a:r>
          </a:p>
          <a:p>
            <a:pPr algn="just">
              <a:buFont typeface="Wingdings" pitchFamily="2" charset="2"/>
              <a:buChar char="q"/>
            </a:pPr>
            <a:r>
              <a:rPr lang="es-ES" dirty="0" smtClean="0">
                <a:latin typeface="Cambria" pitchFamily="18" charset="0"/>
              </a:rPr>
              <a:t>Glucogénesis. Síntesis de glucógeno. </a:t>
            </a:r>
          </a:p>
          <a:p>
            <a:pPr algn="just">
              <a:buFont typeface="Wingdings" pitchFamily="2" charset="2"/>
              <a:buChar char="q"/>
            </a:pPr>
            <a:r>
              <a:rPr lang="es-ES" dirty="0" smtClean="0">
                <a:latin typeface="Cambria" pitchFamily="18" charset="0"/>
              </a:rPr>
              <a:t>Ciclo de las pentosas. Síntesis de pentosas para los nucleótidos. </a:t>
            </a:r>
          </a:p>
          <a:p>
            <a:pPr algn="just">
              <a:buNone/>
            </a:pPr>
            <a:r>
              <a:rPr lang="es-ES" dirty="0" smtClean="0">
                <a:latin typeface="Cambria" pitchFamily="18" charset="0"/>
              </a:rPr>
              <a:t>     </a:t>
            </a:r>
          </a:p>
          <a:p>
            <a:pPr algn="just">
              <a:buNone/>
            </a:pPr>
            <a:r>
              <a:rPr lang="es-ES" dirty="0" smtClean="0">
                <a:latin typeface="Cambria" pitchFamily="18" charset="0"/>
              </a:rPr>
              <a:t>     En el metabolismo oxidativo encontramos rutas comunes con los lípidos como son el ciclo de Krebs y la cadena respiratoria. Los oligo y polisacáridos son degradados inicialmente a monosacáridos por enzimas llamadas glicósido hidrolasas. Entonces los monosacáridos pueden entrar en las rutas catabólicas de los monosacáridos.</a:t>
            </a:r>
          </a:p>
          <a:p>
            <a:pPr algn="just">
              <a:buNone/>
            </a:pPr>
            <a:r>
              <a:rPr lang="es-ES" dirty="0" smtClean="0">
                <a:latin typeface="Cambria" pitchFamily="18" charset="0"/>
              </a:rPr>
              <a:t>     La principal hormona que controla el metabolismo de los hidratos de carbono es la insulina.</a:t>
            </a:r>
          </a:p>
          <a:p>
            <a:pPr>
              <a:buNone/>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728" y="357166"/>
            <a:ext cx="2543164" cy="796908"/>
          </a:xfrm>
        </p:spPr>
        <p:txBody>
          <a:bodyPr>
            <a:normAutofit/>
          </a:bodyPr>
          <a:lstStyle/>
          <a:p>
            <a:r>
              <a:rPr lang="es-ES" sz="3200" dirty="0" smtClean="0">
                <a:latin typeface="Cambria" pitchFamily="18" charset="0"/>
              </a:rPr>
              <a:t>SINÓNIMOS</a:t>
            </a:r>
            <a:endParaRPr lang="es-ES" sz="3200" dirty="0">
              <a:latin typeface="Cambria" pitchFamily="18" charset="0"/>
            </a:endParaRPr>
          </a:p>
        </p:txBody>
      </p:sp>
      <p:sp>
        <p:nvSpPr>
          <p:cNvPr id="3" name="2 Marcador de contenido"/>
          <p:cNvSpPr>
            <a:spLocks noGrp="1"/>
          </p:cNvSpPr>
          <p:nvPr>
            <p:ph idx="1"/>
          </p:nvPr>
        </p:nvSpPr>
        <p:spPr/>
        <p:txBody>
          <a:bodyPr>
            <a:normAutofit fontScale="70000" lnSpcReduction="20000"/>
          </a:bodyPr>
          <a:lstStyle/>
          <a:p>
            <a:pPr algn="just"/>
            <a:r>
              <a:rPr lang="es-ES" b="1" dirty="0" smtClean="0">
                <a:latin typeface="Cambria" pitchFamily="18" charset="0"/>
              </a:rPr>
              <a:t>Carbohidratos</a:t>
            </a:r>
            <a:r>
              <a:rPr lang="es-ES" dirty="0" smtClean="0">
                <a:latin typeface="Cambria" pitchFamily="18" charset="0"/>
              </a:rPr>
              <a:t> o </a:t>
            </a:r>
            <a:r>
              <a:rPr lang="es-ES" b="1" dirty="0" smtClean="0">
                <a:latin typeface="Cambria" pitchFamily="18" charset="0"/>
              </a:rPr>
              <a:t>hidratos de carbono</a:t>
            </a:r>
            <a:r>
              <a:rPr lang="es-ES" dirty="0" smtClean="0">
                <a:latin typeface="Cambria" pitchFamily="18" charset="0"/>
              </a:rPr>
              <a:t>: ha habido intentos para sustituir el término de </a:t>
            </a:r>
            <a:r>
              <a:rPr lang="es-ES" i="1" dirty="0" smtClean="0">
                <a:latin typeface="Cambria" pitchFamily="18" charset="0"/>
              </a:rPr>
              <a:t>hidratos de carbono</a:t>
            </a:r>
            <a:r>
              <a:rPr lang="es-ES" dirty="0" smtClean="0">
                <a:latin typeface="Cambria" pitchFamily="18" charset="0"/>
              </a:rPr>
              <a:t>. Desde 1996 el Comité Conjunto de la Unión Internacional de Química Pura y Aplicada (International Union of Pure and Applied Chemistry ) y de la Unión Internacional de Bioquímica y Biología Molecular (International Union of Biochemistry and Molecular Biology) recomienda el término </a:t>
            </a:r>
            <a:r>
              <a:rPr lang="es-ES" i="1" dirty="0" smtClean="0">
                <a:latin typeface="Cambria" pitchFamily="18" charset="0"/>
              </a:rPr>
              <a:t>carbohidrato</a:t>
            </a:r>
            <a:r>
              <a:rPr lang="es-ES" dirty="0" smtClean="0">
                <a:latin typeface="Cambria" pitchFamily="18" charset="0"/>
              </a:rPr>
              <a:t> y desaconseja el de </a:t>
            </a:r>
            <a:r>
              <a:rPr lang="es-ES" i="1" dirty="0" smtClean="0">
                <a:latin typeface="Cambria" pitchFamily="18" charset="0"/>
              </a:rPr>
              <a:t>hidratos de carbono</a:t>
            </a:r>
            <a:r>
              <a:rPr lang="es-ES" dirty="0" smtClean="0">
                <a:latin typeface="Cambria" pitchFamily="18" charset="0"/>
              </a:rPr>
              <a:t>. </a:t>
            </a:r>
          </a:p>
          <a:p>
            <a:pPr algn="just"/>
            <a:r>
              <a:rPr lang="es-ES" b="1" dirty="0" smtClean="0">
                <a:latin typeface="Cambria" pitchFamily="18" charset="0"/>
              </a:rPr>
              <a:t>Glúcidos</a:t>
            </a:r>
            <a:r>
              <a:rPr lang="es-ES" dirty="0" smtClean="0">
                <a:latin typeface="Cambria" pitchFamily="18" charset="0"/>
              </a:rPr>
              <a:t>: este nombre proviene de que pueden considerarse derivados de la glucosa por polimerización y pérdida de agua. El vocablo procede del griego "glycýs", que significa dulce. </a:t>
            </a:r>
          </a:p>
          <a:p>
            <a:pPr algn="just"/>
            <a:r>
              <a:rPr lang="es-ES" b="1" dirty="0" smtClean="0">
                <a:latin typeface="Cambria" pitchFamily="18" charset="0"/>
              </a:rPr>
              <a:t>Azúcares</a:t>
            </a:r>
            <a:r>
              <a:rPr lang="es-ES" dirty="0" smtClean="0">
                <a:latin typeface="Cambria" pitchFamily="18" charset="0"/>
              </a:rPr>
              <a:t>: este término sólo puede usarse para los monosacáridos (aldosas y cetosas) y los oligosacáridos inferiores (disacáridos). En singular (azúcar) se utiliza para referirse a la </a:t>
            </a:r>
            <a:r>
              <a:rPr lang="es-ES" i="1" dirty="0" smtClean="0">
                <a:latin typeface="Cambria" pitchFamily="18" charset="0"/>
              </a:rPr>
              <a:t>sacarosa</a:t>
            </a:r>
            <a:r>
              <a:rPr lang="es-ES" dirty="0" smtClean="0">
                <a:latin typeface="Cambria" pitchFamily="18" charset="0"/>
              </a:rPr>
              <a:t> o azúcar de mesa. </a:t>
            </a:r>
          </a:p>
          <a:p>
            <a:pPr algn="just"/>
            <a:r>
              <a:rPr lang="es-ES" b="1" dirty="0" smtClean="0">
                <a:latin typeface="Cambria" pitchFamily="18" charset="0"/>
              </a:rPr>
              <a:t>Sacáridos</a:t>
            </a:r>
            <a:r>
              <a:rPr lang="es-ES" dirty="0" smtClean="0">
                <a:latin typeface="Cambria" pitchFamily="18" charset="0"/>
              </a:rPr>
              <a:t>: proveniente del griego σάκχαρον que significa "azúcar". Es la raíz</a:t>
            </a:r>
            <a:r>
              <a:rPr lang="es-ES" dirty="0">
                <a:latin typeface="Cambria" pitchFamily="18" charset="0"/>
              </a:rPr>
              <a:t> </a:t>
            </a:r>
            <a:r>
              <a:rPr lang="es-ES" dirty="0" smtClean="0">
                <a:latin typeface="Cambria" pitchFamily="18" charset="0"/>
              </a:rPr>
              <a:t>principal de los tipos principales de glúcidos (monosacáridos, disacáridos, polisacáridos y oligosacáridos</a:t>
            </a:r>
          </a:p>
          <a:p>
            <a:pPr algn="just">
              <a:buNone/>
            </a:pPr>
            <a:endParaRPr lang="es-ES"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4471990" cy="605808"/>
          </a:xfrm>
        </p:spPr>
        <p:txBody>
          <a:bodyPr>
            <a:normAutofit/>
          </a:bodyPr>
          <a:lstStyle/>
          <a:p>
            <a:r>
              <a:rPr lang="es-ES" sz="3200" dirty="0" smtClean="0">
                <a:latin typeface="Cambria" pitchFamily="18" charset="0"/>
              </a:rPr>
              <a:t>Estructura química</a:t>
            </a:r>
            <a:endParaRPr lang="es-ES" sz="3200" dirty="0">
              <a:latin typeface="Cambria" pitchFamily="18" charset="0"/>
            </a:endParaRPr>
          </a:p>
        </p:txBody>
      </p:sp>
      <p:sp>
        <p:nvSpPr>
          <p:cNvPr id="3" name="2 Marcador de contenido"/>
          <p:cNvSpPr>
            <a:spLocks noGrp="1"/>
          </p:cNvSpPr>
          <p:nvPr>
            <p:ph idx="1"/>
          </p:nvPr>
        </p:nvSpPr>
        <p:spPr>
          <a:xfrm>
            <a:off x="500034" y="1643050"/>
            <a:ext cx="7239000" cy="4034162"/>
          </a:xfrm>
        </p:spPr>
        <p:txBody>
          <a:bodyPr>
            <a:normAutofit/>
          </a:bodyPr>
          <a:lstStyle/>
          <a:p>
            <a:pPr algn="just">
              <a:buNone/>
            </a:pPr>
            <a:r>
              <a:rPr lang="es-ES" dirty="0" smtClean="0"/>
              <a:t>   </a:t>
            </a:r>
            <a:r>
              <a:rPr lang="es-ES" sz="2200" dirty="0" smtClean="0">
                <a:latin typeface="Cambria" pitchFamily="18" charset="0"/>
              </a:rPr>
              <a:t>Los glúcidos son compuestos formados en su mayor parte por átomos de carbono e hidrógeno y en una menor cantidad de oxígeno. Los glúcidos tienen enlaces químicos difíciles de romper llamados covalentes, mismos que poseen gran cantidad de energía, que es liberada al romperse estos enlaces. Una parte de esta energía es aprovechada por el organismo consumidor, y otra parte es almacenada en el organismo.</a:t>
            </a:r>
          </a:p>
          <a:p>
            <a:pPr algn="just">
              <a:buNone/>
            </a:pPr>
            <a:r>
              <a:rPr lang="es-ES" sz="2200" dirty="0" smtClean="0">
                <a:latin typeface="Cambria" pitchFamily="18" charset="0"/>
              </a:rPr>
              <a:t>     En la naturaleza se encuentran en los seres vivos, formando parte de biomoléculas aisladas o asociadas a otras como las proteínas y los lípidos.</a:t>
            </a:r>
          </a:p>
          <a:p>
            <a:pPr algn="just"/>
            <a:endParaRPr lang="es-ES" sz="22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3900486" cy="677246"/>
          </a:xfrm>
        </p:spPr>
        <p:txBody>
          <a:bodyPr>
            <a:normAutofit/>
          </a:bodyPr>
          <a:lstStyle/>
          <a:p>
            <a:r>
              <a:rPr lang="es-ES" sz="3200" dirty="0" smtClean="0">
                <a:latin typeface="Cambria" pitchFamily="18" charset="0"/>
              </a:rPr>
              <a:t>Tipos de glúcidos</a:t>
            </a:r>
            <a:endParaRPr lang="es-ES" sz="3200" dirty="0">
              <a:latin typeface="Cambria" pitchFamily="18" charset="0"/>
            </a:endParaRPr>
          </a:p>
        </p:txBody>
      </p:sp>
      <p:sp>
        <p:nvSpPr>
          <p:cNvPr id="3" name="2 Marcador de contenido"/>
          <p:cNvSpPr>
            <a:spLocks noGrp="1"/>
          </p:cNvSpPr>
          <p:nvPr>
            <p:ph idx="1"/>
          </p:nvPr>
        </p:nvSpPr>
        <p:spPr>
          <a:xfrm>
            <a:off x="457200" y="1609416"/>
            <a:ext cx="7239000" cy="819452"/>
          </a:xfrm>
        </p:spPr>
        <p:txBody>
          <a:bodyPr>
            <a:normAutofit/>
          </a:bodyPr>
          <a:lstStyle/>
          <a:p>
            <a:pPr algn="just">
              <a:buNone/>
            </a:pPr>
            <a:r>
              <a:rPr lang="es-ES" dirty="0" smtClean="0"/>
              <a:t>   </a:t>
            </a:r>
            <a:r>
              <a:rPr lang="es-ES" sz="2000" dirty="0" smtClean="0">
                <a:latin typeface="Cambria" pitchFamily="18" charset="0"/>
              </a:rPr>
              <a:t>Los glúcidos se dividen en monosacáridos, disacáridos, oligosacáridos y polisacáridos.</a:t>
            </a:r>
          </a:p>
          <a:p>
            <a:pPr algn="just"/>
            <a:endParaRPr lang="es-ES" sz="2000" dirty="0">
              <a:latin typeface="Cambria" pitchFamily="18" charset="0"/>
            </a:endParaRPr>
          </a:p>
        </p:txBody>
      </p:sp>
      <p:sp>
        <p:nvSpPr>
          <p:cNvPr id="4" name="3 Rectángulo"/>
          <p:cNvSpPr/>
          <p:nvPr/>
        </p:nvSpPr>
        <p:spPr>
          <a:xfrm>
            <a:off x="500034" y="3143248"/>
            <a:ext cx="7429552" cy="2616101"/>
          </a:xfrm>
          <a:prstGeom prst="rect">
            <a:avLst/>
          </a:prstGeom>
        </p:spPr>
        <p:txBody>
          <a:bodyPr wrap="square">
            <a:spAutoFit/>
          </a:bodyPr>
          <a:lstStyle/>
          <a:p>
            <a:pPr algn="just"/>
            <a:r>
              <a:rPr lang="es-ES" sz="2000" b="1" dirty="0" smtClean="0">
                <a:solidFill>
                  <a:schemeClr val="accent4">
                    <a:lumMod val="75000"/>
                  </a:schemeClr>
                </a:solidFill>
                <a:latin typeface="Cambria" pitchFamily="18" charset="0"/>
              </a:rPr>
              <a:t>MONOSACÁRIDOS</a:t>
            </a:r>
          </a:p>
          <a:p>
            <a:pPr algn="just"/>
            <a:endParaRPr lang="es-ES" dirty="0" smtClean="0">
              <a:latin typeface="Cambria" pitchFamily="18" charset="0"/>
            </a:endParaRPr>
          </a:p>
          <a:p>
            <a:pPr algn="just"/>
            <a:r>
              <a:rPr lang="es-ES" dirty="0" smtClean="0">
                <a:latin typeface="Cambria" pitchFamily="18" charset="0"/>
              </a:rPr>
              <a:t>Los glúcidos más simples, los monosacáridos, están formados por una sola molécula; no pueden ser hidrolizados a glúcidos más pequeños. La fórmula química general de un monosacáridos no modificado es (CH</a:t>
            </a:r>
            <a:r>
              <a:rPr lang="es-ES" baseline="-25000" dirty="0" smtClean="0">
                <a:latin typeface="Cambria" pitchFamily="18" charset="0"/>
              </a:rPr>
              <a:t>2</a:t>
            </a:r>
            <a:r>
              <a:rPr lang="es-ES" dirty="0" smtClean="0">
                <a:latin typeface="Cambria" pitchFamily="18" charset="0"/>
              </a:rPr>
              <a:t>O)</a:t>
            </a:r>
            <a:r>
              <a:rPr lang="es-ES" baseline="-25000" dirty="0" smtClean="0">
                <a:latin typeface="Cambria" pitchFamily="18" charset="0"/>
              </a:rPr>
              <a:t>n</a:t>
            </a:r>
            <a:r>
              <a:rPr lang="es-ES" dirty="0" smtClean="0">
                <a:latin typeface="Cambria" pitchFamily="18" charset="0"/>
              </a:rPr>
              <a:t>, donde n es cualquier número igual o mayor a tres, su limite es de 6 carbonos. Los monosacáridos poseen siempre un grupo carbonilo en uno de sus átomos de carbono y grupos hidroxilo</a:t>
            </a:r>
            <a:r>
              <a:rPr lang="es-ES" dirty="0">
                <a:latin typeface="Cambria" pitchFamily="18" charset="0"/>
              </a:rPr>
              <a:t> </a:t>
            </a:r>
            <a:r>
              <a:rPr lang="es-ES" dirty="0" smtClean="0">
                <a:latin typeface="Cambria" pitchFamily="18" charset="0"/>
              </a:rPr>
              <a:t>en el resto, por lo que pueden considerarse polialcoholes.</a:t>
            </a:r>
            <a:endParaRPr lang="es-ES"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642918"/>
            <a:ext cx="6900882" cy="677246"/>
          </a:xfrm>
        </p:spPr>
        <p:txBody>
          <a:bodyPr>
            <a:normAutofit fontScale="90000"/>
          </a:bodyPr>
          <a:lstStyle/>
          <a:p>
            <a:r>
              <a:rPr lang="es-ES" sz="3200" dirty="0" smtClean="0">
                <a:latin typeface="Cambria" pitchFamily="18" charset="0"/>
              </a:rPr>
              <a:t>Clasificación de monosacáridos</a:t>
            </a:r>
            <a:endParaRPr lang="es-ES" sz="3200" dirty="0">
              <a:latin typeface="Cambria" pitchFamily="18" charset="0"/>
            </a:endParaRPr>
          </a:p>
        </p:txBody>
      </p:sp>
      <p:sp>
        <p:nvSpPr>
          <p:cNvPr id="3" name="2 Marcador de contenido"/>
          <p:cNvSpPr>
            <a:spLocks noGrp="1"/>
          </p:cNvSpPr>
          <p:nvPr>
            <p:ph idx="1"/>
          </p:nvPr>
        </p:nvSpPr>
        <p:spPr/>
        <p:txBody>
          <a:bodyPr>
            <a:normAutofit fontScale="85000" lnSpcReduction="20000"/>
          </a:bodyPr>
          <a:lstStyle/>
          <a:p>
            <a:pPr algn="just">
              <a:buNone/>
            </a:pPr>
            <a:r>
              <a:rPr lang="es-ES" dirty="0" smtClean="0"/>
              <a:t>   </a:t>
            </a:r>
            <a:r>
              <a:rPr lang="es-ES" dirty="0" smtClean="0">
                <a:latin typeface="Cambria" pitchFamily="18" charset="0"/>
              </a:rPr>
              <a:t>Los monosacáridos se clasifican de acuerdo a tres características diferentes: la posición del grupo carbonilo, el número de átomos de carbono que contiene y su quiralidad.</a:t>
            </a:r>
          </a:p>
          <a:p>
            <a:pPr algn="just">
              <a:buNone/>
            </a:pPr>
            <a:r>
              <a:rPr lang="es-ES" dirty="0" smtClean="0">
                <a:latin typeface="Cambria" pitchFamily="18" charset="0"/>
              </a:rPr>
              <a:t>    Si el grupo carbonilo es un aldehído, el monosacáridos es una aldosa; si el grupo carbonilo es una cetona, el monosacáridos es una cotosa.</a:t>
            </a:r>
          </a:p>
          <a:p>
            <a:pPr algn="just">
              <a:buNone/>
            </a:pPr>
            <a:r>
              <a:rPr lang="es-ES" dirty="0" smtClean="0">
                <a:latin typeface="Cambria" pitchFamily="18" charset="0"/>
              </a:rPr>
              <a:t>     Los monosacáridos más pequeños son los que poseen tres átomos de carbono, y son llamados triosas; aquéllos con cuatro son llamados tetrosas, lo que poseen cinco son llamados pentosas, seis son llamados hexosas y así sucesivamente. Los sistemas de clasificación son frecuentemente combinados; por ejemplo, la glucosa es una aldohexosa (un aldehído de seis átomos de carbono), la ribosa es una aldopentosa (un aldehído de cinco átomos de carbono) y la fructosa es una cetohexosa (una cetona de seis átomos de carbono).</a:t>
            </a:r>
          </a:p>
          <a:p>
            <a:pPr>
              <a:buNone/>
            </a:pPr>
            <a:endParaRPr lang="es-ES"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785794"/>
            <a:ext cx="2757478" cy="605808"/>
          </a:xfrm>
        </p:spPr>
        <p:txBody>
          <a:bodyPr>
            <a:normAutofit/>
          </a:bodyPr>
          <a:lstStyle/>
          <a:p>
            <a:r>
              <a:rPr lang="es-ES" sz="3200" dirty="0" smtClean="0">
                <a:latin typeface="Cambria" pitchFamily="18" charset="0"/>
              </a:rPr>
              <a:t>disacáridos</a:t>
            </a:r>
            <a:endParaRPr lang="es-ES" sz="3200" dirty="0">
              <a:latin typeface="Cambria" pitchFamily="18" charset="0"/>
            </a:endParaRPr>
          </a:p>
        </p:txBody>
      </p:sp>
      <p:sp>
        <p:nvSpPr>
          <p:cNvPr id="3" name="2 Marcador de contenido"/>
          <p:cNvSpPr>
            <a:spLocks noGrp="1"/>
          </p:cNvSpPr>
          <p:nvPr>
            <p:ph idx="1"/>
          </p:nvPr>
        </p:nvSpPr>
        <p:spPr>
          <a:xfrm>
            <a:off x="457200" y="1609416"/>
            <a:ext cx="4471990" cy="4846320"/>
          </a:xfrm>
        </p:spPr>
        <p:txBody>
          <a:bodyPr>
            <a:normAutofit lnSpcReduction="10000"/>
          </a:bodyPr>
          <a:lstStyle/>
          <a:p>
            <a:pPr algn="just">
              <a:buNone/>
            </a:pPr>
            <a:r>
              <a:rPr lang="es-ES" dirty="0" smtClean="0"/>
              <a:t>   </a:t>
            </a:r>
            <a:r>
              <a:rPr lang="es-ES" sz="2000" dirty="0" smtClean="0">
                <a:latin typeface="Cambria" pitchFamily="18" charset="0"/>
              </a:rPr>
              <a:t>Los disacáridos son glúcidos formados por dos moléculas de monosacáridos y, por tanto, al hidrolizarse producen dos monosacáridos libres. Los dos monosacáridos se unen mediante un enlace covalente conocido como enlace glucosídico, tras una reacción de deshidratación que implica la pérdida de un átomo de hidrógeno de un monosacáridos y un grupo hidroxilo del otro monosacáridos, con la consecuente formación de una molécula de H</a:t>
            </a:r>
            <a:r>
              <a:rPr lang="es-ES" sz="2000" baseline="-25000" dirty="0" smtClean="0">
                <a:latin typeface="Cambria" pitchFamily="18" charset="0"/>
              </a:rPr>
              <a:t>2</a:t>
            </a:r>
            <a:r>
              <a:rPr lang="es-ES" sz="2000" dirty="0" smtClean="0">
                <a:latin typeface="Cambria" pitchFamily="18" charset="0"/>
              </a:rPr>
              <a:t>O, de manera que la fórmula de los disacáridos no modificados es C</a:t>
            </a:r>
            <a:r>
              <a:rPr lang="es-ES" sz="2000" baseline="-25000" dirty="0" smtClean="0">
                <a:latin typeface="Cambria" pitchFamily="18" charset="0"/>
              </a:rPr>
              <a:t>12</a:t>
            </a:r>
            <a:r>
              <a:rPr lang="es-ES" sz="2000" dirty="0" smtClean="0">
                <a:latin typeface="Cambria" pitchFamily="18" charset="0"/>
              </a:rPr>
              <a:t>H</a:t>
            </a:r>
            <a:r>
              <a:rPr lang="es-ES" sz="2000" baseline="-25000" dirty="0" smtClean="0">
                <a:latin typeface="Cambria" pitchFamily="18" charset="0"/>
              </a:rPr>
              <a:t>22</a:t>
            </a:r>
            <a:r>
              <a:rPr lang="es-ES" sz="2000" dirty="0" smtClean="0">
                <a:latin typeface="Cambria" pitchFamily="18" charset="0"/>
              </a:rPr>
              <a:t>O</a:t>
            </a:r>
            <a:r>
              <a:rPr lang="es-ES" sz="2000" baseline="-25000" dirty="0" smtClean="0">
                <a:latin typeface="Cambria" pitchFamily="18" charset="0"/>
              </a:rPr>
              <a:t>11</a:t>
            </a:r>
            <a:r>
              <a:rPr lang="es-ES" sz="2000" dirty="0" smtClean="0">
                <a:latin typeface="Cambria" pitchFamily="18" charset="0"/>
              </a:rPr>
              <a:t>.</a:t>
            </a:r>
          </a:p>
          <a:p>
            <a:pPr>
              <a:buNone/>
            </a:pPr>
            <a:endParaRPr lang="es-ES" dirty="0"/>
          </a:p>
        </p:txBody>
      </p:sp>
      <p:pic>
        <p:nvPicPr>
          <p:cNvPr id="1026" name="Picture 2" descr="Archivo:Lactose color.png">
            <a:hlinkClick r:id="rId2"/>
          </p:cNvPr>
          <p:cNvPicPr>
            <a:picLocks noChangeAspect="1" noChangeArrowheads="1"/>
          </p:cNvPicPr>
          <p:nvPr/>
        </p:nvPicPr>
        <p:blipFill>
          <a:blip r:embed="rId3"/>
          <a:srcRect/>
          <a:stretch>
            <a:fillRect/>
          </a:stretch>
        </p:blipFill>
        <p:spPr bwMode="auto">
          <a:xfrm>
            <a:off x="4857752" y="1500174"/>
            <a:ext cx="3286148" cy="492922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2786082" cy="571496"/>
          </a:xfrm>
        </p:spPr>
        <p:txBody>
          <a:bodyPr>
            <a:normAutofit/>
          </a:bodyPr>
          <a:lstStyle/>
          <a:p>
            <a:r>
              <a:rPr lang="es-ES" sz="3200" dirty="0" smtClean="0">
                <a:latin typeface="Cambria" pitchFamily="18" charset="0"/>
              </a:rPr>
              <a:t>La sacarosa</a:t>
            </a:r>
            <a:endParaRPr lang="es-ES" sz="3200" dirty="0">
              <a:latin typeface="Cambria" pitchFamily="18" charset="0"/>
            </a:endParaRPr>
          </a:p>
        </p:txBody>
      </p:sp>
      <p:sp>
        <p:nvSpPr>
          <p:cNvPr id="3" name="2 Marcador de contenido"/>
          <p:cNvSpPr>
            <a:spLocks noGrp="1"/>
          </p:cNvSpPr>
          <p:nvPr>
            <p:ph idx="1"/>
          </p:nvPr>
        </p:nvSpPr>
        <p:spPr>
          <a:xfrm>
            <a:off x="0" y="1071546"/>
            <a:ext cx="5329246" cy="5455628"/>
          </a:xfrm>
        </p:spPr>
        <p:txBody>
          <a:bodyPr>
            <a:normAutofit/>
          </a:bodyPr>
          <a:lstStyle/>
          <a:p>
            <a:pPr algn="just">
              <a:buNone/>
            </a:pPr>
            <a:r>
              <a:rPr lang="es-ES" sz="2000" dirty="0" smtClean="0">
                <a:latin typeface="Cambria" pitchFamily="18" charset="0"/>
              </a:rPr>
              <a:t>     La sacarosa es el disacárido más abundante y la principal forma en la cual los glúcidos son transportados en las plantas. Está compuesto de una molécula de glucosa y una molécula de fructosa. El nombre sistemático de la sacarosa , O-α-D-glucopiranosil-(1→2)-D-fructofuranosido, indica cuatro cosas:</a:t>
            </a:r>
          </a:p>
          <a:p>
            <a:pPr algn="just">
              <a:buNone/>
            </a:pPr>
            <a:r>
              <a:rPr lang="es-ES" sz="2000" dirty="0" smtClean="0">
                <a:latin typeface="Cambria" pitchFamily="18" charset="0"/>
              </a:rPr>
              <a:t>     Sus monosacáridos: glucosa y fructosa. </a:t>
            </a:r>
          </a:p>
          <a:p>
            <a:pPr algn="just">
              <a:buNone/>
            </a:pPr>
            <a:r>
              <a:rPr lang="es-ES" sz="2000" dirty="0" smtClean="0">
                <a:latin typeface="Cambria" pitchFamily="18" charset="0"/>
              </a:rPr>
              <a:t>    El tipo de sus anillos: glucosa es una piranosa y fructosa es una furanosa. </a:t>
            </a:r>
          </a:p>
          <a:p>
            <a:pPr algn="just">
              <a:buNone/>
            </a:pPr>
            <a:r>
              <a:rPr lang="es-ES" sz="2000" dirty="0" smtClean="0">
                <a:latin typeface="Cambria" pitchFamily="18" charset="0"/>
              </a:rPr>
              <a:t>    Como están ligados juntos: el oxígeno sobre el carbono uno (C1) de α-glucosa está enlazado al C2 de la fructosa. </a:t>
            </a:r>
          </a:p>
          <a:p>
            <a:pPr algn="just">
              <a:buNone/>
            </a:pPr>
            <a:r>
              <a:rPr lang="es-ES" sz="2000" dirty="0" smtClean="0">
                <a:latin typeface="Cambria" pitchFamily="18" charset="0"/>
              </a:rPr>
              <a:t>    El sufijo -osido indica que el carbono anomérico de ambos monosacáridos participan en el enlace glicosídico. </a:t>
            </a:r>
          </a:p>
          <a:p>
            <a:pPr>
              <a:buNone/>
            </a:pPr>
            <a:endParaRPr lang="es-ES" dirty="0"/>
          </a:p>
        </p:txBody>
      </p:sp>
      <p:pic>
        <p:nvPicPr>
          <p:cNvPr id="21506" name="Picture 2" descr="http://www.virtual.unal.edu.co/cursos/ciencias/2000024/images/biomoleculas/sacarosa.gif"/>
          <p:cNvPicPr>
            <a:picLocks noChangeAspect="1" noChangeArrowheads="1"/>
          </p:cNvPicPr>
          <p:nvPr/>
        </p:nvPicPr>
        <p:blipFill>
          <a:blip r:embed="rId2"/>
          <a:srcRect/>
          <a:stretch>
            <a:fillRect/>
          </a:stretch>
        </p:blipFill>
        <p:spPr bwMode="auto">
          <a:xfrm>
            <a:off x="5286380" y="1357298"/>
            <a:ext cx="2928958" cy="378621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857232"/>
            <a:ext cx="2543164" cy="605808"/>
          </a:xfrm>
        </p:spPr>
        <p:txBody>
          <a:bodyPr>
            <a:normAutofit/>
          </a:bodyPr>
          <a:lstStyle/>
          <a:p>
            <a:r>
              <a:rPr lang="es-ES" sz="3200" dirty="0" smtClean="0">
                <a:latin typeface="Cambria" pitchFamily="18" charset="0"/>
              </a:rPr>
              <a:t>La lactosa</a:t>
            </a:r>
            <a:endParaRPr lang="es-ES" sz="3200" dirty="0">
              <a:latin typeface="Cambria" pitchFamily="18" charset="0"/>
            </a:endParaRPr>
          </a:p>
        </p:txBody>
      </p:sp>
      <p:sp>
        <p:nvSpPr>
          <p:cNvPr id="3" name="2 Marcador de contenido"/>
          <p:cNvSpPr>
            <a:spLocks noGrp="1"/>
          </p:cNvSpPr>
          <p:nvPr>
            <p:ph idx="1"/>
          </p:nvPr>
        </p:nvSpPr>
        <p:spPr>
          <a:xfrm>
            <a:off x="457200" y="1609416"/>
            <a:ext cx="4114800" cy="4846320"/>
          </a:xfrm>
        </p:spPr>
        <p:txBody>
          <a:bodyPr/>
          <a:lstStyle/>
          <a:p>
            <a:pPr algn="just">
              <a:buNone/>
            </a:pPr>
            <a:r>
              <a:rPr lang="es-ES" dirty="0" smtClean="0"/>
              <a:t>   </a:t>
            </a:r>
            <a:r>
              <a:rPr lang="es-ES" sz="2000" dirty="0" smtClean="0">
                <a:latin typeface="Cambria" pitchFamily="18" charset="0"/>
              </a:rPr>
              <a:t>La lactosa, un disacárido compuesto por una molécula de galactosa y una molécula de glucosa, estará presente naturalmente sólo en la leche. El nombre sistemático para la lactosa es O-β-D-galactopiranosil-(1→4)-D-glucopiranosa. Otro disacárido notable incluyen la maltosa (dos glucosa enlazadas α-1,4) y la celobiosa (dos glucosa enlazadas β-1,4).</a:t>
            </a:r>
          </a:p>
          <a:p>
            <a:endParaRPr lang="es-ES" dirty="0"/>
          </a:p>
        </p:txBody>
      </p:sp>
      <p:pic>
        <p:nvPicPr>
          <p:cNvPr id="20482" name="Picture 2" descr="http://www.virtual.unal.edu.co/cursos/ciencias/2000024/images/biomoleculas/lactosa.gif"/>
          <p:cNvPicPr>
            <a:picLocks noChangeAspect="1" noChangeArrowheads="1"/>
          </p:cNvPicPr>
          <p:nvPr/>
        </p:nvPicPr>
        <p:blipFill>
          <a:blip r:embed="rId2"/>
          <a:srcRect/>
          <a:stretch>
            <a:fillRect/>
          </a:stretch>
        </p:blipFill>
        <p:spPr bwMode="auto">
          <a:xfrm>
            <a:off x="4714876" y="1643050"/>
            <a:ext cx="3286148" cy="364333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4257676" cy="605808"/>
          </a:xfrm>
        </p:spPr>
        <p:txBody>
          <a:bodyPr>
            <a:normAutofit/>
          </a:bodyPr>
          <a:lstStyle/>
          <a:p>
            <a:r>
              <a:rPr lang="es-ES" sz="3200" dirty="0" smtClean="0">
                <a:latin typeface="Cambria" pitchFamily="18" charset="0"/>
              </a:rPr>
              <a:t>Los oligosacáridos</a:t>
            </a:r>
            <a:endParaRPr lang="es-ES" sz="3200" dirty="0">
              <a:latin typeface="Cambria" pitchFamily="18" charset="0"/>
            </a:endParaRPr>
          </a:p>
        </p:txBody>
      </p:sp>
      <p:sp>
        <p:nvSpPr>
          <p:cNvPr id="3" name="2 Marcador de contenido"/>
          <p:cNvSpPr>
            <a:spLocks noGrp="1"/>
          </p:cNvSpPr>
          <p:nvPr>
            <p:ph idx="1"/>
          </p:nvPr>
        </p:nvSpPr>
        <p:spPr>
          <a:xfrm>
            <a:off x="457200" y="1609416"/>
            <a:ext cx="3614734" cy="4846320"/>
          </a:xfrm>
        </p:spPr>
        <p:txBody>
          <a:bodyPr>
            <a:normAutofit lnSpcReduction="10000"/>
          </a:bodyPr>
          <a:lstStyle/>
          <a:p>
            <a:pPr algn="just">
              <a:buNone/>
            </a:pPr>
            <a:r>
              <a:rPr lang="es-ES" dirty="0" smtClean="0"/>
              <a:t>   </a:t>
            </a:r>
            <a:r>
              <a:rPr lang="es-ES" sz="2000" dirty="0" smtClean="0">
                <a:latin typeface="Cambria" pitchFamily="18" charset="0"/>
              </a:rPr>
              <a:t>Los oligosacáridos están compuestos por entre tres y nueve moléculas de monosacáridos que al hidrolizarse se liberan. No obstante, la definición de cuan largo debe ser un glúcido para ser considerado oligo o polisacárido varía según los autores. Según el número de monosacáridos de la cadena se tienen los trisacáridos (como la rafinosa), tetrasacárido (estaquiosa), pentasacáridos, etc.</a:t>
            </a:r>
          </a:p>
          <a:p>
            <a:pPr>
              <a:buNone/>
            </a:pPr>
            <a:endParaRPr lang="es-ES" dirty="0"/>
          </a:p>
        </p:txBody>
      </p:sp>
      <p:pic>
        <p:nvPicPr>
          <p:cNvPr id="19458" name="Picture 2" descr="Archivo:Stachyose structure.svg">
            <a:hlinkClick r:id="rId2"/>
          </p:cNvPr>
          <p:cNvPicPr>
            <a:picLocks noChangeAspect="1" noChangeArrowheads="1"/>
          </p:cNvPicPr>
          <p:nvPr/>
        </p:nvPicPr>
        <p:blipFill>
          <a:blip r:embed="rId3"/>
          <a:srcRect/>
          <a:stretch>
            <a:fillRect/>
          </a:stretch>
        </p:blipFill>
        <p:spPr bwMode="auto">
          <a:xfrm>
            <a:off x="4572000" y="0"/>
            <a:ext cx="3752842" cy="6858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1527</Words>
  <Application>Microsoft Office PowerPoint</Application>
  <PresentationFormat>Presentación en pantalla (4:3)</PresentationFormat>
  <Paragraphs>54</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Opulento</vt:lpstr>
      <vt:lpstr>Los carbohidratos</vt:lpstr>
      <vt:lpstr>SINÓNIMOS</vt:lpstr>
      <vt:lpstr>Estructura química</vt:lpstr>
      <vt:lpstr>Tipos de glúcidos</vt:lpstr>
      <vt:lpstr>Clasificación de monosacáridos</vt:lpstr>
      <vt:lpstr>disacáridos</vt:lpstr>
      <vt:lpstr>La sacarosa</vt:lpstr>
      <vt:lpstr>La lactosa</vt:lpstr>
      <vt:lpstr>Los oligosacáridos</vt:lpstr>
      <vt:lpstr>Los polisacáridos</vt:lpstr>
      <vt:lpstr>La celulosa y la quitina</vt:lpstr>
      <vt:lpstr>Diapositiva 12</vt:lpstr>
      <vt:lpstr>Función de los glúcidos</vt:lpstr>
      <vt:lpstr>aplicaciones</vt:lpstr>
      <vt:lpstr>metabolismo</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BIG Mouse</dc:creator>
  <cp:lastModifiedBy>BIG Mouse</cp:lastModifiedBy>
  <cp:revision>8</cp:revision>
  <dcterms:created xsi:type="dcterms:W3CDTF">2009-09-07T18:50:06Z</dcterms:created>
  <dcterms:modified xsi:type="dcterms:W3CDTF">2009-09-07T20:10:07Z</dcterms:modified>
</cp:coreProperties>
</file>