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61" r:id="rId4"/>
    <p:sldId id="262" r:id="rId5"/>
    <p:sldId id="263" r:id="rId6"/>
    <p:sldId id="264" r:id="rId7"/>
    <p:sldId id="265" r:id="rId8"/>
    <p:sldId id="266" r:id="rId9"/>
    <p:sldId id="270" r:id="rId10"/>
    <p:sldId id="267" r:id="rId11"/>
    <p:sldId id="268" r:id="rId1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057" autoAdjust="0"/>
    <p:restoredTop sz="94660"/>
  </p:normalViewPr>
  <p:slideViewPr>
    <p:cSldViewPr>
      <p:cViewPr>
        <p:scale>
          <a:sx n="70" d="100"/>
          <a:sy n="70" d="100"/>
        </p:scale>
        <p:origin x="-840" y="-1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20/05/2009</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20/05/2009</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20/05/2009</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20/05/2009</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20/05/2009</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20/05/2009</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20/05/2009</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20/05/2009</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20/05/2009</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20/05/2009</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20/05/2009</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20/05/2009</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orenzo\Desktop\esame chicca\sera....jpg"/>
          <p:cNvPicPr>
            <a:picLocks noChangeAspect="1" noChangeArrowheads="1"/>
          </p:cNvPicPr>
          <p:nvPr/>
        </p:nvPicPr>
        <p:blipFill>
          <a:blip r:embed="rId2"/>
          <a:srcRect/>
          <a:stretch>
            <a:fillRect/>
          </a:stretch>
        </p:blipFill>
        <p:spPr bwMode="auto">
          <a:xfrm>
            <a:off x="-285784" y="-285776"/>
            <a:ext cx="9929882" cy="7572428"/>
          </a:xfrm>
          <a:prstGeom prst="rect">
            <a:avLst/>
          </a:prstGeom>
          <a:noFill/>
        </p:spPr>
      </p:pic>
      <p:pic>
        <p:nvPicPr>
          <p:cNvPr id="3075" name="Picture 3" descr="C:\Users\Lorenzo\Desktop\esame chicca\ed è subito sera.png"/>
          <p:cNvPicPr>
            <a:picLocks noChangeAspect="1" noChangeArrowheads="1"/>
          </p:cNvPicPr>
          <p:nvPr/>
        </p:nvPicPr>
        <p:blipFill>
          <a:blip r:embed="rId3"/>
          <a:srcRect/>
          <a:stretch>
            <a:fillRect/>
          </a:stretch>
        </p:blipFill>
        <p:spPr bwMode="auto">
          <a:xfrm>
            <a:off x="0" y="0"/>
            <a:ext cx="5845175" cy="3590925"/>
          </a:xfrm>
          <a:prstGeom prst="rect">
            <a:avLst/>
          </a:prstGeom>
          <a:noFill/>
        </p:spPr>
      </p:pic>
      <p:pic>
        <p:nvPicPr>
          <p:cNvPr id="3077" name="Picture 5" descr="C:\Users\Lorenzo\Desktop\esame chicca\quasimodo.jpg"/>
          <p:cNvPicPr>
            <a:picLocks noChangeAspect="1" noChangeArrowheads="1"/>
          </p:cNvPicPr>
          <p:nvPr/>
        </p:nvPicPr>
        <p:blipFill>
          <a:blip r:embed="rId4">
            <a:lum bright="-10000" contrast="10000"/>
          </a:blip>
          <a:srcRect/>
          <a:stretch>
            <a:fillRect/>
          </a:stretch>
        </p:blipFill>
        <p:spPr bwMode="auto">
          <a:xfrm>
            <a:off x="5572132" y="1214422"/>
            <a:ext cx="2643206" cy="3703752"/>
          </a:xfrm>
          <a:prstGeom prst="rect">
            <a:avLst/>
          </a:prstGeom>
          <a:ln>
            <a:noFill/>
          </a:ln>
          <a:effectLst>
            <a:outerShdw blurRad="292100" dist="139700" dir="2700000" algn="tl" rotWithShape="0">
              <a:srgbClr val="333333">
                <a:alpha val="65000"/>
              </a:srgbClr>
            </a:outerShdw>
          </a:effectLst>
        </p:spPr>
      </p:pic>
      <p:pic>
        <p:nvPicPr>
          <p:cNvPr id="3080" name="Picture 8" descr="C:\Users\Lorenzo\Desktop\esame chicca\sa qua.png"/>
          <p:cNvPicPr>
            <a:picLocks noChangeAspect="1" noChangeArrowheads="1"/>
          </p:cNvPicPr>
          <p:nvPr/>
        </p:nvPicPr>
        <p:blipFill>
          <a:blip r:embed="rId5"/>
          <a:srcRect/>
          <a:stretch>
            <a:fillRect/>
          </a:stretch>
        </p:blipFill>
        <p:spPr bwMode="auto">
          <a:xfrm>
            <a:off x="928662" y="4714884"/>
            <a:ext cx="7064376" cy="116363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Lorenzo\Desktop\esame chicca\sera.jpg"/>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p:spPr>
      </p:pic>
      <p:sp>
        <p:nvSpPr>
          <p:cNvPr id="3" name="Rettangolo 2"/>
          <p:cNvSpPr/>
          <p:nvPr/>
        </p:nvSpPr>
        <p:spPr>
          <a:xfrm>
            <a:off x="500034" y="335846"/>
            <a:ext cx="8143932" cy="6063198"/>
          </a:xfrm>
          <a:prstGeom prst="rect">
            <a:avLst/>
          </a:prstGeom>
        </p:spPr>
        <p:txBody>
          <a:bodyPr wrap="square">
            <a:spAutoFit/>
          </a:bodyPr>
          <a:lstStyle/>
          <a:p>
            <a:pPr algn="ctr"/>
            <a:r>
              <a:rPr lang="it-IT" sz="2800" b="1" dirty="0" smtClean="0">
                <a:ln>
                  <a:solidFill>
                    <a:schemeClr val="bg1"/>
                  </a:solidFill>
                </a:ln>
                <a:solidFill>
                  <a:srgbClr val="CC0066"/>
                </a:solidFill>
                <a:latin typeface="Snap ITC" pitchFamily="82" charset="0"/>
              </a:rPr>
              <a:t>TEMPO ,SPAZIO E STILE</a:t>
            </a:r>
          </a:p>
          <a:p>
            <a:pPr algn="just"/>
            <a:endParaRPr lang="it-IT" sz="2400" dirty="0" smtClean="0"/>
          </a:p>
          <a:p>
            <a:pPr algn="just"/>
            <a:r>
              <a:rPr lang="it-IT" sz="2400" b="1" u="sng" dirty="0" smtClean="0">
                <a:solidFill>
                  <a:srgbClr val="FFFF00"/>
                </a:solidFill>
              </a:rPr>
              <a:t>Il tempo e lo spazio</a:t>
            </a:r>
            <a:r>
              <a:rPr lang="it-IT" sz="2400" b="1" dirty="0" smtClean="0">
                <a:solidFill>
                  <a:srgbClr val="FFFF00"/>
                </a:solidFill>
              </a:rPr>
              <a:t> = </a:t>
            </a:r>
            <a:r>
              <a:rPr lang="it-IT" sz="2400" b="1" dirty="0" smtClean="0"/>
              <a:t>allo spazio cosmico, rappresentato dal sole e dalla terra, corrisponde la contrazione del tempo, ridotto a quel subito, a un attimo che spegne la vita dell'uomo. </a:t>
            </a:r>
          </a:p>
          <a:p>
            <a:pPr algn="just"/>
            <a:endParaRPr lang="it-IT" sz="2400" dirty="0" smtClean="0"/>
          </a:p>
          <a:p>
            <a:pPr algn="just"/>
            <a:r>
              <a:rPr lang="it-IT" sz="2400" b="1" u="sng" dirty="0" smtClean="0">
                <a:solidFill>
                  <a:srgbClr val="FFFF00"/>
                </a:solidFill>
              </a:rPr>
              <a:t>Lo stile = </a:t>
            </a:r>
            <a:r>
              <a:rPr lang="it-IT" sz="2400" b="1" dirty="0" smtClean="0"/>
              <a:t>la forma metrica è di versi liberi di varia misura, un dodecasillabo, un novenario, un settenario. Le due frasi coordinate presentano un lessico semplice e ridotto all'essenziale, ma ricchissimo di allusioni. Il senso complessivo si ricava da alcune parole chiave, che alludono(accennano) alle caratteristiche della vita: solo (solitudine), raggio di sole (speranza di felicità), subito sera (precarietà della vita). I tre versi sono legati dalla consonanza solo-sole, l'assonanza terra-sera e dall'allitterazione, che accentua l'intensità ritmica (sta, solo, sul, sole, subito, sera).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Bambi\mshome\P1020235.JPG"/>
          <p:cNvPicPr>
            <a:picLocks noChangeAspect="1" noChangeArrowheads="1"/>
          </p:cNvPicPr>
          <p:nvPr/>
        </p:nvPicPr>
        <p:blipFill>
          <a:blip r:embed="rId2" cstate="print">
            <a:lum bright="-20000" contrast="10000"/>
          </a:blip>
          <a:srcRect/>
          <a:stretch>
            <a:fillRect/>
          </a:stretch>
        </p:blipFill>
        <p:spPr bwMode="auto">
          <a:xfrm>
            <a:off x="0" y="-1"/>
            <a:ext cx="9144000" cy="6858001"/>
          </a:xfrm>
          <a:prstGeom prst="rect">
            <a:avLst/>
          </a:prstGeom>
          <a:noFill/>
        </p:spPr>
      </p:pic>
      <p:pic>
        <p:nvPicPr>
          <p:cNvPr id="4" name="Picture 3" descr="C:\Users\Lorenzo\Desktop\esame chicca\ed è subito sera.png"/>
          <p:cNvPicPr>
            <a:picLocks noChangeAspect="1" noChangeArrowheads="1"/>
          </p:cNvPicPr>
          <p:nvPr/>
        </p:nvPicPr>
        <p:blipFill>
          <a:blip r:embed="rId3"/>
          <a:srcRect/>
          <a:stretch>
            <a:fillRect/>
          </a:stretch>
        </p:blipFill>
        <p:spPr bwMode="auto">
          <a:xfrm>
            <a:off x="73876" y="428604"/>
            <a:ext cx="9070124" cy="557214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Lorenzo\Desktop\esame chicca\sera.jpg"/>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sp>
        <p:nvSpPr>
          <p:cNvPr id="8" name="Sottotitolo 7"/>
          <p:cNvSpPr>
            <a:spLocks noGrp="1"/>
          </p:cNvSpPr>
          <p:nvPr>
            <p:ph type="subTitle" idx="1"/>
          </p:nvPr>
        </p:nvSpPr>
        <p:spPr>
          <a:xfrm>
            <a:off x="714348" y="428604"/>
            <a:ext cx="7715304" cy="5715040"/>
          </a:xfrm>
        </p:spPr>
        <p:txBody>
          <a:bodyPr>
            <a:normAutofit/>
          </a:bodyPr>
          <a:lstStyle/>
          <a:p>
            <a:r>
              <a:rPr lang="it-IT" sz="4800" i="1" dirty="0" smtClean="0">
                <a:solidFill>
                  <a:schemeClr val="tx1"/>
                </a:solidFill>
                <a:latin typeface="Times New Roman" pitchFamily="18" charset="0"/>
                <a:cs typeface="Times New Roman" pitchFamily="18" charset="0"/>
              </a:rPr>
              <a:t>“ Ognuno  sta solo sul cuor della Terra</a:t>
            </a:r>
          </a:p>
          <a:p>
            <a:endParaRPr lang="it-IT" sz="4800" i="1" dirty="0" smtClean="0">
              <a:solidFill>
                <a:schemeClr val="tx1"/>
              </a:solidFill>
              <a:latin typeface="Times New Roman" pitchFamily="18" charset="0"/>
              <a:cs typeface="Times New Roman" pitchFamily="18" charset="0"/>
            </a:endParaRPr>
          </a:p>
          <a:p>
            <a:r>
              <a:rPr lang="it-IT" sz="4800" i="1" dirty="0" smtClean="0">
                <a:solidFill>
                  <a:schemeClr val="tx1"/>
                </a:solidFill>
                <a:latin typeface="Times New Roman" pitchFamily="18" charset="0"/>
                <a:cs typeface="Times New Roman" pitchFamily="18" charset="0"/>
              </a:rPr>
              <a:t>Trafitto da un raggio di sole:</a:t>
            </a:r>
          </a:p>
          <a:p>
            <a:endParaRPr lang="it-IT" sz="4800" i="1" dirty="0" smtClean="0">
              <a:solidFill>
                <a:schemeClr val="tx1"/>
              </a:solidFill>
              <a:latin typeface="Times New Roman" pitchFamily="18" charset="0"/>
              <a:cs typeface="Times New Roman" pitchFamily="18" charset="0"/>
            </a:endParaRPr>
          </a:p>
          <a:p>
            <a:r>
              <a:rPr lang="it-IT" sz="4800" i="1" dirty="0" smtClean="0">
                <a:solidFill>
                  <a:schemeClr val="tx1"/>
                </a:solidFill>
                <a:latin typeface="Times New Roman" pitchFamily="18" charset="0"/>
                <a:cs typeface="Times New Roman" pitchFamily="18" charset="0"/>
              </a:rPr>
              <a:t>Ed è subito sera </a:t>
            </a:r>
            <a:r>
              <a:rPr lang="it-IT" sz="4800" i="1" dirty="0" smtClean="0">
                <a:solidFill>
                  <a:schemeClr val="tx1"/>
                </a:solidFill>
                <a:latin typeface="Times New Roman" pitchFamily="18" charset="0"/>
                <a:cs typeface="Times New Roman" pitchFamily="18" charset="0"/>
              </a:rPr>
              <a:t>”</a:t>
            </a:r>
          </a:p>
          <a:p>
            <a:endParaRPr lang="it-IT" dirty="0" smtClean="0"/>
          </a:p>
          <a:p>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Lorenzo\Desktop\esame chicca\sera.jpg"/>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p:spPr>
      </p:pic>
      <p:sp>
        <p:nvSpPr>
          <p:cNvPr id="2" name="Rettangolo 1"/>
          <p:cNvSpPr/>
          <p:nvPr/>
        </p:nvSpPr>
        <p:spPr>
          <a:xfrm>
            <a:off x="285720" y="0"/>
            <a:ext cx="8429684" cy="6370975"/>
          </a:xfrm>
          <a:prstGeom prst="rect">
            <a:avLst/>
          </a:prstGeom>
        </p:spPr>
        <p:txBody>
          <a:bodyPr wrap="square">
            <a:spAutoFit/>
          </a:bodyPr>
          <a:lstStyle/>
          <a:p>
            <a:r>
              <a:rPr lang="it-IT" sz="2800" b="1" dirty="0" smtClean="0">
                <a:ln>
                  <a:solidFill>
                    <a:schemeClr val="bg1"/>
                  </a:solidFill>
                </a:ln>
                <a:solidFill>
                  <a:srgbClr val="CC0066"/>
                </a:solidFill>
                <a:latin typeface="Snap ITC" pitchFamily="82" charset="0"/>
                <a:cs typeface="Times New Roman" pitchFamily="18" charset="0"/>
              </a:rPr>
              <a:t>L' OPERA...</a:t>
            </a:r>
          </a:p>
          <a:p>
            <a:endParaRPr lang="it-IT" sz="2000" b="1" dirty="0" smtClean="0">
              <a:latin typeface="Times New Roman" pitchFamily="18" charset="0"/>
              <a:cs typeface="Times New Roman" pitchFamily="18" charset="0"/>
            </a:endParaRPr>
          </a:p>
          <a:p>
            <a:r>
              <a:rPr lang="it-IT" b="1" dirty="0" smtClean="0">
                <a:latin typeface="Batang" pitchFamily="18" charset="-127"/>
                <a:ea typeface="Batang" pitchFamily="18" charset="-127"/>
                <a:cs typeface="Times New Roman" pitchFamily="18" charset="0"/>
              </a:rPr>
              <a:t>Tutte le composizioni sono scritte in prima persona tranne la lirica d'apertura. Hanno quindi un carattere autobiografico e personale. Si può dire che l'opera sia un soliloquio a voce </a:t>
            </a:r>
            <a:r>
              <a:rPr lang="it-IT" b="1" dirty="0" smtClean="0">
                <a:latin typeface="Batang" pitchFamily="18" charset="-127"/>
                <a:ea typeface="Batang" pitchFamily="18" charset="-127"/>
                <a:cs typeface="Times New Roman" pitchFamily="18" charset="0"/>
              </a:rPr>
              <a:t>sommessa. Ed </a:t>
            </a:r>
            <a:r>
              <a:rPr lang="it-IT" b="1" dirty="0" smtClean="0">
                <a:latin typeface="Batang" pitchFamily="18" charset="-127"/>
                <a:ea typeface="Batang" pitchFamily="18" charset="-127"/>
                <a:cs typeface="Times New Roman" pitchFamily="18" charset="0"/>
              </a:rPr>
              <a:t>è subito sera, poesia straordinaria stabilisce una corrispondenza tra la solitudine del singolo e la solitudine dell'umanità intera, al centro dell'universo. </a:t>
            </a:r>
          </a:p>
          <a:p>
            <a:r>
              <a:rPr lang="it-IT" b="1" dirty="0" smtClean="0">
                <a:latin typeface="Batang" pitchFamily="18" charset="-127"/>
                <a:ea typeface="Batang" pitchFamily="18" charset="-127"/>
                <a:cs typeface="Times New Roman" pitchFamily="18" charset="0"/>
              </a:rPr>
              <a:t> Scritta sotto l'impulso di un'improvvisa folgorazione, secondo il criterio ermetico. </a:t>
            </a:r>
          </a:p>
          <a:p>
            <a:endParaRPr lang="it-IT" b="1" dirty="0" smtClean="0">
              <a:latin typeface="Batang" pitchFamily="18" charset="-127"/>
              <a:ea typeface="Batang" pitchFamily="18" charset="-127"/>
              <a:cs typeface="Times New Roman" pitchFamily="18" charset="0"/>
            </a:endParaRPr>
          </a:p>
          <a:p>
            <a:r>
              <a:rPr lang="it-IT" b="1" dirty="0" smtClean="0">
                <a:latin typeface="Batang" pitchFamily="18" charset="-127"/>
                <a:ea typeface="Batang" pitchFamily="18" charset="-127"/>
                <a:cs typeface="Times New Roman" pitchFamily="18" charset="0"/>
              </a:rPr>
              <a:t>Ognuno sta solo al centro del suo territorio o al centro della sua città, allorché è colpito dalla illusione della felicità, dal raggio del sole che subito tramonta, e arriva la morte che porta via la vita e cancella ogni cosa. È il tema della solitudine insita in ogni uomo. Ognuno è solo con se stesso, anche se vicino agli altri. La solitudine si affievolisce, ma non scompare quando l’uomo trova l’amore di una donna e l’amore dei figli. Ma anche nelle migliori condizioni possibili egli è sempre solo: se si ammala è lui a soffrire e se muore è lui a morire. Gli altri possono fare molto, possono lenire le sofferenze ma non debellarla e non possono salvarle dalla malattia o dalla morte. Ogni uomo è solo con se stesso mentre si illude di poter capire la vita e si inganna di afferrare la felicità. Subito arriva la morte che rapina ogni illusione e ogni felicità.</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Lorenzo\Desktop\esame chicca\sera.jpg"/>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p:spPr>
      </p:pic>
      <p:sp>
        <p:nvSpPr>
          <p:cNvPr id="3" name="Rettangolo 2"/>
          <p:cNvSpPr/>
          <p:nvPr/>
        </p:nvSpPr>
        <p:spPr>
          <a:xfrm>
            <a:off x="1643042" y="357166"/>
            <a:ext cx="5643586" cy="6001643"/>
          </a:xfrm>
          <a:prstGeom prst="rect">
            <a:avLst/>
          </a:prstGeom>
        </p:spPr>
        <p:txBody>
          <a:bodyPr wrap="square">
            <a:spAutoFit/>
          </a:bodyPr>
          <a:lstStyle/>
          <a:p>
            <a:pPr algn="ctr"/>
            <a:r>
              <a:rPr lang="it-IT" sz="3200" dirty="0" smtClean="0">
                <a:ln>
                  <a:solidFill>
                    <a:schemeClr val="bg1"/>
                  </a:solidFill>
                </a:ln>
                <a:solidFill>
                  <a:srgbClr val="CC0066"/>
                </a:solidFill>
                <a:latin typeface="Snap ITC" pitchFamily="82" charset="0"/>
              </a:rPr>
              <a:t>IL MESSAGGIO...</a:t>
            </a:r>
          </a:p>
          <a:p>
            <a:pPr algn="ctr"/>
            <a:endParaRPr lang="it-IT" sz="3200" dirty="0" smtClean="0"/>
          </a:p>
          <a:p>
            <a:pPr algn="ctr"/>
            <a:r>
              <a:rPr lang="it-IT" sz="3200" dirty="0" smtClean="0"/>
              <a:t>. </a:t>
            </a:r>
            <a:r>
              <a:rPr lang="it-IT" sz="3200" b="1" dirty="0" smtClean="0"/>
              <a:t>Il messaggio che si afferra è di dolore e di tristezza per l’esilio, nella lontananza dalla terra nativa e nella solitudine della vita presente, dubitosa di Dio e senza amore, mitigato dal ricordo di un amore lontano nel tempo, che rischiara e attenua la solitudine insita in ogni uomo.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Lorenzo\Desktop\esame chicca\sera.jpg"/>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p:spPr>
      </p:pic>
      <p:sp>
        <p:nvSpPr>
          <p:cNvPr id="4" name="Rettangolo 3"/>
          <p:cNvSpPr/>
          <p:nvPr/>
        </p:nvSpPr>
        <p:spPr>
          <a:xfrm>
            <a:off x="214282" y="214290"/>
            <a:ext cx="8786874" cy="6370975"/>
          </a:xfrm>
          <a:prstGeom prst="rect">
            <a:avLst/>
          </a:prstGeom>
        </p:spPr>
        <p:txBody>
          <a:bodyPr wrap="square">
            <a:spAutoFit/>
          </a:bodyPr>
          <a:lstStyle/>
          <a:p>
            <a:pPr algn="ctr"/>
            <a:r>
              <a:rPr lang="it-IT" sz="3200" dirty="0" smtClean="0">
                <a:ln>
                  <a:solidFill>
                    <a:schemeClr val="bg1"/>
                  </a:solidFill>
                </a:ln>
                <a:solidFill>
                  <a:srgbClr val="CC0066"/>
                </a:solidFill>
                <a:latin typeface="Snap ITC" pitchFamily="82" charset="0"/>
              </a:rPr>
              <a:t>PRAFRASI PER VERSI...</a:t>
            </a:r>
          </a:p>
          <a:p>
            <a:pPr algn="just"/>
            <a:endParaRPr lang="it-IT" sz="3200" dirty="0" smtClean="0"/>
          </a:p>
          <a:p>
            <a:pPr algn="ctr"/>
            <a:r>
              <a:rPr lang="it-IT" sz="3200" b="1" dirty="0" smtClean="0">
                <a:solidFill>
                  <a:srgbClr val="FFFF00"/>
                </a:solidFill>
                <a:latin typeface="Footlight MT Light" pitchFamily="18" charset="0"/>
                <a:ea typeface="Batang" pitchFamily="18" charset="-127"/>
              </a:rPr>
              <a:t>PRIMO VERSO:</a:t>
            </a:r>
          </a:p>
          <a:p>
            <a:pPr algn="just"/>
            <a:endParaRPr lang="it-IT" sz="2400" dirty="0" smtClean="0"/>
          </a:p>
          <a:p>
            <a:pPr algn="just"/>
            <a:r>
              <a:rPr lang="it-IT" sz="2400" i="1" dirty="0" smtClean="0"/>
              <a:t>“Ognuno sta solo sul cuor della Terra...”</a:t>
            </a:r>
          </a:p>
          <a:p>
            <a:pPr algn="just"/>
            <a:endParaRPr lang="it-IT" sz="2400" dirty="0" smtClean="0"/>
          </a:p>
          <a:p>
            <a:pPr algn="just"/>
            <a:r>
              <a:rPr lang="it-IT"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Ognuno... terra:</a:t>
            </a:r>
            <a:r>
              <a:rPr lang="it-IT" sz="2400" i="1" dirty="0" smtClean="0"/>
              <a:t> in questo verso  il  porta  afferma  l'immutabilità  della condizione dell'uomo che, nonostante viva e operi tra  gli altri, non riesce mai a comunicare veramente con nessuno.</a:t>
            </a:r>
          </a:p>
          <a:p>
            <a:pPr algn="just"/>
            <a:r>
              <a:rPr lang="it-IT" sz="2400" dirty="0" smtClean="0"/>
              <a:t>"</a:t>
            </a:r>
            <a:r>
              <a:rPr lang="it-IT" sz="2400" i="1" dirty="0" smtClean="0"/>
              <a:t>Ognuno" si riferisce a una condizione  universale che  va</a:t>
            </a:r>
          </a:p>
          <a:p>
            <a:pPr algn="just"/>
            <a:r>
              <a:rPr lang="it-IT" sz="2400" dirty="0" smtClean="0"/>
              <a:t>oltre le singole esperienze individuali.</a:t>
            </a:r>
          </a:p>
          <a:p>
            <a:pPr algn="just"/>
            <a:r>
              <a:rPr lang="it-IT" sz="2400" dirty="0" smtClean="0"/>
              <a:t>"</a:t>
            </a:r>
            <a:r>
              <a:rPr lang="it-IT" sz="2400" i="1" dirty="0" smtClean="0"/>
              <a:t>Sul cuor della  terra"  indica  che  l'uomo,  stoltamente  convinto di essere  il  centro ("cuor")  della  terra,  in</a:t>
            </a:r>
          </a:p>
          <a:p>
            <a:pPr algn="just"/>
            <a:r>
              <a:rPr lang="it-IT" sz="2400" dirty="0" smtClean="0"/>
              <a:t>realtà rimane sostanzialmente estraneo  al  vibrare  della  vita del mondo. </a:t>
            </a:r>
          </a:p>
          <a:p>
            <a:pPr algn="just"/>
            <a:endParaRPr lang="it-IT"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Lorenzo\Desktop\esame chicca\sera.jpg"/>
          <p:cNvPicPr>
            <a:picLocks noChangeAspect="1" noChangeArrowheads="1"/>
          </p:cNvPicPr>
          <p:nvPr/>
        </p:nvPicPr>
        <p:blipFill>
          <a:blip r:embed="rId2">
            <a:lum bright="20000"/>
          </a:blip>
          <a:srcRect/>
          <a:stretch>
            <a:fillRect/>
          </a:stretch>
        </p:blipFill>
        <p:spPr bwMode="auto">
          <a:xfrm>
            <a:off x="0" y="-24"/>
            <a:ext cx="9144000" cy="6858000"/>
          </a:xfrm>
          <a:prstGeom prst="rect">
            <a:avLst/>
          </a:prstGeom>
          <a:noFill/>
        </p:spPr>
      </p:pic>
      <p:sp>
        <p:nvSpPr>
          <p:cNvPr id="3" name="Rettangolo 2"/>
          <p:cNvSpPr/>
          <p:nvPr/>
        </p:nvSpPr>
        <p:spPr>
          <a:xfrm>
            <a:off x="642910" y="1214422"/>
            <a:ext cx="7500958" cy="4647426"/>
          </a:xfrm>
          <a:prstGeom prst="rect">
            <a:avLst/>
          </a:prstGeom>
        </p:spPr>
        <p:txBody>
          <a:bodyPr wrap="square">
            <a:spAutoFit/>
          </a:bodyPr>
          <a:lstStyle/>
          <a:p>
            <a:pPr algn="ctr"/>
            <a:r>
              <a:rPr lang="it-IT" sz="3200" b="1" dirty="0" smtClean="0">
                <a:solidFill>
                  <a:srgbClr val="FFFF00"/>
                </a:solidFill>
                <a:latin typeface="Footlight MT Light" pitchFamily="18" charset="0"/>
              </a:rPr>
              <a:t>SECONDO VERSO</a:t>
            </a:r>
            <a:r>
              <a:rPr lang="it-IT" sz="3200" b="1" dirty="0" smtClean="0">
                <a:solidFill>
                  <a:srgbClr val="FFFF00"/>
                </a:solidFill>
                <a:latin typeface="Footlight MT Light" pitchFamily="18" charset="0"/>
              </a:rPr>
              <a:t>:</a:t>
            </a:r>
          </a:p>
          <a:p>
            <a:pPr algn="just"/>
            <a:endParaRPr lang="it-IT" sz="2400" dirty="0" smtClean="0"/>
          </a:p>
          <a:p>
            <a:pPr algn="just"/>
            <a:r>
              <a:rPr lang="it-IT" sz="2400" i="1" dirty="0" smtClean="0"/>
              <a:t>“ ... trafitto da un raggio di sole: … ”</a:t>
            </a:r>
          </a:p>
          <a:p>
            <a:pPr algn="just"/>
            <a:endParaRPr lang="it-IT" sz="2400" dirty="0" smtClean="0"/>
          </a:p>
          <a:p>
            <a:pPr algn="just"/>
            <a:r>
              <a:rPr lang="it-IT"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...trafitto … sole:</a:t>
            </a:r>
            <a:r>
              <a:rPr lang="it-IT" sz="2400" i="1" dirty="0" smtClean="0"/>
              <a:t> "trafitto" ha una funzione bivalente:  la  luce  del sole prima illumina (dunque è benefica) l'uomo, poi lo  ferisce(dunque è dolorosa) con la sua fugacità.</a:t>
            </a:r>
          </a:p>
          <a:p>
            <a:pPr algn="just"/>
            <a:r>
              <a:rPr lang="it-IT" sz="2400" i="1" dirty="0" smtClean="0"/>
              <a:t>La vita,  simboleggiata  dal  "sole",  da  possibilità  di felicità diventa motivo di amarezza e di sofferenza. Infine, l'aggettivo numerale "un" sta  a  indicare  quanto  fragile sia l'uomo. Infatti basta una piccola  contrarietà ("un raggio") per abbatterlo.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Lorenzo\Desktop\esame chicca\sera.jpg"/>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p:spPr>
      </p:pic>
      <p:sp>
        <p:nvSpPr>
          <p:cNvPr id="3" name="Rettangolo 2"/>
          <p:cNvSpPr/>
          <p:nvPr/>
        </p:nvSpPr>
        <p:spPr>
          <a:xfrm>
            <a:off x="642910" y="857232"/>
            <a:ext cx="8143932" cy="4031873"/>
          </a:xfrm>
          <a:prstGeom prst="rect">
            <a:avLst/>
          </a:prstGeom>
        </p:spPr>
        <p:txBody>
          <a:bodyPr wrap="square">
            <a:spAutoFit/>
          </a:bodyPr>
          <a:lstStyle/>
          <a:p>
            <a:pPr algn="ctr"/>
            <a:r>
              <a:rPr lang="it-IT" sz="3200" b="1" dirty="0" smtClean="0">
                <a:solidFill>
                  <a:srgbClr val="FFFF00"/>
                </a:solidFill>
                <a:latin typeface="Footlight MT Light" pitchFamily="18" charset="0"/>
              </a:rPr>
              <a:t>TERZO VERSO: </a:t>
            </a:r>
            <a:endParaRPr lang="it-IT" sz="3200" b="1" dirty="0" smtClean="0">
              <a:solidFill>
                <a:srgbClr val="FFFF00"/>
              </a:solidFill>
              <a:latin typeface="Footlight MT Light" pitchFamily="18" charset="0"/>
            </a:endParaRPr>
          </a:p>
          <a:p>
            <a:pPr algn="just"/>
            <a:endParaRPr lang="it-IT" sz="3200" dirty="0" smtClean="0"/>
          </a:p>
          <a:p>
            <a:pPr algn="just"/>
            <a:r>
              <a:rPr lang="it-IT" sz="3200" i="1" dirty="0" smtClean="0"/>
              <a:t>… Ed è subito sera”</a:t>
            </a:r>
          </a:p>
          <a:p>
            <a:pPr algn="just"/>
            <a:endParaRPr lang="it-IT" sz="3200" dirty="0" smtClean="0"/>
          </a:p>
          <a:p>
            <a:pPr algn="just"/>
            <a:r>
              <a:rPr lang="it-IT" sz="3200" i="1" dirty="0" smtClean="0"/>
              <a:t>ed è... sera: con la stessa rapidità con cui la giornata trapassa nella sera sopraggiunge fatalmente la morte. La sera, infatti, diviene il simbolo della morte.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Lorenzo\Desktop\esame chicca\sera.jpg"/>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p:spPr>
      </p:pic>
      <p:sp>
        <p:nvSpPr>
          <p:cNvPr id="3" name="Rettangolo 2"/>
          <p:cNvSpPr/>
          <p:nvPr/>
        </p:nvSpPr>
        <p:spPr>
          <a:xfrm>
            <a:off x="214282" y="428604"/>
            <a:ext cx="8929718" cy="6124754"/>
          </a:xfrm>
          <a:prstGeom prst="rect">
            <a:avLst/>
          </a:prstGeom>
        </p:spPr>
        <p:txBody>
          <a:bodyPr wrap="square">
            <a:spAutoFit/>
          </a:bodyPr>
          <a:lstStyle/>
          <a:p>
            <a:pPr algn="ctr"/>
            <a:r>
              <a:rPr lang="it-IT" sz="3200" dirty="0" smtClean="0">
                <a:ln>
                  <a:solidFill>
                    <a:schemeClr val="bg1"/>
                  </a:solidFill>
                </a:ln>
                <a:solidFill>
                  <a:srgbClr val="CC0066"/>
                </a:solidFill>
                <a:latin typeface="Snap ITC" pitchFamily="82" charset="0"/>
              </a:rPr>
              <a:t>COMMENTO: </a:t>
            </a:r>
          </a:p>
          <a:p>
            <a:endParaRPr lang="it-IT" sz="2000" dirty="0" smtClean="0"/>
          </a:p>
          <a:p>
            <a:pPr algn="just"/>
            <a:r>
              <a:rPr lang="it-IT" sz="2000" i="1" dirty="0" smtClean="0"/>
              <a:t>“Ed è subito sera” è una delle liriche più </a:t>
            </a:r>
            <a:r>
              <a:rPr lang="it-IT" sz="2000" i="1" u="sng" dirty="0" smtClean="0"/>
              <a:t>significative ed espressive di Quasimodo , tanto che ha dato il titolo ad un'intera raccolta. Questa poesia esprime, con estrema efficacia, nella sua brevità ed essenzialità, la condizione umana. E' divisa in tre momenti, uno per verso, che insieme riassumono, in maniera intensa e lampante, l'amara concezione che il poeta ha della vita: Nel primo verso il poeta afferma l'immutabilità della condizione dell'uomo che, nonostante viva ed operi con gli altri, non riesce mai veramente a comunicare con nessuno. Egli infatti è “solo sul cuore della terra”, convinto di essere il centro del mondo, ma in realtà ne rimane sostanzialmente estraneo. Nel secondo verso il termine “trafitto” assume un doppio significato: la luce del sole prima illumina l'uomo, quindi è benefica; poi lo ferisce, quindi è dolorosa. Quindi la vita, simboleggiata dal sole, da possibilità di felicità diventa motivo di sofferenza. Nel terzo e ultimo verso il poeta conclude affermando che, con la stessa rapidità con cui la giornata lascia spazio alla sera, così sopraggiunge improvvisa la morte. La sera quindi diviene il simbolo della morte. Ogni uomo, quindi, è tragicamente solo nel mondo e il raggio di sole, gioioso come la vita ma anche amaro per la sua precarietà, presto scompare nella sera della morte, che arriva improvvisamente.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Lorenzo\Desktop\esame chicca\sera.jpg"/>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p:spPr>
      </p:pic>
      <p:sp>
        <p:nvSpPr>
          <p:cNvPr id="3" name="Rettangolo 2"/>
          <p:cNvSpPr/>
          <p:nvPr/>
        </p:nvSpPr>
        <p:spPr>
          <a:xfrm>
            <a:off x="357158" y="571480"/>
            <a:ext cx="8143932" cy="5878532"/>
          </a:xfrm>
          <a:prstGeom prst="rect">
            <a:avLst/>
          </a:prstGeom>
        </p:spPr>
        <p:txBody>
          <a:bodyPr wrap="square">
            <a:spAutoFit/>
          </a:bodyPr>
          <a:lstStyle/>
          <a:p>
            <a:pPr algn="ctr"/>
            <a:r>
              <a:rPr lang="it-IT" sz="2800" dirty="0" smtClean="0">
                <a:ln>
                  <a:solidFill>
                    <a:schemeClr val="bg1"/>
                  </a:solidFill>
                </a:ln>
                <a:solidFill>
                  <a:srgbClr val="CC0066"/>
                </a:solidFill>
                <a:latin typeface="Snap ITC" pitchFamily="82" charset="0"/>
              </a:rPr>
              <a:t>I NUCLEI TEMATICI sono :</a:t>
            </a:r>
          </a:p>
          <a:p>
            <a:pPr algn="ctr"/>
            <a:r>
              <a:rPr lang="it-IT" sz="2800" dirty="0" smtClean="0">
                <a:solidFill>
                  <a:srgbClr val="CC0066"/>
                </a:solidFill>
              </a:rPr>
              <a:t> </a:t>
            </a: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solitudine, pena del vivere, morte</a:t>
            </a: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r>
              <a:rPr lang="it-IT"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it-IT"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r>
              <a:rPr lang="it-IT" sz="2000" b="1" u="sng" dirty="0" smtClean="0">
                <a:solidFill>
                  <a:srgbClr val="FFFF00"/>
                </a:solidFill>
              </a:rPr>
              <a:t>Solitudine</a:t>
            </a:r>
            <a:r>
              <a:rPr lang="it-IT" sz="2000" b="1" dirty="0" smtClean="0">
                <a:solidFill>
                  <a:srgbClr val="FFFF00"/>
                </a:solidFill>
              </a:rPr>
              <a:t> = </a:t>
            </a:r>
            <a:r>
              <a:rPr lang="it-IT" sz="2000" b="1" dirty="0" smtClean="0"/>
              <a:t>nel primo verso acquista un particolare rilievo il sintagma "nel cuor della terra", che contrappone alla grandezza della terra la limitatezza e lo smarrimento di uomo che, pur vivendo al centro delle cose, si sente tragicamente solo, incapace di comunicare con i suoi simili. </a:t>
            </a:r>
            <a:endParaRPr lang="it-IT" sz="2000" b="1" dirty="0" smtClean="0"/>
          </a:p>
          <a:p>
            <a:pPr algn="just"/>
            <a:endParaRPr lang="it-IT" sz="2000" b="1" dirty="0" smtClean="0"/>
          </a:p>
          <a:p>
            <a:pPr algn="just"/>
            <a:r>
              <a:rPr lang="it-IT" sz="2000" b="1" u="sng" dirty="0" smtClean="0">
                <a:solidFill>
                  <a:srgbClr val="FFFF00"/>
                </a:solidFill>
              </a:rPr>
              <a:t>Pena del vivere </a:t>
            </a:r>
            <a:r>
              <a:rPr lang="it-IT" sz="2000" b="1" dirty="0" smtClean="0">
                <a:solidFill>
                  <a:srgbClr val="FFFF00"/>
                </a:solidFill>
              </a:rPr>
              <a:t>= </a:t>
            </a:r>
            <a:r>
              <a:rPr lang="it-IT" sz="2000" b="1" dirty="0" smtClean="0"/>
              <a:t>nel secondo verso l'immagine del cuore di ogni individuo "trafitto da un raggio di sole" evoca analogicamente la dimensione della vita umana oscillante tra l'attesa della felicità (il raggio di sole) e il sentimento del dolore (trafitto): il raggio di sole non illumina l'uomo ma lo trafigge, poiché la speranza di appagamento lascia presto il posto alla delusione. </a:t>
            </a:r>
            <a:endParaRPr lang="it-IT" sz="2000" b="1" dirty="0" smtClean="0"/>
          </a:p>
          <a:p>
            <a:pPr algn="just"/>
            <a:endParaRPr lang="it-IT" sz="2000" b="1" dirty="0" smtClean="0"/>
          </a:p>
          <a:p>
            <a:pPr algn="just"/>
            <a:r>
              <a:rPr lang="it-IT" sz="2000" b="1" u="sng" dirty="0" smtClean="0">
                <a:solidFill>
                  <a:srgbClr val="FFFF00"/>
                </a:solidFill>
              </a:rPr>
              <a:t>Morte</a:t>
            </a:r>
            <a:r>
              <a:rPr lang="it-IT" sz="2000" b="1" dirty="0" smtClean="0">
                <a:solidFill>
                  <a:srgbClr val="FFFF00"/>
                </a:solidFill>
              </a:rPr>
              <a:t> </a:t>
            </a:r>
            <a:r>
              <a:rPr lang="it-IT" sz="2000" b="1" u="sng" dirty="0" smtClean="0">
                <a:solidFill>
                  <a:srgbClr val="FFFF00"/>
                </a:solidFill>
              </a:rPr>
              <a:t>=</a:t>
            </a:r>
            <a:r>
              <a:rPr lang="it-IT" sz="2000" b="1" dirty="0" smtClean="0">
                <a:solidFill>
                  <a:srgbClr val="FFFF00"/>
                </a:solidFill>
              </a:rPr>
              <a:t> </a:t>
            </a:r>
            <a:r>
              <a:rPr lang="it-IT" sz="2000" b="1" dirty="0" smtClean="0"/>
              <a:t>la brevità del terzo verso, rispetto ai due precedenti, accentua la drammaticità della conclusione: le illusioni crollano in fretta al sopraggiungere della sera, metafora della morte.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1144</Words>
  <PresentationFormat>Presentazione su schermo (4:3)</PresentationFormat>
  <Paragraphs>52</Paragraphs>
  <Slides>11</Slides>
  <Notes>0</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Lorenzo</dc:creator>
  <cp:lastModifiedBy>Lorenzo</cp:lastModifiedBy>
  <cp:revision>14</cp:revision>
  <dcterms:created xsi:type="dcterms:W3CDTF">2009-05-20T11:56:50Z</dcterms:created>
  <dcterms:modified xsi:type="dcterms:W3CDTF">2009-05-20T13:13:54Z</dcterms:modified>
</cp:coreProperties>
</file>