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C13A1-B6EA-4DEC-9F83-15043D2FA455}" type="datetimeFigureOut">
              <a:rPr lang="it-IT" smtClean="0"/>
              <a:t>29/04/2008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38048-6450-4270-9EFA-E5A8D9F02E5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38048-6450-4270-9EFA-E5A8D9F02E58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2A793C-CA8D-43DE-9E74-B2D8ACCE2CC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hf sldNum="0"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m.formica@tiscali.it" TargetMode="External"/><Relationship Id="rId2" Type="http://schemas.openxmlformats.org/officeDocument/2006/relationships/hyperlink" Target="http://foredu.wordpre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Percorso per la formazione del personale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Nuove metodologie per la didattica individualizzata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quotidiani – 3 bis</a:t>
            </a:r>
            <a:endParaRPr lang="it-IT" dirty="0"/>
          </a:p>
        </p:txBody>
      </p:sp>
      <p:pic>
        <p:nvPicPr>
          <p:cNvPr id="4" name="Segnaposto contenuto 3" descr="tema 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68213" y="1527175"/>
            <a:ext cx="5971061" cy="4572000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quotidiani – 3 bis</a:t>
            </a:r>
            <a:endParaRPr lang="it-IT" dirty="0"/>
          </a:p>
        </p:txBody>
      </p:sp>
      <p:pic>
        <p:nvPicPr>
          <p:cNvPr id="4" name="Segnaposto contenuto 3" descr="tema 3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16126" y="2055237"/>
            <a:ext cx="7475235" cy="3515875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quotidiani - 3</a:t>
            </a:r>
            <a:endParaRPr lang="it-IT" dirty="0"/>
          </a:p>
        </p:txBody>
      </p:sp>
      <p:pic>
        <p:nvPicPr>
          <p:cNvPr id="7" name="Segnaposto contenuto 6" descr="tema 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9088" y="1527175"/>
            <a:ext cx="5909311" cy="457200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dirty="0" smtClean="0"/>
              <a:t>?</a:t>
            </a:r>
            <a:endParaRPr lang="it-IT" sz="44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it-IT" sz="2800" dirty="0" smtClean="0"/>
          </a:p>
          <a:p>
            <a:pPr algn="ctr"/>
            <a:r>
              <a:rPr lang="it-IT" sz="2800" dirty="0" smtClean="0"/>
              <a:t>Possibili soluzioni</a:t>
            </a:r>
            <a:endParaRPr lang="it-IT" sz="2800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1"/>
          </p:nvPr>
        </p:nvGraphicFramePr>
        <p:xfrm>
          <a:off x="3124200" y="685800"/>
          <a:ext cx="5638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/>
                <a:gridCol w="1879600"/>
                <a:gridCol w="18796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Nuove metodologie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Didattica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Individualiz-zazione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</a:p>
                    <a:p>
                      <a:r>
                        <a:rPr lang="it-IT" dirty="0" smtClean="0"/>
                        <a:t>-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Come fare</a:t>
            </a:r>
          </a:p>
          <a:p>
            <a:r>
              <a:rPr lang="it-IT" dirty="0" smtClean="0"/>
              <a:t>?</a:t>
            </a:r>
          </a:p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nuovo problema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“surgelati”</a:t>
            </a:r>
            <a:endParaRPr lang="it-IT" dirty="0"/>
          </a:p>
        </p:txBody>
      </p:sp>
      <p:pic>
        <p:nvPicPr>
          <p:cNvPr id="7" name="Segnaposto immagine 6" descr="products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9157" r="39157"/>
          <a:stretch>
            <a:fillRect/>
          </a:stretch>
        </p:blipFill>
        <p:spPr>
          <a:xfrm>
            <a:off x="4143372" y="1571612"/>
            <a:ext cx="3143273" cy="2176458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Deformazioni professionali</a:t>
            </a:r>
            <a:endParaRPr lang="it-IT" sz="2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una nuova ricetta?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Ingredienti</a:t>
            </a:r>
            <a:endParaRPr lang="it-IT" dirty="0"/>
          </a:p>
        </p:txBody>
      </p:sp>
      <p:pic>
        <p:nvPicPr>
          <p:cNvPr id="10" name="Segnaposto contenuto 9" descr="plate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41425" y="3299619"/>
            <a:ext cx="2162175" cy="2162175"/>
          </a:xfrm>
        </p:spPr>
      </p:pic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Volontà</a:t>
            </a:r>
          </a:p>
          <a:p>
            <a:r>
              <a:rPr lang="it-IT" dirty="0" smtClean="0"/>
              <a:t>Intelletto</a:t>
            </a:r>
          </a:p>
          <a:p>
            <a:r>
              <a:rPr lang="it-IT" dirty="0" smtClean="0"/>
              <a:t>Sentimento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ne pensate di provare </a:t>
            </a:r>
            <a:r>
              <a:rPr lang="it-IT" dirty="0" err="1" smtClean="0"/>
              <a:t>insieme…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Procurarsi tutti gli ingredienti nella giusta dose;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Mescolare </a:t>
            </a:r>
            <a:r>
              <a:rPr lang="it-IT" dirty="0" err="1" smtClean="0"/>
              <a:t>continuatamente</a:t>
            </a:r>
            <a:r>
              <a:rPr lang="it-IT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Impiattare</a:t>
            </a:r>
            <a:r>
              <a:rPr lang="it-IT" dirty="0" smtClean="0"/>
              <a:t> e servire il tutto caldo o anche freddo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Procedimento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cap="none" dirty="0" smtClean="0">
                <a:hlinkClick r:id="rId2"/>
              </a:rPr>
              <a:t>http://foredu.wordpress.com/</a:t>
            </a:r>
            <a:endParaRPr lang="it-IT" cap="none" dirty="0" smtClean="0"/>
          </a:p>
          <a:p>
            <a:r>
              <a:rPr lang="it-IT" cap="none" dirty="0" smtClean="0"/>
              <a:t>sito del nostro progetto</a:t>
            </a:r>
          </a:p>
          <a:p>
            <a:endParaRPr lang="it-IT" cap="none" dirty="0" smtClean="0"/>
          </a:p>
          <a:p>
            <a:r>
              <a:rPr lang="it-IT" cap="none" dirty="0" smtClean="0">
                <a:hlinkClick r:id="rId3"/>
              </a:rPr>
              <a:t>em.formica@tiscali.it</a:t>
            </a:r>
            <a:endParaRPr lang="it-IT" cap="none" dirty="0" smtClean="0"/>
          </a:p>
          <a:p>
            <a:r>
              <a:rPr lang="it-IT" cap="none" dirty="0" smtClean="0"/>
              <a:t>indirizzo di posta elettronica personale</a:t>
            </a:r>
            <a:endParaRPr lang="it-IT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Strumenti</a:t>
            </a:r>
            <a:endParaRPr lang="it-IT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828940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Nuove metodologie</a:t>
            </a:r>
          </a:p>
          <a:p>
            <a:endParaRPr lang="it-IT" dirty="0" smtClean="0"/>
          </a:p>
          <a:p>
            <a:r>
              <a:rPr lang="it-IT" dirty="0" smtClean="0"/>
              <a:t>Didattica</a:t>
            </a:r>
          </a:p>
          <a:p>
            <a:endParaRPr lang="it-IT" dirty="0" smtClean="0"/>
          </a:p>
          <a:p>
            <a:r>
              <a:rPr lang="it-IT" dirty="0" err="1" smtClean="0"/>
              <a:t>Invidualizzazione</a:t>
            </a:r>
            <a:endParaRPr lang="it-IT" dirty="0" smtClean="0"/>
          </a:p>
          <a:p>
            <a:endParaRPr lang="it-IT" dirty="0" smtClean="0"/>
          </a:p>
          <a:p>
            <a:r>
              <a:rPr lang="it-IT" sz="4800" dirty="0" smtClean="0"/>
              <a:t>?</a:t>
            </a:r>
            <a:endParaRPr lang="it-IT" sz="4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Questioni aperte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nostre risposte - 1</a:t>
            </a:r>
            <a:endParaRPr lang="it-IT" dirty="0"/>
          </a:p>
        </p:txBody>
      </p:sp>
      <p:pic>
        <p:nvPicPr>
          <p:cNvPr id="6" name="Segnaposto contenuto 5" descr="pof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-591" b="44340"/>
          <a:stretch>
            <a:fillRect/>
          </a:stretch>
        </p:blipFill>
        <p:spPr>
          <a:xfrm>
            <a:off x="2460471" y="1500174"/>
            <a:ext cx="4186545" cy="3643338"/>
          </a:xfr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nostre risposte - 2</a:t>
            </a:r>
            <a:endParaRPr lang="it-IT" dirty="0"/>
          </a:p>
        </p:txBody>
      </p:sp>
      <p:pic>
        <p:nvPicPr>
          <p:cNvPr id="4" name="Segnaposto contenuto 3" descr="pof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29402"/>
          <a:stretch>
            <a:fillRect/>
          </a:stretch>
        </p:blipFill>
        <p:spPr>
          <a:xfrm>
            <a:off x="1448269" y="1527174"/>
            <a:ext cx="6210949" cy="3259148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nostre risposte - 3</a:t>
            </a:r>
            <a:endParaRPr lang="it-IT" dirty="0"/>
          </a:p>
        </p:txBody>
      </p:sp>
      <p:pic>
        <p:nvPicPr>
          <p:cNvPr id="4" name="Segnaposto contenuto 3" descr="pof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6802"/>
          <a:stretch>
            <a:fillRect/>
          </a:stretch>
        </p:blipFill>
        <p:spPr>
          <a:xfrm>
            <a:off x="2357422" y="2071678"/>
            <a:ext cx="4186545" cy="2500330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14282" y="5072074"/>
            <a:ext cx="8534400" cy="758952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dal Piano dell’Offerta Formativa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a.s</a:t>
            </a:r>
            <a:r>
              <a:rPr kumimoji="0" lang="it-IT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.200</a:t>
            </a:r>
            <a:r>
              <a:rPr kumimoji="0" lang="it-I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7/08</a:t>
            </a:r>
            <a:endParaRPr kumimoji="0" lang="it-IT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confronto</a:t>
            </a:r>
            <a:endParaRPr lang="it-IT" dirty="0"/>
          </a:p>
        </p:txBody>
      </p:sp>
      <p:pic>
        <p:nvPicPr>
          <p:cNvPr id="7" name="Segnaposto immagine 6" descr="La_Pratica_Didattica_22-03-2007_Dott.Scardicchio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>
          <a:xfrm>
            <a:off x="3428992" y="1571612"/>
            <a:ext cx="4500594" cy="3305188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Perché siamo qui?</a:t>
            </a:r>
            <a:endParaRPr lang="it-IT" sz="5400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quotidiani - 1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La tv non può essere trasportata nel plesso agrario;</a:t>
            </a:r>
          </a:p>
          <a:p>
            <a:r>
              <a:rPr lang="it-IT" dirty="0" smtClean="0"/>
              <a:t>Il computer portile serve per l’elaborazione dell’orario interno almeno fino a dicembre;</a:t>
            </a:r>
          </a:p>
          <a:p>
            <a:r>
              <a:rPr lang="it-IT" dirty="0" smtClean="0"/>
              <a:t>Il laboratorio di informatica non ha un adeguato collegamento per l’uso di Internet;</a:t>
            </a:r>
          </a:p>
          <a:p>
            <a:r>
              <a:rPr lang="it-IT" dirty="0" smtClean="0"/>
              <a:t>Per accedere al laboratorio occorre chiedere la chiave al personale addetto ed attendere l’apertura;</a:t>
            </a:r>
          </a:p>
          <a:p>
            <a:r>
              <a:rPr lang="it-IT" dirty="0" smtClean="0"/>
              <a:t>In laboratorio l’unica stampante presente è collegata ad una postazione fornita di password;</a:t>
            </a:r>
          </a:p>
          <a:p>
            <a:r>
              <a:rPr lang="it-IT" dirty="0" smtClean="0"/>
              <a:t>L’aula della classe IV, per le dimensioni, non consente alcuna diversificazione di </a:t>
            </a:r>
            <a:r>
              <a:rPr lang="it-IT" dirty="0" err="1" smtClean="0"/>
              <a:t>setting</a:t>
            </a:r>
            <a:r>
              <a:rPr lang="it-IT" dirty="0" smtClean="0"/>
              <a:t>;</a:t>
            </a:r>
          </a:p>
          <a:p>
            <a:r>
              <a:rPr lang="it-IT" dirty="0" smtClean="0"/>
              <a:t>Il materiale (forbici, cucitrice, puntine, gessetti, pennarelli) devono essere richiesti negli uffici di gestione (piano terra);</a:t>
            </a:r>
          </a:p>
          <a:p>
            <a:r>
              <a:rPr lang="it-IT" dirty="0" smtClean="0"/>
              <a:t>La campanella indica l’assoluta necessità di terminare qualsiasi attività;</a:t>
            </a:r>
          </a:p>
          <a:p>
            <a:r>
              <a:rPr lang="it-IT" dirty="0" smtClean="0"/>
              <a:t>Il video-proiettore è rotto;</a:t>
            </a:r>
          </a:p>
          <a:p>
            <a:r>
              <a:rPr lang="it-IT" dirty="0" smtClean="0"/>
              <a:t>ecc;</a:t>
            </a:r>
          </a:p>
          <a:p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 quotidiani - 2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b="1" i="1" dirty="0" smtClean="0"/>
              <a:t>Il papà di Alberto</a:t>
            </a:r>
            <a:endParaRPr lang="it-IT" b="1" dirty="0" smtClean="0"/>
          </a:p>
          <a:p>
            <a:pPr>
              <a:buNone/>
            </a:pPr>
            <a:r>
              <a:rPr lang="it-IT" i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 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 </a:t>
            </a:r>
            <a:endParaRPr lang="it-IT" dirty="0" smtClean="0"/>
          </a:p>
          <a:p>
            <a:pPr algn="just">
              <a:buNone/>
            </a:pPr>
            <a:r>
              <a:rPr lang="it-IT" i="1" dirty="0" smtClean="0"/>
              <a:t>      Marco lavora tutto il giorno:  è dipendente della locale agenzia di trasporto pubblico. </a:t>
            </a:r>
          </a:p>
          <a:p>
            <a:pPr algn="just">
              <a:buNone/>
            </a:pPr>
            <a:r>
              <a:rPr lang="it-IT" i="1" dirty="0" smtClean="0"/>
              <a:t>      Durante il colloquio con l’insegnante della scuola frequentata dal figlio, ascolta con attenzione e sposta lo sguardo alternativamente dal volto di Alberto a quello del docente.</a:t>
            </a:r>
            <a:endParaRPr lang="it-IT" dirty="0" smtClean="0"/>
          </a:p>
          <a:p>
            <a:pPr lvl="0" algn="just">
              <a:buNone/>
            </a:pPr>
            <a:r>
              <a:rPr lang="it-IT" i="1" dirty="0" smtClean="0"/>
              <a:t>      - Alberto, mi raccomando, preparati bene per la prossima interrogazione e non appena ti sentirai sicuro fisseremo la data della prova.</a:t>
            </a:r>
            <a:endParaRPr lang="it-IT" dirty="0" smtClean="0"/>
          </a:p>
          <a:p>
            <a:pPr lvl="0" algn="just">
              <a:buNone/>
            </a:pPr>
            <a:r>
              <a:rPr lang="it-IT" i="1" dirty="0" smtClean="0"/>
              <a:t>      - Va bene.</a:t>
            </a:r>
            <a:endParaRPr lang="it-IT" dirty="0" smtClean="0"/>
          </a:p>
          <a:p>
            <a:pPr lvl="0" algn="just">
              <a:buNone/>
            </a:pPr>
            <a:r>
              <a:rPr lang="it-IT" i="1" dirty="0" smtClean="0"/>
              <a:t>      - Io non sono d’accordo. Ai miei tempi si studiava e basta. È una didattica che non va bene, per questo loro non studiano. Non deve essere lui a decidere la giornata dell’interrogazione, ma lei deve interrogarlo e basta.</a:t>
            </a:r>
            <a:endParaRPr lang="it-IT" dirty="0" smtClean="0"/>
          </a:p>
          <a:p>
            <a:pPr algn="just">
              <a:buNone/>
            </a:pPr>
            <a:r>
              <a:rPr lang="it-IT" i="1" dirty="0" smtClean="0"/>
              <a:t>      Gli occhi di Alberto si alzano, dopo essere stati bassi per tutto il tempo a fissare il registro posato sul banco, e vanno dal volto del padre a quello dell’insegnante. Anche l’altra famiglia a colloquio nella stessa stanza con l’altro docente smette di parlare.</a:t>
            </a:r>
            <a:endParaRPr lang="it-IT" dirty="0" smtClean="0"/>
          </a:p>
          <a:p>
            <a:pPr algn="just">
              <a:buNone/>
            </a:pPr>
            <a:r>
              <a:rPr lang="it-IT" i="1" dirty="0" smtClean="0"/>
              <a:t>      Il silenzio è quasi irreale.</a:t>
            </a:r>
          </a:p>
          <a:p>
            <a:pPr algn="just">
              <a:buNone/>
            </a:pPr>
            <a:r>
              <a:rPr lang="it-IT" i="1" dirty="0" smtClean="0"/>
              <a:t>      …</a:t>
            </a:r>
            <a:endParaRPr lang="it-IT" dirty="0" smtClean="0"/>
          </a:p>
          <a:p>
            <a:pPr algn="just">
              <a:buNone/>
            </a:pPr>
            <a:r>
              <a:rPr lang="it-IT" i="1" dirty="0" smtClean="0"/>
              <a:t>      Durante il tragitto in macchina per tornare a casa, quanto accaduto si ripropone più volte nella sua mente.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>Problemi quotidiani </a:t>
            </a:r>
            <a:br>
              <a:rPr lang="it-IT" dirty="0" smtClean="0"/>
            </a:br>
            <a:r>
              <a:rPr lang="it-IT" dirty="0" smtClean="0"/>
              <a:t>- 3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03920" cy="4572000"/>
          </a:xfrm>
        </p:spPr>
        <p:txBody>
          <a:bodyPr>
            <a:normAutofit fontScale="47500" lnSpcReduction="20000"/>
          </a:bodyPr>
          <a:lstStyle/>
          <a:p>
            <a:pPr fontAlgn="t">
              <a:buNone/>
            </a:pPr>
            <a:r>
              <a:rPr lang="it-IT" dirty="0" smtClean="0"/>
              <a:t>Il 70,3% dei ragazzi che frequentano </a:t>
            </a:r>
          </a:p>
          <a:p>
            <a:pPr fontAlgn="t">
              <a:buNone/>
            </a:pPr>
            <a:r>
              <a:rPr lang="it-IT" dirty="0" smtClean="0"/>
              <a:t>le scuole superiori hanno riportato una </a:t>
            </a:r>
          </a:p>
          <a:p>
            <a:pPr fontAlgn="t">
              <a:buNone/>
            </a:pPr>
            <a:r>
              <a:rPr lang="it-IT" dirty="0" smtClean="0"/>
              <a:t>o più insufficienze al termine del I</a:t>
            </a:r>
          </a:p>
          <a:p>
            <a:pPr fontAlgn="t">
              <a:buNone/>
            </a:pPr>
            <a:r>
              <a:rPr lang="it-IT" dirty="0" smtClean="0"/>
              <a:t> quadrimestre 2008: in media ogni </a:t>
            </a:r>
          </a:p>
          <a:p>
            <a:pPr fontAlgn="t">
              <a:buNone/>
            </a:pPr>
            <a:r>
              <a:rPr lang="it-IT" dirty="0" smtClean="0"/>
              <a:t>ragazzo ha riportato insufficienze</a:t>
            </a:r>
          </a:p>
          <a:p>
            <a:pPr fontAlgn="t">
              <a:buNone/>
            </a:pPr>
            <a:r>
              <a:rPr lang="it-IT" dirty="0" smtClean="0"/>
              <a:t> in quattro materie. </a:t>
            </a:r>
          </a:p>
          <a:p>
            <a:pPr fontAlgn="t">
              <a:buNone/>
            </a:pPr>
            <a:r>
              <a:rPr lang="it-IT" dirty="0" smtClean="0"/>
              <a:t>Questi sono alcuni dei dati rilevati </a:t>
            </a:r>
          </a:p>
          <a:p>
            <a:pPr fontAlgn="t">
              <a:buNone/>
            </a:pPr>
            <a:r>
              <a:rPr lang="it-IT" dirty="0" smtClean="0"/>
              <a:t>da un’ apposita indagine campionaria, </a:t>
            </a:r>
          </a:p>
          <a:p>
            <a:pPr fontAlgn="t">
              <a:buNone/>
            </a:pPr>
            <a:r>
              <a:rPr lang="it-IT" dirty="0" smtClean="0"/>
              <a:t>condotta in questi giorni dall’Ufficio </a:t>
            </a:r>
          </a:p>
          <a:p>
            <a:pPr fontAlgn="t">
              <a:buNone/>
            </a:pPr>
            <a:r>
              <a:rPr lang="it-IT" dirty="0" smtClean="0"/>
              <a:t>studi del Ministero sul 40% delle scuole.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70,3% degli studenti, in sede di scrutinio, </a:t>
            </a:r>
          </a:p>
          <a:p>
            <a:pPr fontAlgn="t">
              <a:buNone/>
            </a:pPr>
            <a:r>
              <a:rPr lang="it-IT" dirty="0" smtClean="0"/>
              <a:t>ha riportato almeno una insufficienza </a:t>
            </a:r>
          </a:p>
          <a:p>
            <a:pPr fontAlgn="t">
              <a:buNone/>
            </a:pPr>
            <a:r>
              <a:rPr lang="it-IT" dirty="0" smtClean="0"/>
              <a:t>tra le diverse discipline. </a:t>
            </a:r>
          </a:p>
          <a:p>
            <a:pPr fontAlgn="t">
              <a:buNone/>
            </a:pPr>
            <a:r>
              <a:rPr lang="it-IT" dirty="0" smtClean="0"/>
              <a:t>questo valore corrisponde a circa due milioni</a:t>
            </a:r>
          </a:p>
          <a:p>
            <a:pPr fontAlgn="t">
              <a:buNone/>
            </a:pPr>
            <a:r>
              <a:rPr lang="it-IT" dirty="0" smtClean="0"/>
              <a:t> di studenti.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857620" y="214290"/>
          <a:ext cx="5072098" cy="602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049"/>
                <a:gridCol w="2536049"/>
              </a:tblGrid>
              <a:tr h="746764">
                <a:tc>
                  <a:txBody>
                    <a:bodyPr/>
                    <a:lstStyle/>
                    <a:p>
                      <a:r>
                        <a:rPr lang="it-IT" dirty="0" smtClean="0"/>
                        <a:t>Tipi</a:t>
                      </a:r>
                      <a:r>
                        <a:rPr lang="it-IT" baseline="0" dirty="0" smtClean="0"/>
                        <a:t> di scuola </a:t>
                      </a:r>
                    </a:p>
                    <a:p>
                      <a:r>
                        <a:rPr lang="it-IT" baseline="0" dirty="0" smtClean="0"/>
                        <a:t>2007/08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Studenti con insufficienze per 100 scrutinati</a:t>
                      </a:r>
                      <a:endParaRPr lang="it-IT" dirty="0"/>
                    </a:p>
                  </a:txBody>
                  <a:tcPr/>
                </a:tc>
              </a:tr>
              <a:tr h="384422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it-IT" b="1" dirty="0" smtClean="0"/>
                        <a:t>Liceo Classico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it-IT" b="1" dirty="0" smtClean="0"/>
                        <a:t>57,6</a:t>
                      </a:r>
                      <a:endParaRPr lang="it-IT" dirty="0" smtClean="0"/>
                    </a:p>
                  </a:txBody>
                  <a:tcPr/>
                </a:tc>
              </a:tr>
              <a:tr h="726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Liceo Scientifico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61,9</a:t>
                      </a:r>
                      <a:endParaRPr lang="it-IT" dirty="0" smtClean="0"/>
                    </a:p>
                    <a:p>
                      <a:pPr fontAlgn="t">
                        <a:buNone/>
                      </a:pPr>
                      <a:endParaRPr lang="it-IT" dirty="0" smtClean="0"/>
                    </a:p>
                  </a:txBody>
                  <a:tcPr/>
                </a:tc>
              </a:tr>
              <a:tr h="961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Licei socio-psico-pedagogici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57,6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726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Liceo Linguistico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67,4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672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Istituto tecnico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76,4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726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Istituto professionale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80,0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726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Istruzione artistica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73,8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Foggia 29/04/2008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Emilia Formica                              </a:t>
            </a:r>
            <a:endParaRPr lang="it-IT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276</TotalTime>
  <Words>454</Words>
  <Application>Microsoft Office PowerPoint</Application>
  <PresentationFormat>Presentazione su schermo (4:3)</PresentationFormat>
  <Paragraphs>169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Città</vt:lpstr>
      <vt:lpstr>Nuove metodologie per la didattica individualizzata</vt:lpstr>
      <vt:lpstr>Questioni aperte</vt:lpstr>
      <vt:lpstr>Le nostre risposte - 1</vt:lpstr>
      <vt:lpstr>Le nostre risposte - 2</vt:lpstr>
      <vt:lpstr>Le nostre risposte - 3</vt:lpstr>
      <vt:lpstr>Il confronto</vt:lpstr>
      <vt:lpstr>Problemi quotidiani - 1</vt:lpstr>
      <vt:lpstr>Problemi quotidiani - 2</vt:lpstr>
      <vt:lpstr>Problemi quotidiani  - 3</vt:lpstr>
      <vt:lpstr>Problemi quotidiani – 3 bis</vt:lpstr>
      <vt:lpstr>Problemi quotidiani – 3 bis</vt:lpstr>
      <vt:lpstr>Problemi quotidiani - 3</vt:lpstr>
      <vt:lpstr>?</vt:lpstr>
      <vt:lpstr>Un nuovo problema</vt:lpstr>
      <vt:lpstr>I “surgelati”</vt:lpstr>
      <vt:lpstr>Che ne pensate di provare insieme…</vt:lpstr>
      <vt:lpstr>Procedimento</vt:lpstr>
      <vt:lpstr>Strumenti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Nuove metodologie per la didattica individualizzata</dc:title>
  <dc:creator>Emilia</dc:creator>
  <cp:lastModifiedBy>Emilia</cp:lastModifiedBy>
  <cp:revision>26</cp:revision>
  <dcterms:created xsi:type="dcterms:W3CDTF">2008-04-25T07:15:11Z</dcterms:created>
  <dcterms:modified xsi:type="dcterms:W3CDTF">2008-04-29T11:32:05Z</dcterms:modified>
</cp:coreProperties>
</file>