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1" r:id="rId1"/>
    <p:sldMasterId id="2147483753" r:id="rId2"/>
  </p:sldMasterIdLst>
  <p:notesMasterIdLst>
    <p:notesMasterId r:id="rId38"/>
  </p:notesMasterIdLst>
  <p:sldIdLst>
    <p:sldId id="306" r:id="rId3"/>
    <p:sldId id="347" r:id="rId4"/>
    <p:sldId id="345" r:id="rId5"/>
    <p:sldId id="346" r:id="rId6"/>
    <p:sldId id="313" r:id="rId7"/>
    <p:sldId id="344" r:id="rId8"/>
    <p:sldId id="312" r:id="rId9"/>
    <p:sldId id="314" r:id="rId10"/>
    <p:sldId id="315" r:id="rId11"/>
    <p:sldId id="316" r:id="rId12"/>
    <p:sldId id="319" r:id="rId13"/>
    <p:sldId id="318" r:id="rId14"/>
    <p:sldId id="320" r:id="rId15"/>
    <p:sldId id="317" r:id="rId16"/>
    <p:sldId id="321" r:id="rId17"/>
    <p:sldId id="271" r:id="rId18"/>
    <p:sldId id="272" r:id="rId19"/>
    <p:sldId id="322" r:id="rId20"/>
    <p:sldId id="323" r:id="rId21"/>
    <p:sldId id="324" r:id="rId22"/>
    <p:sldId id="325" r:id="rId23"/>
    <p:sldId id="326" r:id="rId24"/>
    <p:sldId id="327" r:id="rId25"/>
    <p:sldId id="275" r:id="rId26"/>
    <p:sldId id="329" r:id="rId27"/>
    <p:sldId id="276" r:id="rId28"/>
    <p:sldId id="328" r:id="rId29"/>
    <p:sldId id="330" r:id="rId30"/>
    <p:sldId id="331" r:id="rId31"/>
    <p:sldId id="332" r:id="rId32"/>
    <p:sldId id="333" r:id="rId33"/>
    <p:sldId id="334" r:id="rId34"/>
    <p:sldId id="335" r:id="rId35"/>
    <p:sldId id="336" r:id="rId36"/>
    <p:sldId id="278" r:id="rId37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C0000"/>
    <a:srgbClr val="66FF33"/>
    <a:srgbClr val="FF0066"/>
    <a:srgbClr val="00990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17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14"/>
    </p:cViewPr>
  </p:sorterViewPr>
  <p:notesViewPr>
    <p:cSldViewPr>
      <p:cViewPr>
        <p:scale>
          <a:sx n="100" d="100"/>
          <a:sy n="100" d="100"/>
        </p:scale>
        <p:origin x="348" y="36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8.xml"/><Relationship Id="rId2" Type="http://schemas.openxmlformats.org/officeDocument/2006/relationships/slide" Target="slides/slide23.xml"/><Relationship Id="rId1" Type="http://schemas.openxmlformats.org/officeDocument/2006/relationships/slide" Target="slides/slide16.xml"/><Relationship Id="rId5" Type="http://schemas.openxmlformats.org/officeDocument/2006/relationships/slide" Target="slides/slide33.xml"/><Relationship Id="rId4" Type="http://schemas.openxmlformats.org/officeDocument/2006/relationships/slide" Target="slides/slide3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fld id="{DAB82971-9553-4C76-B8C1-946510342613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952855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389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97F323-B5F7-4A06-8434-A0252A4693BF}" type="slidenum">
              <a:rPr lang="es-ES_tradnl" smtClean="0"/>
              <a:pPr/>
              <a:t>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813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7F1174-CF2C-4F2F-92F0-89AD838E7F9F}" type="slidenum">
              <a:rPr lang="es-ES_tradnl" smtClean="0"/>
              <a:pPr/>
              <a:t>11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915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335A8A-0C83-4D95-906C-D000EB34A3BF}" type="slidenum">
              <a:rPr lang="es-ES_tradnl" smtClean="0"/>
              <a:pPr/>
              <a:t>12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6A6254-1E94-4015-B96D-E5E8F6F54413}" type="slidenum">
              <a:rPr lang="es-ES_tradnl" smtClean="0"/>
              <a:pPr/>
              <a:t>13</a:t>
            </a:fld>
            <a:endParaRPr lang="es-ES_tradnl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s-ES_tradnl" smtClean="0"/>
              <a:t>El procesamiento de los datos en una computadora se lleva a cabo en la</a:t>
            </a:r>
          </a:p>
          <a:p>
            <a:r>
              <a:rPr lang="es-ES_tradnl" smtClean="0"/>
              <a:t>Unidad Central de Procesamiento (CPU)</a:t>
            </a:r>
          </a:p>
          <a:p>
            <a:endParaRPr lang="es-ES_tradnl" smtClean="0"/>
          </a:p>
          <a:p>
            <a:r>
              <a:rPr lang="es-ES_tradnl" smtClean="0"/>
              <a:t>La memoria de la computadora tambien juega un papel crucial en el </a:t>
            </a:r>
          </a:p>
          <a:p>
            <a:r>
              <a:rPr lang="es-ES_tradnl" smtClean="0"/>
              <a:t>procesamiento de datos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120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7BB212-935A-488C-877F-F20E0FAF406F}" type="slidenum">
              <a:rPr lang="es-ES_tradnl" smtClean="0"/>
              <a:pPr/>
              <a:t>14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222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4BB4C1-0532-41D4-A798-0FC1EAB53FBD}" type="slidenum">
              <a:rPr lang="es-ES_tradnl" smtClean="0"/>
              <a:pPr/>
              <a:t>15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325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DA43CB-7F91-4F79-A06E-0E33DB7A8C8B}" type="slidenum">
              <a:rPr lang="es-ES_tradnl" smtClean="0"/>
              <a:pPr/>
              <a:t>16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427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236172-61F0-4CE8-96C1-23DB5FBFBDA8}" type="slidenum">
              <a:rPr lang="es-ES_tradnl" smtClean="0"/>
              <a:pPr/>
              <a:t>17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530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441CF9-CF85-4BB3-8FD4-8CCC3E2B14D5}" type="slidenum">
              <a:rPr lang="es-ES_tradnl" smtClean="0"/>
              <a:pPr/>
              <a:t>18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632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8F39AE-F824-4D3D-96EC-2FEF65123152}" type="slidenum">
              <a:rPr lang="es-ES_tradnl" smtClean="0"/>
              <a:pPr/>
              <a:t>19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734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EADF4A-DF4C-43D1-8D23-C9B7BA3225D9}" type="slidenum">
              <a:rPr lang="es-ES_tradnl" smtClean="0"/>
              <a:pPr/>
              <a:t>20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399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D27537-2E63-4E41-A87E-646C2DC4C844}" type="slidenum">
              <a:rPr lang="es-ES_tradnl" smtClean="0"/>
              <a:pPr/>
              <a:t>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837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1CBFF1-562C-4ECE-8379-24D2D15028E9}" type="slidenum">
              <a:rPr lang="es-ES_tradnl" smtClean="0"/>
              <a:pPr/>
              <a:t>21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5939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DE941D-BAAA-4D5A-8C58-37B00226E8EA}" type="slidenum">
              <a:rPr lang="es-ES_tradnl" smtClean="0"/>
              <a:pPr/>
              <a:t>22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042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9733F7-CB0D-42E1-904C-9006E963980E}" type="slidenum">
              <a:rPr lang="es-ES_tradnl" smtClean="0"/>
              <a:pPr/>
              <a:t>23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144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6F3A46-0ED6-4BB3-ABDF-F52599D2ED4B}" type="slidenum">
              <a:rPr lang="es-ES_tradnl" smtClean="0"/>
              <a:pPr/>
              <a:t>24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246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5D0F6A-F308-4469-AC0B-68541967AB4A}" type="slidenum">
              <a:rPr lang="es-ES_tradnl" smtClean="0"/>
              <a:pPr/>
              <a:t>25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349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B68D24-9FB3-44B1-B1FE-5E76A1A6A995}" type="slidenum">
              <a:rPr lang="es-ES_tradnl" smtClean="0"/>
              <a:pPr/>
              <a:t>26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45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F7CA45-4F6F-41C2-8D6E-F1AC3B281719}" type="slidenum">
              <a:rPr lang="es-ES_tradnl" smtClean="0"/>
              <a:pPr/>
              <a:t>27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554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8E7B73-2983-4110-97D4-7F55E1951AE2}" type="slidenum">
              <a:rPr lang="es-ES_tradnl" smtClean="0"/>
              <a:pPr/>
              <a:t>28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65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1A4D4-BE27-4B14-B4F8-EAF86D30A538}" type="slidenum">
              <a:rPr lang="es-ES_tradnl" smtClean="0"/>
              <a:pPr/>
              <a:t>29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75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2B00CC-2203-4B4D-AA20-624B524D5E30}" type="slidenum">
              <a:rPr lang="es-ES_tradnl" smtClean="0"/>
              <a:pPr/>
              <a:t>30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096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328905-75E3-495F-9DD4-708653686B04}" type="slidenum">
              <a:rPr lang="es-ES_tradnl" smtClean="0"/>
              <a:pPr/>
              <a:t>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86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924934-9D2E-4403-B84A-2AA2A1F32172}" type="slidenum">
              <a:rPr lang="es-ES_tradnl" smtClean="0"/>
              <a:pPr/>
              <a:t>31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696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56AE8-0925-4230-9A96-8AA32DB1C8D6}" type="slidenum">
              <a:rPr lang="es-ES_tradnl" smtClean="0"/>
              <a:pPr/>
              <a:t>32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06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BFD93B-BFB8-41C5-9AE6-92CBD60D7776}" type="slidenum">
              <a:rPr lang="es-ES_tradnl" smtClean="0"/>
              <a:pPr/>
              <a:t>33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716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6A9A08-D6E1-4BDD-A07C-0194AB341169}" type="slidenum">
              <a:rPr lang="es-ES_tradnl" smtClean="0"/>
              <a:pPr/>
              <a:t>34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1C559F-A729-49CB-9300-DA334E312ECF}" type="slidenum">
              <a:rPr lang="es-ES_tradnl" smtClean="0"/>
              <a:pPr/>
              <a:t>35</a:t>
            </a:fld>
            <a:endParaRPr lang="es-ES_tradnl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s-ES_tradnl" smtClean="0"/>
              <a:t>Explicar aquí cada componente de la computadora:</a:t>
            </a:r>
          </a:p>
          <a:p>
            <a:r>
              <a:rPr lang="es-ES_tradnl" smtClean="0"/>
              <a:t>CPU:</a:t>
            </a:r>
          </a:p>
          <a:p>
            <a:r>
              <a:rPr lang="es-ES_tradnl" smtClean="0"/>
              <a:t>Físicamente, son pequeños chips llamados microprocesadores</a:t>
            </a:r>
          </a:p>
          <a:p>
            <a:r>
              <a:rPr lang="es-ES_tradnl" smtClean="0"/>
              <a:t>- Es el “Cerebro” de la computadora</a:t>
            </a:r>
          </a:p>
          <a:p>
            <a:r>
              <a:rPr lang="es-ES_tradnl" smtClean="0"/>
              <a:t>- Es el lugar donde se manipulan los datos</a:t>
            </a:r>
          </a:p>
          <a:p>
            <a:r>
              <a:rPr lang="es-ES_tradnl" smtClean="0"/>
              <a:t>- Formada por 2 partes básicas: La Unidad de Control y la </a:t>
            </a:r>
          </a:p>
          <a:p>
            <a:r>
              <a:rPr lang="es-ES_tradnl" smtClean="0"/>
              <a:t>  Unidad Aritmético-lógica</a:t>
            </a:r>
          </a:p>
          <a:p>
            <a:r>
              <a:rPr lang="es-ES_tradnl" smtClean="0"/>
              <a:t>- Emite las órdenes a los otros dispositivos de la computadora</a:t>
            </a:r>
          </a:p>
          <a:p>
            <a:r>
              <a:rPr lang="es-ES_tradnl" smtClean="0"/>
              <a:t>UNIDAD DE CONTROL</a:t>
            </a:r>
          </a:p>
          <a:p>
            <a:pPr>
              <a:buFontTx/>
              <a:buChar char="•"/>
            </a:pPr>
            <a:r>
              <a:rPr lang="es-ES_tradnl" smtClean="0"/>
              <a:t>Administrador de recursos de la computadora</a:t>
            </a:r>
          </a:p>
          <a:p>
            <a:pPr>
              <a:buFontTx/>
              <a:buChar char="•"/>
            </a:pPr>
            <a:r>
              <a:rPr lang="es-ES_tradnl" smtClean="0"/>
              <a:t>  Contiene un conjunto de instrucciones básicas que permiten</a:t>
            </a:r>
          </a:p>
          <a:p>
            <a:r>
              <a:rPr lang="es-ES_tradnl" smtClean="0"/>
              <a:t>    tal administración</a:t>
            </a:r>
          </a:p>
          <a:p>
            <a:pPr>
              <a:buFontTx/>
              <a:buChar char="•"/>
            </a:pPr>
            <a:r>
              <a:rPr lang="es-ES_tradnl" smtClean="0"/>
              <a:t>   Dirigen el flujo de datos e instrucciones que se hacen entre </a:t>
            </a:r>
          </a:p>
          <a:p>
            <a:r>
              <a:rPr lang="es-ES_tradnl" smtClean="0"/>
              <a:t>    el CPU y los restantes dispositivos de la computadora</a:t>
            </a:r>
          </a:p>
          <a:p>
            <a:r>
              <a:rPr lang="es-ES_tradnl" smtClean="0"/>
              <a:t>MEMORIA</a:t>
            </a:r>
          </a:p>
          <a:p>
            <a:r>
              <a:rPr lang="es-ES_tradnl" smtClean="0"/>
              <a:t>Físicamente formado por chips en una tarjeta de circuitos</a:t>
            </a:r>
          </a:p>
          <a:p>
            <a:r>
              <a:rPr lang="es-ES_tradnl" smtClean="0"/>
              <a:t>- Permite guardar datos y programas temporalmente para ser</a:t>
            </a:r>
          </a:p>
          <a:p>
            <a:r>
              <a:rPr lang="es-ES_tradnl" smtClean="0"/>
              <a:t>  ejecutados o manipulados por el CPU.</a:t>
            </a:r>
          </a:p>
          <a:p>
            <a:r>
              <a:rPr lang="es-ES_tradnl" smtClean="0"/>
              <a:t>- Se clasifican en:</a:t>
            </a:r>
          </a:p>
          <a:p>
            <a:r>
              <a:rPr lang="es-ES_tradnl" smtClean="0"/>
              <a:t>	- ROM  (Read Only Memory)</a:t>
            </a:r>
          </a:p>
          <a:p>
            <a:r>
              <a:rPr lang="es-ES_tradnl" smtClean="0"/>
              <a:t>	- RAM  (Random Access Memory)</a:t>
            </a:r>
          </a:p>
          <a:p>
            <a:endParaRPr lang="es-ES_trad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19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A023A8-C956-43F1-A410-82FAB7A4212D}" type="slidenum">
              <a:rPr lang="es-ES_tradnl" smtClean="0"/>
              <a:pPr/>
              <a:t>5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30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0A701F-0458-4804-92BB-EA02D4C6895A}" type="slidenum">
              <a:rPr lang="es-ES_tradnl" smtClean="0"/>
              <a:pPr/>
              <a:t>6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40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28D7C5-01A2-49F8-8CEE-F1AB1BE823CE}" type="slidenum">
              <a:rPr lang="es-ES_tradnl" smtClean="0"/>
              <a:pPr/>
              <a:t>7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50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9EE6C3-5A68-4458-BB5E-613747464C80}" type="slidenum">
              <a:rPr lang="es-ES_tradnl" smtClean="0"/>
              <a:pPr/>
              <a:t>8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60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18B5BD-97B3-4CEE-BD63-8EF773D3603A}" type="slidenum">
              <a:rPr lang="es-ES_tradnl" smtClean="0"/>
              <a:pPr/>
              <a:t>9</a:t>
            </a:fld>
            <a:endParaRPr lang="es-ES_tradn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MX" smtClean="0"/>
          </a:p>
        </p:txBody>
      </p:sp>
      <p:sp>
        <p:nvSpPr>
          <p:cNvPr id="4710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11B4B7-66DC-431B-AC48-F70DBFB19895}" type="slidenum">
              <a:rPr lang="es-ES_tradnl" smtClean="0"/>
              <a:pPr/>
              <a:t>10</a:t>
            </a:fld>
            <a:endParaRPr lang="es-ES_trad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E2CC7-3A61-49EB-8665-366A1092263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A95949-4259-4F7F-8E26-FCF46F7263A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E1E8ED-EDF6-420C-9BD6-1BF7E279076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440E2CC7-3A61-49EB-8665-366A1092263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BA6C2D78-6683-414E-8B85-EBEFACF0047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376A6913-1EF9-470B-AC34-AC985E2EF79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89353A-03A5-4B0C-AA4E-BC5E85C0A5D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681E-3AF8-4F14-9AF5-A824E6ED7D9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E9C8A3DC-C0FC-4CEC-93AB-356399E7CD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35D0C-5FE5-451A-87F0-3C5680C092D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7F593470-457D-4EE2-8E7C-5A639CAF4A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6C2D78-6683-414E-8B85-EBEFACF0047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1744BF26-BE95-4CD8-AC57-E75D829A6B7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A95949-4259-4F7F-8E26-FCF46F7263A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E1E8ED-EDF6-420C-9BD6-1BF7E2790762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6A6913-1EF9-470B-AC34-AC985E2EF79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89353A-03A5-4B0C-AA4E-BC5E85C0A5D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681E-3AF8-4F14-9AF5-A824E6ED7D9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8A3DC-C0FC-4CEC-93AB-356399E7CD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535D0C-5FE5-451A-87F0-3C5680C092D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593470-457D-4EE2-8E7C-5A639CAF4A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4BF26-BE95-4CD8-AC57-E75D829A6B7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BBBD9D8-FB92-48D0-8EB8-EDEE689F3A1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BBBD9D8-FB92-48D0-8EB8-EDEE689F3A1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G:\COPIA%20ARCHIVOS%2014MAYO2010\COPIA%20LAPTO\HARDWARE%20Y%20SOFTWARE\EMANUELLE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3.xml"/><Relationship Id="rId13" Type="http://schemas.openxmlformats.org/officeDocument/2006/relationships/slide" Target="slide35.xml"/><Relationship Id="rId3" Type="http://schemas.openxmlformats.org/officeDocument/2006/relationships/slide" Target="slide7.xml"/><Relationship Id="rId7" Type="http://schemas.openxmlformats.org/officeDocument/2006/relationships/slide" Target="slide11.xml"/><Relationship Id="rId12" Type="http://schemas.openxmlformats.org/officeDocument/2006/relationships/slide" Target="slide32.xml"/><Relationship Id="rId2" Type="http://schemas.openxmlformats.org/officeDocument/2006/relationships/hyperlink" Target="2%5b1%5d.-hardware_i-1.pptx" TargetMode="External"/><Relationship Id="rId1" Type="http://schemas.openxmlformats.org/officeDocument/2006/relationships/slideLayout" Target="../slideLayouts/slideLayout18.xml"/><Relationship Id="rId6" Type="http://schemas.openxmlformats.org/officeDocument/2006/relationships/slide" Target="slide4.xml"/><Relationship Id="rId11" Type="http://schemas.openxmlformats.org/officeDocument/2006/relationships/slide" Target="slide26.xml"/><Relationship Id="rId5" Type="http://schemas.openxmlformats.org/officeDocument/2006/relationships/slide" Target="slide16.xml"/><Relationship Id="rId10" Type="http://schemas.openxmlformats.org/officeDocument/2006/relationships/slide" Target="slide25.xml"/><Relationship Id="rId4" Type="http://schemas.openxmlformats.org/officeDocument/2006/relationships/slide" Target="slide34.xml"/><Relationship Id="rId9" Type="http://schemas.openxmlformats.org/officeDocument/2006/relationships/slide" Target="slide2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image" Target="../media/image20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5" Type="http://schemas.openxmlformats.org/officeDocument/2006/relationships/slide" Target="slide30.xml"/><Relationship Id="rId4" Type="http://schemas.openxmlformats.org/officeDocument/2006/relationships/image" Target="../media/image2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4000" b="1">
                <a:latin typeface="Tahoma" pitchFamily="34" charset="0"/>
              </a:rPr>
              <a:t>Tema: Componentes físicos de un ordenador (I)</a:t>
            </a:r>
          </a:p>
        </p:txBody>
      </p:sp>
      <p:sp>
        <p:nvSpPr>
          <p:cNvPr id="3075" name="WordArt 6"/>
          <p:cNvSpPr>
            <a:spLocks noChangeArrowheads="1" noChangeShapeType="1" noTextEdit="1"/>
          </p:cNvSpPr>
          <p:nvPr/>
        </p:nvSpPr>
        <p:spPr bwMode="auto">
          <a:xfrm>
            <a:off x="1000125" y="3368675"/>
            <a:ext cx="4486275" cy="28035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s-MX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Hardware</a:t>
            </a:r>
          </a:p>
        </p:txBody>
      </p:sp>
      <p:pic>
        <p:nvPicPr>
          <p:cNvPr id="3076" name="Picture 59" descr="DESKC02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3124200"/>
            <a:ext cx="2543175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EMANUELLE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 showWhenStopped="0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02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1267" name="Text Box 1027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Clasificación del Hardware</a:t>
            </a:r>
          </a:p>
        </p:txBody>
      </p:sp>
      <p:sp>
        <p:nvSpPr>
          <p:cNvPr id="11268" name="Text Box 1028"/>
          <p:cNvSpPr txBox="1">
            <a:spLocks noChangeArrowheads="1"/>
          </p:cNvSpPr>
          <p:nvPr/>
        </p:nvSpPr>
        <p:spPr bwMode="auto">
          <a:xfrm>
            <a:off x="914400" y="2362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>
                <a:latin typeface="Tahoma" pitchFamily="34" charset="0"/>
              </a:rPr>
              <a:t>Cada pieza de hardware, forma parte de una de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cinco categorías</a:t>
            </a:r>
            <a:r>
              <a:rPr kumimoji="0" lang="es-ES_tradnl">
                <a:latin typeface="Tahoma" pitchFamily="34" charset="0"/>
              </a:rPr>
              <a:t>:</a:t>
            </a:r>
          </a:p>
        </p:txBody>
      </p:sp>
      <p:sp>
        <p:nvSpPr>
          <p:cNvPr id="112645" name="Text Box 1029"/>
          <p:cNvSpPr txBox="1">
            <a:spLocks noChangeArrowheads="1"/>
          </p:cNvSpPr>
          <p:nvPr/>
        </p:nvSpPr>
        <p:spPr bwMode="auto">
          <a:xfrm>
            <a:off x="2057400" y="5768975"/>
            <a:ext cx="5867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Dispositivos de </a:t>
            </a:r>
          </a:p>
          <a:p>
            <a:pPr algn="ctr" eaLnBrk="0" hangingPunct="0"/>
            <a:r>
              <a:rPr kumimoji="0" lang="es-ES_tradnl" sz="2800">
                <a:latin typeface="Tahoma" pitchFamily="34" charset="0"/>
              </a:rPr>
              <a:t>almacenamiento secundario</a:t>
            </a:r>
          </a:p>
        </p:txBody>
      </p:sp>
      <p:pic>
        <p:nvPicPr>
          <p:cNvPr id="112649" name="Picture 1033" descr="DESKC0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84588" y="3200400"/>
            <a:ext cx="2259012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51" name="Picture 1035" descr="CLP001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600" y="4267200"/>
            <a:ext cx="1905000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52" name="Picture 1036" descr="CLP0012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9200" y="4114800"/>
            <a:ext cx="205740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2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ext Box 2"/>
          <p:cNvSpPr txBox="1">
            <a:spLocks noChangeArrowheads="1"/>
          </p:cNvSpPr>
          <p:nvPr/>
        </p:nvSpPr>
        <p:spPr bwMode="auto">
          <a:xfrm>
            <a:off x="838200" y="2438400"/>
            <a:ext cx="82296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Es el procedimiento mediante el cual los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datos</a:t>
            </a:r>
            <a:r>
              <a:rPr kumimoji="0" lang="es-ES_tradnl">
                <a:latin typeface="Tahoma" pitchFamily="34" charset="0"/>
              </a:rPr>
              <a:t> crudos se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transforman</a:t>
            </a:r>
            <a:r>
              <a:rPr kumimoji="0" lang="es-ES_tradnl">
                <a:latin typeface="Tahoma" pitchFamily="34" charset="0"/>
              </a:rPr>
              <a:t> en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información</a:t>
            </a:r>
            <a:r>
              <a:rPr kumimoji="0" lang="es-ES_tradnl">
                <a:latin typeface="Tahoma" pitchFamily="34" charset="0"/>
              </a:rPr>
              <a:t> útil.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Para realizar esta transformación,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intervienen</a:t>
            </a:r>
            <a:r>
              <a:rPr kumimoji="0" lang="es-ES_tradnl">
                <a:latin typeface="Tahoma" pitchFamily="34" charset="0"/>
              </a:rPr>
              <a:t> dos componentes de hardware: </a:t>
            </a:r>
          </a:p>
          <a:p>
            <a:pPr algn="ctr" eaLnBrk="0" hangingPunct="0"/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El procesador y la memoria principal</a:t>
            </a:r>
            <a:r>
              <a:rPr kumimoji="0" lang="es-ES_tradnl">
                <a:latin typeface="Tahoma" pitchFamily="34" charset="0"/>
              </a:rPr>
              <a:t> 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El procesador también se conoce como: </a:t>
            </a:r>
          </a:p>
          <a:p>
            <a:pPr algn="ctr" eaLnBrk="0" hangingPunct="0"/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Unidad Central de Procesamiento (CPU)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600" b="1">
                <a:latin typeface="Tahoma" pitchFamily="34" charset="0"/>
              </a:rPr>
              <a:t>Procesamiento de datos</a:t>
            </a:r>
          </a:p>
        </p:txBody>
      </p:sp>
      <p:sp>
        <p:nvSpPr>
          <p:cNvPr id="2" name="1 Botón de acción: Inicio">
            <a:hlinkClick r:id="rId3" action="ppaction://hlinksldjump" highlightClick="1"/>
          </p:cNvPr>
          <p:cNvSpPr/>
          <p:nvPr/>
        </p:nvSpPr>
        <p:spPr>
          <a:xfrm>
            <a:off x="7740352" y="6093296"/>
            <a:ext cx="504056" cy="43204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77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77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7464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LA Componentes físicos de un ordenador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914400" y="12192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Relación entre los elementos de Hardware</a:t>
            </a:r>
          </a:p>
        </p:txBody>
      </p:sp>
      <p:sp>
        <p:nvSpPr>
          <p:cNvPr id="114699" name="Rectangle 11"/>
          <p:cNvSpPr>
            <a:spLocks noChangeArrowheads="1"/>
          </p:cNvSpPr>
          <p:nvPr/>
        </p:nvSpPr>
        <p:spPr bwMode="auto">
          <a:xfrm>
            <a:off x="3733800" y="3276600"/>
            <a:ext cx="2133600" cy="22336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0" name="Text Box 12"/>
          <p:cNvSpPr txBox="1">
            <a:spLocks noChangeArrowheads="1"/>
          </p:cNvSpPr>
          <p:nvPr/>
        </p:nvSpPr>
        <p:spPr bwMode="auto">
          <a:xfrm>
            <a:off x="1143000" y="4154488"/>
            <a:ext cx="17621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Dispositivos</a:t>
            </a:r>
          </a:p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de Entrada</a:t>
            </a:r>
          </a:p>
        </p:txBody>
      </p:sp>
      <p:sp>
        <p:nvSpPr>
          <p:cNvPr id="114701" name="Text Box 13"/>
          <p:cNvSpPr txBox="1">
            <a:spLocks noChangeArrowheads="1"/>
          </p:cNvSpPr>
          <p:nvPr/>
        </p:nvSpPr>
        <p:spPr bwMode="auto">
          <a:xfrm>
            <a:off x="6705600" y="4154488"/>
            <a:ext cx="1828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>
                <a:latin typeface="Tahoma" pitchFamily="34" charset="0"/>
              </a:rPr>
              <a:t>Dispositivos de Salida</a:t>
            </a:r>
          </a:p>
        </p:txBody>
      </p:sp>
      <p:sp>
        <p:nvSpPr>
          <p:cNvPr id="114703" name="Text Box 15"/>
          <p:cNvSpPr txBox="1">
            <a:spLocks noChangeArrowheads="1"/>
          </p:cNvSpPr>
          <p:nvPr/>
        </p:nvSpPr>
        <p:spPr bwMode="auto">
          <a:xfrm>
            <a:off x="2970213" y="6324600"/>
            <a:ext cx="3986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kumimoji="0" lang="es-ES_tradnl" altLang="es-ES_tradnl">
                <a:latin typeface="Tahoma" pitchFamily="34" charset="0"/>
              </a:rPr>
              <a:t>Almacenamiento Secundario</a:t>
            </a:r>
          </a:p>
        </p:txBody>
      </p:sp>
      <p:sp>
        <p:nvSpPr>
          <p:cNvPr id="114704" name="Line 16"/>
          <p:cNvSpPr>
            <a:spLocks noChangeShapeType="1"/>
          </p:cNvSpPr>
          <p:nvPr/>
        </p:nvSpPr>
        <p:spPr bwMode="auto">
          <a:xfrm>
            <a:off x="2971800" y="4559300"/>
            <a:ext cx="609600" cy="1588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5" name="Line 17"/>
          <p:cNvSpPr>
            <a:spLocks noChangeShapeType="1"/>
          </p:cNvSpPr>
          <p:nvPr/>
        </p:nvSpPr>
        <p:spPr bwMode="auto">
          <a:xfrm>
            <a:off x="6096000" y="4567238"/>
            <a:ext cx="609600" cy="1587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6" name="Line 18"/>
          <p:cNvSpPr>
            <a:spLocks noChangeShapeType="1"/>
          </p:cNvSpPr>
          <p:nvPr/>
        </p:nvSpPr>
        <p:spPr bwMode="auto">
          <a:xfrm flipV="1">
            <a:off x="5181600" y="5662613"/>
            <a:ext cx="1588" cy="685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7" name="Line 19"/>
          <p:cNvSpPr>
            <a:spLocks noChangeShapeType="1"/>
          </p:cNvSpPr>
          <p:nvPr/>
        </p:nvSpPr>
        <p:spPr bwMode="auto">
          <a:xfrm>
            <a:off x="4572000" y="5662613"/>
            <a:ext cx="1588" cy="6858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MX"/>
          </a:p>
        </p:txBody>
      </p:sp>
      <p:sp>
        <p:nvSpPr>
          <p:cNvPr id="114709" name="Text Box 21"/>
          <p:cNvSpPr txBox="1">
            <a:spLocks noChangeArrowheads="1"/>
          </p:cNvSpPr>
          <p:nvPr/>
        </p:nvSpPr>
        <p:spPr bwMode="auto">
          <a:xfrm>
            <a:off x="3962400" y="3429000"/>
            <a:ext cx="1677988" cy="8318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kumimoji="0" lang="es-ES_tradnl" altLang="es-ES_tradnl">
                <a:latin typeface="Tahoma" pitchFamily="34" charset="0"/>
              </a:rPr>
              <a:t>Procesador</a:t>
            </a:r>
          </a:p>
          <a:p>
            <a:pPr algn="ctr" eaLnBrk="0" hangingPunct="0"/>
            <a:r>
              <a:rPr kumimoji="0" lang="es-ES_tradnl" altLang="es-ES_tradnl">
                <a:latin typeface="Tahoma" pitchFamily="34" charset="0"/>
              </a:rPr>
              <a:t>(CPU)</a:t>
            </a:r>
          </a:p>
        </p:txBody>
      </p:sp>
      <p:sp>
        <p:nvSpPr>
          <p:cNvPr id="114710" name="Text Box 22"/>
          <p:cNvSpPr txBox="1">
            <a:spLocks noChangeArrowheads="1"/>
          </p:cNvSpPr>
          <p:nvPr/>
        </p:nvSpPr>
        <p:spPr bwMode="auto">
          <a:xfrm>
            <a:off x="4114800" y="4530725"/>
            <a:ext cx="1349375" cy="8318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Memoria</a:t>
            </a:r>
          </a:p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Principal</a:t>
            </a:r>
          </a:p>
        </p:txBody>
      </p:sp>
      <p:sp>
        <p:nvSpPr>
          <p:cNvPr id="114712" name="Text Box 24"/>
          <p:cNvSpPr txBox="1">
            <a:spLocks noChangeArrowheads="1"/>
          </p:cNvSpPr>
          <p:nvPr/>
        </p:nvSpPr>
        <p:spPr bwMode="auto">
          <a:xfrm>
            <a:off x="914400" y="2452688"/>
            <a:ext cx="822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solidFill>
                  <a:srgbClr val="66FF33"/>
                </a:solidFill>
                <a:latin typeface="Tahoma" pitchFamily="34" charset="0"/>
              </a:rPr>
              <a:t>Arquitectura Von Neumann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TIG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4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14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TIG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TIG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TIG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1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14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9" grpId="0" animBg="1"/>
      <p:bldP spid="114700" grpId="0" autoUpdateAnimBg="0"/>
      <p:bldP spid="114701" grpId="0" autoUpdateAnimBg="0"/>
      <p:bldP spid="114703" grpId="0" autoUpdateAnimBg="0"/>
      <p:bldP spid="114704" grpId="0" animBg="1"/>
      <p:bldP spid="114705" grpId="0" animBg="1"/>
      <p:bldP spid="114706" grpId="0" animBg="1"/>
      <p:bldP spid="114707" grpId="0" animBg="1"/>
      <p:bldP spid="114709" grpId="0" animBg="1" autoUpdateAnimBg="0"/>
      <p:bldP spid="114710" grpId="0" animBg="1" autoUpdateAnimBg="0"/>
      <p:bldP spid="11471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838200" y="2438400"/>
            <a:ext cx="8229600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lang="es-ES" altLang="es-ES_tradnl">
                <a:latin typeface="Tahoma" pitchFamily="34" charset="0"/>
              </a:rPr>
              <a:t>Desde los inicios de la era de la computación se ha buscado un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modelo</a:t>
            </a:r>
            <a:r>
              <a:rPr lang="es-ES" altLang="es-ES_tradnl">
                <a:latin typeface="Tahoma" pitchFamily="34" charset="0"/>
              </a:rPr>
              <a:t> eficiente para </a:t>
            </a:r>
            <a:r>
              <a:rPr lang="es-MX" altLang="es-ES_tradnl">
                <a:solidFill>
                  <a:srgbClr val="66FF33"/>
                </a:solidFill>
                <a:latin typeface="Tahoma" pitchFamily="34" charset="0"/>
              </a:rPr>
              <a:t>procesar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 </a:t>
            </a:r>
            <a:r>
              <a:rPr lang="es-MX" altLang="es-ES_tradnl">
                <a:solidFill>
                  <a:srgbClr val="66FF33"/>
                </a:solidFill>
                <a:latin typeface="Tahoma" pitchFamily="34" charset="0"/>
              </a:rPr>
              <a:t>datos</a:t>
            </a:r>
            <a:r>
              <a:rPr lang="es-MX" altLang="es-ES_tradnl">
                <a:latin typeface="Tahoma" pitchFamily="34" charset="0"/>
              </a:rPr>
              <a:t>,</a:t>
            </a:r>
            <a:r>
              <a:rPr lang="es-ES" altLang="es-ES_tradnl">
                <a:latin typeface="Tahoma" pitchFamily="34" charset="0"/>
              </a:rPr>
              <a:t> </a:t>
            </a:r>
            <a:r>
              <a:rPr lang="es-MX" altLang="es-ES_tradnl">
                <a:latin typeface="Tahoma" pitchFamily="34" charset="0"/>
              </a:rPr>
              <a:t>es decir,</a:t>
            </a:r>
            <a:r>
              <a:rPr lang="es-ES" altLang="es-ES_tradnl">
                <a:latin typeface="Tahoma" pitchFamily="34" charset="0"/>
              </a:rPr>
              <a:t> hardware</a:t>
            </a:r>
            <a:r>
              <a:rPr lang="es-MX" altLang="es-ES_tradnl">
                <a:latin typeface="Tahoma" pitchFamily="34" charset="0"/>
              </a:rPr>
              <a:t> </a:t>
            </a:r>
            <a:r>
              <a:rPr lang="es-ES" altLang="es-ES_tradnl">
                <a:latin typeface="Tahoma" pitchFamily="34" charset="0"/>
              </a:rPr>
              <a:t>capaz de </a:t>
            </a:r>
            <a:r>
              <a:rPr lang="es-MX" altLang="es-ES_tradnl">
                <a:latin typeface="Tahoma" pitchFamily="34" charset="0"/>
              </a:rPr>
              <a:t>“</a:t>
            </a:r>
            <a:r>
              <a:rPr lang="es-ES" altLang="es-ES_tradnl">
                <a:latin typeface="Tahoma" pitchFamily="34" charset="0"/>
              </a:rPr>
              <a:t>memorizar</a:t>
            </a:r>
            <a:r>
              <a:rPr lang="es-MX" altLang="es-ES_tradnl">
                <a:latin typeface="Tahoma" pitchFamily="34" charset="0"/>
              </a:rPr>
              <a:t>” datos, </a:t>
            </a:r>
            <a:r>
              <a:rPr lang="es-ES" altLang="es-ES_tradnl">
                <a:latin typeface="Tahoma" pitchFamily="34" charset="0"/>
              </a:rPr>
              <a:t> </a:t>
            </a:r>
            <a:r>
              <a:rPr lang="es-MX" altLang="es-ES_tradnl">
                <a:latin typeface="Tahoma" pitchFamily="34" charset="0"/>
              </a:rPr>
              <a:t>transformarlos y </a:t>
            </a:r>
            <a:r>
              <a:rPr lang="es-ES" altLang="es-ES_tradnl">
                <a:latin typeface="Tahoma" pitchFamily="34" charset="0"/>
              </a:rPr>
              <a:t>mostrar </a:t>
            </a:r>
            <a:r>
              <a:rPr lang="es-MX" altLang="es-ES_tradnl">
                <a:latin typeface="Tahoma" pitchFamily="34" charset="0"/>
              </a:rPr>
              <a:t>los resultados</a:t>
            </a:r>
            <a:r>
              <a:rPr lang="es-ES" altLang="es-ES_tradnl">
                <a:latin typeface="Tahoma" pitchFamily="34" charset="0"/>
              </a:rPr>
              <a:t>. </a:t>
            </a:r>
            <a:endParaRPr lang="es-MX" altLang="es-ES_tradnl">
              <a:latin typeface="Tahoma" pitchFamily="34" charset="0"/>
            </a:endParaRPr>
          </a:p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lang="es-MX" altLang="es-ES_tradnl">
              <a:latin typeface="Tahoma" pitchFamily="34" charset="0"/>
            </a:endParaRPr>
          </a:p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lang="es-ES" altLang="es-ES_tradnl">
                <a:latin typeface="Tahoma" pitchFamily="34" charset="0"/>
              </a:rPr>
              <a:t>Hacia 1950,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John Von Neumann</a:t>
            </a:r>
            <a:r>
              <a:rPr lang="es-ES" altLang="es-ES_tradnl">
                <a:latin typeface="Tahoma" pitchFamily="34" charset="0"/>
              </a:rPr>
              <a:t> tuvo la idea de construir una máquina que "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memorizar</a:t>
            </a:r>
            <a:r>
              <a:rPr lang="es-MX" altLang="es-ES_tradnl">
                <a:solidFill>
                  <a:srgbClr val="66FF33"/>
                </a:solidFill>
                <a:latin typeface="Tahoma" pitchFamily="34" charset="0"/>
              </a:rPr>
              <a:t>a</a:t>
            </a:r>
            <a:r>
              <a:rPr lang="es-ES" altLang="es-ES_tradnl">
                <a:latin typeface="Tahoma" pitchFamily="34" charset="0"/>
              </a:rPr>
              <a:t>" una serie de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órdenes</a:t>
            </a:r>
            <a:r>
              <a:rPr lang="es-ES" altLang="es-ES_tradnl">
                <a:latin typeface="Tahoma" pitchFamily="34" charset="0"/>
              </a:rPr>
              <a:t> y un </a:t>
            </a:r>
            <a:r>
              <a:rPr lang="es-MX" altLang="es-ES_tradnl">
                <a:latin typeface="Tahoma" pitchFamily="34" charset="0"/>
              </a:rPr>
              <a:t>grupo</a:t>
            </a:r>
            <a:r>
              <a:rPr lang="es-ES" altLang="es-ES_tradnl">
                <a:latin typeface="Tahoma" pitchFamily="34" charset="0"/>
              </a:rPr>
              <a:t> de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datos</a:t>
            </a:r>
            <a:r>
              <a:rPr lang="es-ES" altLang="es-ES_tradnl">
                <a:latin typeface="Tahoma" pitchFamily="34" charset="0"/>
              </a:rPr>
              <a:t>, </a:t>
            </a:r>
            <a:r>
              <a:rPr lang="es-MX" altLang="es-ES_tradnl">
                <a:latin typeface="Tahoma" pitchFamily="34" charset="0"/>
              </a:rPr>
              <a:t>para</a:t>
            </a:r>
            <a:r>
              <a:rPr lang="es-ES" altLang="es-ES_tradnl">
                <a:latin typeface="Tahoma" pitchFamily="34" charset="0"/>
              </a:rPr>
              <a:t> que pudiera luego "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trabajar sola</a:t>
            </a:r>
            <a:r>
              <a:rPr lang="es-ES" altLang="es-ES_tradnl">
                <a:latin typeface="Tahoma" pitchFamily="34" charset="0"/>
              </a:rPr>
              <a:t>" hasta lograr </a:t>
            </a:r>
            <a:r>
              <a:rPr lang="es-MX" altLang="es-ES_tradnl">
                <a:latin typeface="Tahoma" pitchFamily="34" charset="0"/>
              </a:rPr>
              <a:t>un</a:t>
            </a:r>
            <a:r>
              <a:rPr lang="es-ES" altLang="es-ES_tradnl">
                <a:latin typeface="Tahoma" pitchFamily="34" charset="0"/>
              </a:rPr>
              <a:t> </a:t>
            </a:r>
            <a:r>
              <a:rPr lang="es-ES" altLang="es-ES_tradnl">
                <a:solidFill>
                  <a:srgbClr val="66FF33"/>
                </a:solidFill>
                <a:latin typeface="Tahoma" pitchFamily="34" charset="0"/>
              </a:rPr>
              <a:t>resultado</a:t>
            </a:r>
            <a:r>
              <a:rPr lang="es-ES" altLang="es-ES_tradnl">
                <a:latin typeface="Tahoma" pitchFamily="34" charset="0"/>
              </a:rPr>
              <a:t>.</a:t>
            </a:r>
            <a:endParaRPr lang="es-ES_tradnl">
              <a:latin typeface="Tahoma" pitchFamily="34" charset="0"/>
            </a:endParaRP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Arquitectura Von Neumann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838200" y="2838450"/>
            <a:ext cx="82296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¿Cómo se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clasifican</a:t>
            </a:r>
            <a:r>
              <a:rPr kumimoji="0" lang="es-ES_tradnl">
                <a:latin typeface="Tahoma" pitchFamily="34" charset="0"/>
              </a:rPr>
              <a:t> los elementos del hardware?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Procesador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Memoria principal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Dispositivos de entrada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Dispositivos de salida</a:t>
            </a: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Dispositivos de almacenamiento secundario</a:t>
            </a:r>
            <a:endParaRPr kumimoji="0" lang="es-ES_tradnl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Repaso</a:t>
            </a:r>
          </a:p>
        </p:txBody>
      </p:sp>
      <p:sp>
        <p:nvSpPr>
          <p:cNvPr id="15364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6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6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6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36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6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 Box 2"/>
          <p:cNvSpPr txBox="1">
            <a:spLocks noChangeArrowheads="1"/>
          </p:cNvSpPr>
          <p:nvPr/>
        </p:nvSpPr>
        <p:spPr bwMode="auto">
          <a:xfrm>
            <a:off x="914400" y="4800600"/>
            <a:ext cx="8229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¿Dónde se lleva a cabo el procesamiento de los datos?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En la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Unidad Central de Procesamiento (CPU)</a:t>
            </a: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Repaso</a:t>
            </a:r>
          </a:p>
        </p:txBody>
      </p:sp>
      <p:sp>
        <p:nvSpPr>
          <p:cNvPr id="120838" name="Text Box 6"/>
          <p:cNvSpPr txBox="1">
            <a:spLocks noChangeArrowheads="1"/>
          </p:cNvSpPr>
          <p:nvPr/>
        </p:nvSpPr>
        <p:spPr bwMode="auto">
          <a:xfrm>
            <a:off x="914400" y="2667000"/>
            <a:ext cx="8229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¿Cómo se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relacionan</a:t>
            </a:r>
            <a:r>
              <a:rPr kumimoji="0" lang="es-ES_tradnl">
                <a:latin typeface="Tahoma" pitchFamily="34" charset="0"/>
              </a:rPr>
              <a:t> los elementos de hardware  para procesar los datos?</a:t>
            </a:r>
          </a:p>
          <a:p>
            <a:pPr algn="ctr" eaLnBrk="0" hangingPunct="0"/>
            <a:endParaRPr kumimoji="0" lang="es-ES_tradnl">
              <a:latin typeface="Tahoma" pitchFamily="34" charset="0"/>
            </a:endParaRPr>
          </a:p>
          <a:p>
            <a:pPr algn="ctr" eaLnBrk="0" hangingPunct="0"/>
            <a:r>
              <a:rPr kumimoji="0" lang="es-ES_tradnl">
                <a:latin typeface="Tahoma" pitchFamily="34" charset="0"/>
              </a:rPr>
              <a:t>Según el modelo llamado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 Arquitectura Von Neumann</a:t>
            </a:r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0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0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 build="p" autoUpdateAnimBg="0"/>
      <p:bldP spid="12083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914400" y="2590800"/>
            <a:ext cx="56388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Físicamente, son pequeños chips llamados microprocesadores.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Es el “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Cerebro</a:t>
            </a:r>
            <a:r>
              <a:rPr kumimoji="0" lang="es-ES_tradnl">
                <a:latin typeface="Tahoma" pitchFamily="34" charset="0"/>
              </a:rPr>
              <a:t>” del ordenador.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Es el lugar donde se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manipulan los datos</a:t>
            </a:r>
            <a:r>
              <a:rPr kumimoji="0" lang="es-ES_tradnl">
                <a:latin typeface="Tahoma" pitchFamily="34" charset="0"/>
              </a:rPr>
              <a:t>.</a:t>
            </a: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pic>
        <p:nvPicPr>
          <p:cNvPr id="17412" name="Picture 10" descr="cpu-assort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3505200"/>
            <a:ext cx="2133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914400" y="537845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Compuesto por dos elementos: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La Unidad de Control y la Unidad Aritmética-Lógica</a:t>
            </a:r>
            <a:r>
              <a:rPr kumimoji="0" lang="es-ES_tradnl">
                <a:latin typeface="Tahoma" pitchFamily="34" charset="0"/>
              </a:rPr>
              <a:t>.</a:t>
            </a:r>
          </a:p>
        </p:txBody>
      </p:sp>
      <p:sp>
        <p:nvSpPr>
          <p:cNvPr id="17414" name="Text Box 1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3" name="2 Botón de acción: Hacia delante o Siguiente">
            <a:hlinkClick r:id="rId4" action="ppaction://hlinksldjump" highlightClick="1"/>
          </p:cNvPr>
          <p:cNvSpPr/>
          <p:nvPr/>
        </p:nvSpPr>
        <p:spPr>
          <a:xfrm>
            <a:off x="7092280" y="6093296"/>
            <a:ext cx="648072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  <p:bldP spid="17419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38200" y="3352800"/>
            <a:ext cx="83058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Administra los recursos del ordenador, es decir, la memoria, los dispositivos de entrada, los de salida y los de almacenamiento.</a:t>
            </a:r>
          </a:p>
          <a:p>
            <a:pPr eaLnBrk="0" hangingPunct="0"/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Contiene un conjunto de instrucciones básicas que permiten tal administración</a:t>
            </a:r>
          </a:p>
          <a:p>
            <a:pPr eaLnBrk="0" hangingPunct="0"/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 Transfiere los datos a la Unidad Aritmética-Lógica, para su procesamiento.</a:t>
            </a:r>
          </a:p>
        </p:txBody>
      </p:sp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La Unidad de Control (UC)</a:t>
            </a:r>
          </a:p>
        </p:txBody>
      </p:sp>
      <p:sp>
        <p:nvSpPr>
          <p:cNvPr id="18437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3" name="2 Botón de acción: Hacia delante o Siguiente">
            <a:hlinkClick r:id="rId3" action="ppaction://hlinksldjump" highlightClick="1"/>
          </p:cNvPr>
          <p:cNvSpPr/>
          <p:nvPr/>
        </p:nvSpPr>
        <p:spPr>
          <a:xfrm>
            <a:off x="7092280" y="6453336"/>
            <a:ext cx="720080" cy="2776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  <p:bldP spid="18441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 Box 2"/>
          <p:cNvSpPr txBox="1">
            <a:spLocks noChangeArrowheads="1"/>
          </p:cNvSpPr>
          <p:nvPr/>
        </p:nvSpPr>
        <p:spPr bwMode="auto">
          <a:xfrm>
            <a:off x="838200" y="3352800"/>
            <a:ext cx="8305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 Ejecuta operaciones aritméticas y pruebas lógicas entre operandos.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Procesa los datos mediante la manipulación de números, letras y símbolos.</a:t>
            </a: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La Unidad Aritmética-Lógica (UAL)</a:t>
            </a:r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" name="1 Botón de acción: Hacia delante o Siguiente">
            <a:hlinkClick r:id="rId3" action="ppaction://hlinksldjump" highlightClick="1"/>
          </p:cNvPr>
          <p:cNvSpPr/>
          <p:nvPr/>
        </p:nvSpPr>
        <p:spPr>
          <a:xfrm>
            <a:off x="7380312" y="6165304"/>
            <a:ext cx="720080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18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18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 build="p" autoUpdateAnimBg="0"/>
      <p:bldP spid="121861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Text Box 2"/>
          <p:cNvSpPr txBox="1">
            <a:spLocks noChangeArrowheads="1"/>
          </p:cNvSpPr>
          <p:nvPr/>
        </p:nvSpPr>
        <p:spPr bwMode="auto">
          <a:xfrm>
            <a:off x="838200" y="3048000"/>
            <a:ext cx="8305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Presente en ordenadores IBM y compatibles.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Modelos:	8086 (año 1981), …286, 386, 486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Pentium, Pentium Pro, …, Pentium IV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3909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INTEL</a:t>
            </a:r>
          </a:p>
        </p:txBody>
      </p:sp>
      <p:pic>
        <p:nvPicPr>
          <p:cNvPr id="123910" name="Picture 6" descr="pag5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4953000"/>
            <a:ext cx="24384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" name="1 Botón de acción: Hacia delante o Siguiente">
            <a:hlinkClick r:id="rId4" action="ppaction://hlinksldjump" highlightClick="1"/>
          </p:cNvPr>
          <p:cNvSpPr/>
          <p:nvPr/>
        </p:nvSpPr>
        <p:spPr>
          <a:xfrm>
            <a:off x="7236296" y="6093296"/>
            <a:ext cx="671042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3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 build="p" autoUpdateAnimBg="0" advAuto="2000"/>
      <p:bldP spid="12390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83568" y="404664"/>
            <a:ext cx="3600400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MX" sz="3200" b="1" dirty="0" smtClean="0">
                <a:solidFill>
                  <a:srgbClr val="FF0000"/>
                </a:solidFill>
              </a:rPr>
              <a:t>MENU</a:t>
            </a:r>
            <a:endParaRPr lang="es-MX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709061"/>
              </p:ext>
            </p:extLst>
          </p:nvPr>
        </p:nvGraphicFramePr>
        <p:xfrm>
          <a:off x="1475656" y="1412776"/>
          <a:ext cx="6096000" cy="4680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780087"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2" action="ppaction://hlinkpres?slideindex=1&amp;slidetitle="/>
                        </a:rPr>
                        <a:t>COMPUTADORA</a:t>
                      </a:r>
                      <a:endParaRPr lang="es-MX" dirty="0" smtClean="0"/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3" action="ppaction://hlinksldjump"/>
                        </a:rPr>
                        <a:t>HARDWARE</a:t>
                      </a:r>
                      <a:endParaRPr lang="es-MX" dirty="0"/>
                    </a:p>
                  </a:txBody>
                  <a:tcPr/>
                </a:tc>
              </a:tr>
              <a:tr h="780087"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4" action="ppaction://hlinksldjump"/>
                        </a:rPr>
                        <a:t>TECNOLOGIAS</a:t>
                      </a:r>
                      <a:r>
                        <a:rPr lang="es-MX" baseline="0" dirty="0" smtClean="0">
                          <a:hlinkClick r:id="rId4" action="ppaction://hlinksldjump"/>
                        </a:rPr>
                        <a:t> RECIENTES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5" action="ppaction://hlinksldjump"/>
                        </a:rPr>
                        <a:t>CPU</a:t>
                      </a:r>
                      <a:endParaRPr lang="es-MX" dirty="0" smtClean="0"/>
                    </a:p>
                    <a:p>
                      <a:endParaRPr lang="es-MX" dirty="0"/>
                    </a:p>
                  </a:txBody>
                  <a:tcPr/>
                </a:tc>
              </a:tr>
              <a:tr h="780087"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6" action="ppaction://hlinksldjump"/>
                        </a:rPr>
                        <a:t>ORDENADOR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7" action="ppaction://hlinksldjump"/>
                        </a:rPr>
                        <a:t>PROCESAMIENTO</a:t>
                      </a:r>
                      <a:r>
                        <a:rPr lang="es-MX" baseline="0" dirty="0" smtClean="0">
                          <a:hlinkClick r:id="rId7" action="ppaction://hlinksldjump"/>
                        </a:rPr>
                        <a:t> DE DATOS</a:t>
                      </a:r>
                      <a:endParaRPr lang="es-MX" dirty="0" smtClean="0"/>
                    </a:p>
                  </a:txBody>
                  <a:tcPr/>
                </a:tc>
              </a:tr>
              <a:tr h="780087"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8" action="ppaction://hlinksldjump"/>
                        </a:rPr>
                        <a:t>MEMORIA PRINCIPAL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9" action="ppaction://hlinksldjump"/>
                        </a:rPr>
                        <a:t>MEMORIA ROM</a:t>
                      </a:r>
                      <a:endParaRPr lang="es-MX" dirty="0" smtClean="0"/>
                    </a:p>
                  </a:txBody>
                  <a:tcPr/>
                </a:tc>
              </a:tr>
              <a:tr h="780087"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10" action="ppaction://hlinksldjump"/>
                        </a:rPr>
                        <a:t>EL BIOS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11" action="ppaction://hlinksldjump"/>
                        </a:rPr>
                        <a:t>MEMORIA RAM</a:t>
                      </a:r>
                      <a:endParaRPr lang="es-MX" dirty="0" smtClean="0"/>
                    </a:p>
                  </a:txBody>
                  <a:tcPr/>
                </a:tc>
              </a:tr>
              <a:tr h="780087"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12" action="ppaction://hlinksldjump"/>
                        </a:rPr>
                        <a:t>MEMORIA CACHE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hlinkClick r:id="rId13" action="ppaction://hlinksldjump"/>
                        </a:rPr>
                        <a:t>ESQUEMA</a:t>
                      </a:r>
                      <a:endParaRPr lang="es-MX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993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ext Box 2"/>
          <p:cNvSpPr txBox="1">
            <a:spLocks noChangeArrowheads="1"/>
          </p:cNvSpPr>
          <p:nvPr/>
        </p:nvSpPr>
        <p:spPr bwMode="auto">
          <a:xfrm>
            <a:off x="838200" y="3048000"/>
            <a:ext cx="8305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Presente en ordenadores MacIntosh y Sun.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Modelos:	680x0 (68000, …, 68020, …)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MPC (Power PC diseñada para multimedios)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G3, G4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4933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Motorola</a:t>
            </a:r>
          </a:p>
        </p:txBody>
      </p:sp>
      <p:pic>
        <p:nvPicPr>
          <p:cNvPr id="124935" name="Picture 7" descr="applepr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3968" y="4653136"/>
            <a:ext cx="2667000" cy="183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" name="1 Botón de acción: Hacia delante o Siguiente">
            <a:hlinkClick r:id="rId4" action="ppaction://hlinksldjump" highlightClick="1"/>
          </p:cNvPr>
          <p:cNvSpPr/>
          <p:nvPr/>
        </p:nvSpPr>
        <p:spPr>
          <a:xfrm>
            <a:off x="7596336" y="6309320"/>
            <a:ext cx="79208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4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49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49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49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 build="p" autoUpdateAnimBg="0" advAuto="2000"/>
      <p:bldP spid="124933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838200" y="3048000"/>
            <a:ext cx="36576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Similar a INTEL.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Modelos:	5x86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K5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K6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	K7 o Athlon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5957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AMD</a:t>
            </a:r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4953000" y="4114800"/>
            <a:ext cx="3657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>
                <a:latin typeface="Tahoma" pitchFamily="34" charset="0"/>
              </a:rPr>
              <a:t>Todos equivalentes a modelos Pentium</a:t>
            </a:r>
          </a:p>
        </p:txBody>
      </p:sp>
      <p:sp>
        <p:nvSpPr>
          <p:cNvPr id="125960" name="AutoShape 8"/>
          <p:cNvSpPr>
            <a:spLocks/>
          </p:cNvSpPr>
          <p:nvPr/>
        </p:nvSpPr>
        <p:spPr bwMode="auto">
          <a:xfrm>
            <a:off x="4495800" y="3810000"/>
            <a:ext cx="228600" cy="1447800"/>
          </a:xfrm>
          <a:prstGeom prst="rightBrace">
            <a:avLst>
              <a:gd name="adj1" fmla="val 52778"/>
              <a:gd name="adj2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/>
          </a:p>
        </p:txBody>
      </p:sp>
      <p:pic>
        <p:nvPicPr>
          <p:cNvPr id="125961" name="Picture 9" descr="pag60-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2487" y="4908686"/>
            <a:ext cx="1828800" cy="176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6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" name="1 Botón de acción: Hacia delante o Siguiente">
            <a:hlinkClick r:id="rId4" action="ppaction://hlinksldjump" highlightClick="1"/>
          </p:cNvPr>
          <p:cNvSpPr/>
          <p:nvPr/>
        </p:nvSpPr>
        <p:spPr>
          <a:xfrm>
            <a:off x="7596336" y="6309320"/>
            <a:ext cx="648072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5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5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5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5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5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 build="p" autoUpdateAnimBg="0" advAuto="2000"/>
      <p:bldP spid="125957" grpId="0" autoUpdateAnimBg="0"/>
      <p:bldP spid="125959" grpId="0" autoUpdateAnimBg="0"/>
      <p:bldP spid="12596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ext Box 2"/>
          <p:cNvSpPr txBox="1">
            <a:spLocks noChangeArrowheads="1"/>
          </p:cNvSpPr>
          <p:nvPr/>
        </p:nvSpPr>
        <p:spPr bwMode="auto">
          <a:xfrm>
            <a:off x="1066800" y="3584575"/>
            <a:ext cx="52578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Se iniciaron como fabricantes de coprocesadores matemáticos.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Orientados a PC de bajo costo y bajo desempeño</a:t>
            </a: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procesador o CPU</a:t>
            </a:r>
          </a:p>
        </p:txBody>
      </p:sp>
      <p:sp>
        <p:nvSpPr>
          <p:cNvPr id="126981" name="Text Box 5"/>
          <p:cNvSpPr txBox="1">
            <a:spLocks noChangeArrowheads="1"/>
          </p:cNvSpPr>
          <p:nvPr/>
        </p:nvSpPr>
        <p:spPr bwMode="auto">
          <a:xfrm>
            <a:off x="914400" y="233045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Tecnología Cyrix</a:t>
            </a:r>
          </a:p>
        </p:txBody>
      </p:sp>
      <p:pic>
        <p:nvPicPr>
          <p:cNvPr id="126985" name="Picture 9" descr="pag60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3657600"/>
            <a:ext cx="1828800" cy="242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" name="1 Botón de acción: Inicio">
            <a:hlinkClick r:id="rId4" action="ppaction://hlinksldjump" highlightClick="1"/>
          </p:cNvPr>
          <p:cNvSpPr/>
          <p:nvPr/>
        </p:nvSpPr>
        <p:spPr>
          <a:xfrm>
            <a:off x="7668344" y="6237312"/>
            <a:ext cx="504056" cy="43204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6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6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69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8" grpId="0" build="p" autoUpdateAnimBg="0" advAuto="0"/>
      <p:bldP spid="126981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ext Box 2"/>
          <p:cNvSpPr txBox="1">
            <a:spLocks noChangeArrowheads="1"/>
          </p:cNvSpPr>
          <p:nvPr/>
        </p:nvSpPr>
        <p:spPr bwMode="auto">
          <a:xfrm>
            <a:off x="914400" y="2590800"/>
            <a:ext cx="8001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Físicamente, son pequeños chips conectados a la tarjeta principal del ordenador.</a:t>
            </a:r>
          </a:p>
          <a:p>
            <a:pPr eaLnBrk="0" hangingPunct="0">
              <a:buFontTx/>
              <a:buChar char="•"/>
            </a:pPr>
            <a:endParaRPr kumimoji="0" lang="es-ES_tradnl">
              <a:latin typeface="Tahoma" pitchFamily="34" charset="0"/>
            </a:endParaRP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Almacena información vital para la operación del ordenador y para el procesamiento de los datos.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principal</a:t>
            </a:r>
          </a:p>
        </p:txBody>
      </p:sp>
      <p:sp>
        <p:nvSpPr>
          <p:cNvPr id="128007" name="Text Box 7"/>
          <p:cNvSpPr txBox="1">
            <a:spLocks noChangeArrowheads="1"/>
          </p:cNvSpPr>
          <p:nvPr/>
        </p:nvSpPr>
        <p:spPr bwMode="auto">
          <a:xfrm>
            <a:off x="914400" y="4848225"/>
            <a:ext cx="80010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/>
            <a:r>
              <a:rPr kumimoji="0" lang="es-ES_tradnl">
                <a:latin typeface="Tahoma" pitchFamily="34" charset="0"/>
              </a:rPr>
              <a:t>Tipos de memoria principal:</a:t>
            </a:r>
          </a:p>
          <a:p>
            <a:pPr marL="457200" indent="-457200" eaLnBrk="0" hangingPunct="0"/>
            <a:endParaRPr kumimoji="0" lang="es-ES_tradnl">
              <a:latin typeface="Tahoma" pitchFamily="34" charset="0"/>
            </a:endParaRPr>
          </a:p>
          <a:p>
            <a:pPr marL="457200" indent="-457200" eaLnBrk="0" hangingPunct="0">
              <a:buFontTx/>
              <a:buAutoNum type="arabicPeriod"/>
            </a:pPr>
            <a:r>
              <a:rPr kumimoji="0" lang="es-ES_tradnl">
                <a:latin typeface="Tahoma" pitchFamily="34" charset="0"/>
              </a:rPr>
              <a:t>Memoria ROM (Read Only Memory)</a:t>
            </a:r>
          </a:p>
          <a:p>
            <a:pPr marL="457200" indent="-457200" eaLnBrk="0" hangingPunct="0">
              <a:buFontTx/>
              <a:buAutoNum type="arabicPeriod"/>
            </a:pPr>
            <a:r>
              <a:rPr kumimoji="0" lang="es-ES_tradnl">
                <a:latin typeface="Tahoma" pitchFamily="34" charset="0"/>
              </a:rPr>
              <a:t>Memoria RAM (Random Access Memory)</a:t>
            </a:r>
          </a:p>
        </p:txBody>
      </p:sp>
      <p:sp>
        <p:nvSpPr>
          <p:cNvPr id="24581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" name="1 Botón de acción: Inicio">
            <a:hlinkClick r:id="rId3" action="ppaction://hlinksldjump" highlightClick="1"/>
          </p:cNvPr>
          <p:cNvSpPr/>
          <p:nvPr/>
        </p:nvSpPr>
        <p:spPr>
          <a:xfrm>
            <a:off x="7943332" y="6172200"/>
            <a:ext cx="432048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80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80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8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80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8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80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2" grpId="0" build="p" autoUpdateAnimBg="0"/>
      <p:bldP spid="128007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914400" y="2139950"/>
            <a:ext cx="57150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Sólo de lectura.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Permanente (No volátil).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Los datos no pueden cambiarse.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Contiene toda la información necesaria para iniciar la operación del ordenador.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Su contenido lo graba el fabricante.</a:t>
            </a:r>
          </a:p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Puede tener dos variantes:</a:t>
            </a:r>
          </a:p>
          <a:p>
            <a:pPr lvl="1" eaLnBrk="0" hangingPunct="0">
              <a:buFontTx/>
              <a:buChar char="–"/>
            </a:pPr>
            <a:r>
              <a:rPr kumimoji="0" lang="es-ES_tradnl" altLang="es-ES_tradnl">
                <a:latin typeface="Tahoma" pitchFamily="34" charset="0"/>
              </a:rPr>
              <a:t> PROM : No puede ser modificada </a:t>
            </a:r>
          </a:p>
          <a:p>
            <a:pPr lvl="1" eaLnBrk="0" hangingPunct="0">
              <a:buFontTx/>
              <a:buChar char="–"/>
            </a:pPr>
            <a:r>
              <a:rPr kumimoji="0" lang="es-ES_tradnl" altLang="es-ES_tradnl">
                <a:latin typeface="Tahoma" pitchFamily="34" charset="0"/>
              </a:rPr>
              <a:t> EPROM: chip que puede ser borrado con luz  ultra violeta.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Forma parte de la categoría conocida como “</a:t>
            </a:r>
            <a:r>
              <a:rPr kumimoji="0" lang="es-ES_tradnl" i="1">
                <a:latin typeface="Tahoma" pitchFamily="34" charset="0"/>
              </a:rPr>
              <a:t>firmware</a:t>
            </a:r>
            <a:r>
              <a:rPr kumimoji="0" lang="es-ES_tradnl">
                <a:latin typeface="Tahoma" pitchFamily="34" charset="0"/>
              </a:rPr>
              <a:t>”.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629400" y="2870200"/>
            <a:ext cx="2133600" cy="3048000"/>
            <a:chOff x="4176" y="1488"/>
            <a:chExt cx="1344" cy="1920"/>
          </a:xfrm>
        </p:grpSpPr>
        <p:sp>
          <p:nvSpPr>
            <p:cNvPr id="25606" name="Rectangle 8"/>
            <p:cNvSpPr>
              <a:spLocks noChangeArrowheads="1"/>
            </p:cNvSpPr>
            <p:nvPr/>
          </p:nvSpPr>
          <p:spPr bwMode="auto">
            <a:xfrm>
              <a:off x="4224" y="1536"/>
              <a:ext cx="1296" cy="187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25607" name="Picture 6" descr="pag50-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76" y="1488"/>
              <a:ext cx="1287" cy="1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604" name="Text Box 10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ROM</a:t>
            </a:r>
          </a:p>
        </p:txBody>
      </p:sp>
      <p:sp>
        <p:nvSpPr>
          <p:cNvPr id="25605" name="Text Box 1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3" name="2 Botón de acción: Inicio">
            <a:hlinkClick r:id="rId4" action="ppaction://hlinksldjump" highlightClick="1"/>
          </p:cNvPr>
          <p:cNvSpPr/>
          <p:nvPr/>
        </p:nvSpPr>
        <p:spPr>
          <a:xfrm>
            <a:off x="7907338" y="6151001"/>
            <a:ext cx="481086" cy="47667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Text Box 2"/>
          <p:cNvSpPr txBox="1">
            <a:spLocks noChangeArrowheads="1"/>
          </p:cNvSpPr>
          <p:nvPr/>
        </p:nvSpPr>
        <p:spPr bwMode="auto">
          <a:xfrm>
            <a:off x="914400" y="2590800"/>
            <a:ext cx="8229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MX">
                <a:latin typeface="Arial" charset="0"/>
              </a:rPr>
              <a:t>En los ordenadores personales, es el firmware encargado de cargar el sistema operativo del ordenador y verificar los componentes de hardware disponibles</a:t>
            </a:r>
            <a:r>
              <a:rPr kumimoji="0" lang="es-ES_tradnl" altLang="es-ES_tradnl">
                <a:latin typeface="Tahoma" pitchFamily="34" charset="0"/>
              </a:rPr>
              <a:t>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El BIOS (Basic Input/Output System)</a:t>
            </a:r>
          </a:p>
        </p:txBody>
      </p:sp>
      <p:pic>
        <p:nvPicPr>
          <p:cNvPr id="130056" name="Picture 8" descr="bio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4343400"/>
            <a:ext cx="2846388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057" name="Picture 9" descr="bios-screen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4648200"/>
            <a:ext cx="4572000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" name="1 Botón de acción: Inicio">
            <a:hlinkClick r:id="rId5" action="ppaction://hlinksldjump" highlightClick="1"/>
          </p:cNvPr>
          <p:cNvSpPr/>
          <p:nvPr/>
        </p:nvSpPr>
        <p:spPr>
          <a:xfrm>
            <a:off x="7596336" y="6327775"/>
            <a:ext cx="504056" cy="41359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0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0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838200" y="4267200"/>
            <a:ext cx="83058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De acceso aleatorio.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Temporal (Volátil).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Los datos pueden cambiarse.</a:t>
            </a:r>
          </a:p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Durante el procesamiento, todos los programas y datos deben ser transferidos a la memoria RAM, desde un dispositivo de entrada o de almacenamiento secundario.</a:t>
            </a:r>
            <a:endParaRPr kumimoji="0" lang="es-ES_tradnl">
              <a:latin typeface="Tahoma" pitchFamily="34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648200" y="2590800"/>
            <a:ext cx="3886200" cy="1905000"/>
            <a:chOff x="3120" y="1296"/>
            <a:chExt cx="2448" cy="1200"/>
          </a:xfrm>
        </p:grpSpPr>
        <p:sp>
          <p:nvSpPr>
            <p:cNvPr id="27654" name="Rectangle 8"/>
            <p:cNvSpPr>
              <a:spLocks noChangeArrowheads="1"/>
            </p:cNvSpPr>
            <p:nvPr/>
          </p:nvSpPr>
          <p:spPr bwMode="auto">
            <a:xfrm>
              <a:off x="3168" y="1344"/>
              <a:ext cx="2400" cy="115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27655" name="Picture 6" descr="pag50-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20" y="1296"/>
              <a:ext cx="2400" cy="1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7652" name="Text Box 10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27653" name="Text Box 1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3" name="2 Botón de acción: Hacia delante o Siguiente">
            <a:hlinkClick r:id="rId4" action="ppaction://hlinksldjump" highlightClick="1"/>
          </p:cNvPr>
          <p:cNvSpPr/>
          <p:nvPr/>
        </p:nvSpPr>
        <p:spPr>
          <a:xfrm>
            <a:off x="8458200" y="6550025"/>
            <a:ext cx="533400" cy="30797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838200" y="4572000"/>
            <a:ext cx="8305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Todos los datos e instrucciones tiene una ubicación específica en la RAM, que se denomina dirección.</a:t>
            </a:r>
          </a:p>
          <a:p>
            <a:pPr eaLnBrk="0" hangingPunct="0">
              <a:buFontTx/>
              <a:buChar char="•"/>
            </a:pPr>
            <a:r>
              <a:rPr kumimoji="0" lang="es-ES_tradnl" altLang="es-ES_tradnl">
                <a:latin typeface="Tahoma" pitchFamily="34" charset="0"/>
              </a:rPr>
              <a:t> El contenido que se encuentra en cada dirección cambia constantemente, conforme se ejecutan diferentes programas y se procesan nuevos datos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8675" name="Text Box 6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895600" y="2438400"/>
            <a:ext cx="3886200" cy="1905000"/>
            <a:chOff x="3120" y="1296"/>
            <a:chExt cx="2448" cy="1200"/>
          </a:xfrm>
        </p:grpSpPr>
        <p:sp>
          <p:nvSpPr>
            <p:cNvPr id="28678" name="Rectangle 9"/>
            <p:cNvSpPr>
              <a:spLocks noChangeArrowheads="1"/>
            </p:cNvSpPr>
            <p:nvPr/>
          </p:nvSpPr>
          <p:spPr bwMode="auto">
            <a:xfrm>
              <a:off x="3168" y="1344"/>
              <a:ext cx="2400" cy="1152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28679" name="Picture 10" descr="pag50-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20" y="1296"/>
              <a:ext cx="2400" cy="1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8677" name="Text Box 11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3" name="2 Botón de acción: Hacia delante o Siguiente">
            <a:hlinkClick r:id="rId4" action="ppaction://hlinksldjump" highlightClick="1"/>
          </p:cNvPr>
          <p:cNvSpPr/>
          <p:nvPr/>
        </p:nvSpPr>
        <p:spPr>
          <a:xfrm>
            <a:off x="8244408" y="6381328"/>
            <a:ext cx="43204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9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9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9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9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Text Box 2"/>
          <p:cNvSpPr txBox="1">
            <a:spLocks noChangeArrowheads="1"/>
          </p:cNvSpPr>
          <p:nvPr/>
        </p:nvSpPr>
        <p:spPr bwMode="auto">
          <a:xfrm>
            <a:off x="838200" y="2895600"/>
            <a:ext cx="8305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Son placas que contienen los chips de memoria y que se conectan a la tarjeta principal del ordenador. Son las piezas que se adquieren, para ampliar la memoria RAM del ordenador.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Módulos de memoria</a:t>
            </a:r>
            <a:endParaRPr kumimoji="0" lang="es-ES_tradnl" sz="2800">
              <a:latin typeface="Tahoma" pitchFamily="34" charset="0"/>
            </a:endParaRPr>
          </a:p>
        </p:txBody>
      </p:sp>
      <p:pic>
        <p:nvPicPr>
          <p:cNvPr id="131081" name="Picture 9" descr="dim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4267200"/>
            <a:ext cx="3817938" cy="247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2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" name="1 Botón de acción: Hacia delante o Siguiente">
            <a:hlinkClick r:id="rId4" action="ppaction://hlinksldjump" highlightClick="1"/>
          </p:cNvPr>
          <p:cNvSpPr/>
          <p:nvPr/>
        </p:nvSpPr>
        <p:spPr>
          <a:xfrm>
            <a:off x="8316416" y="6309320"/>
            <a:ext cx="432048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1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1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4" grpId="0" build="p" autoUpdateAnimBg="0"/>
      <p:bldP spid="131080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ext Box 2"/>
          <p:cNvSpPr txBox="1">
            <a:spLocks noChangeArrowheads="1"/>
          </p:cNvSpPr>
          <p:nvPr/>
        </p:nvSpPr>
        <p:spPr bwMode="auto">
          <a:xfrm>
            <a:off x="838200" y="3140075"/>
            <a:ext cx="830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SIMM: </a:t>
            </a:r>
            <a:r>
              <a:rPr lang="es-ES">
                <a:latin typeface="Tahoma" pitchFamily="34" charset="0"/>
              </a:rPr>
              <a:t>módulo simple de memoria en línea (single in-line memory module)</a:t>
            </a:r>
            <a:r>
              <a:rPr kumimoji="0" lang="es-ES_tradnl" altLang="es-ES_tradnl">
                <a:latin typeface="Tahoma" pitchFamily="34" charset="0"/>
              </a:rPr>
              <a:t>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132101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Tipos de módulos de memoria</a:t>
            </a:r>
            <a:endParaRPr kumimoji="0" lang="es-ES_tradnl" sz="2800">
              <a:latin typeface="Tahoma" pitchFamily="34" charset="0"/>
            </a:endParaRPr>
          </a:p>
        </p:txBody>
      </p:sp>
      <p:pic>
        <p:nvPicPr>
          <p:cNvPr id="132103" name="Picture 7" descr="SIM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4270375"/>
            <a:ext cx="3657600" cy="106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2104" name="Picture 8" descr="ram-sim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5410200"/>
            <a:ext cx="3657600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7" name="Text Box 9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" name="1 Botón de acción: Hacia delante o Siguiente">
            <a:hlinkClick r:id="rId5" action="ppaction://hlinksldjump" highlightClick="1"/>
          </p:cNvPr>
          <p:cNvSpPr/>
          <p:nvPr/>
        </p:nvSpPr>
        <p:spPr>
          <a:xfrm>
            <a:off x="8244408" y="6427788"/>
            <a:ext cx="504056" cy="24157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 autoUpdateAnimBg="0"/>
      <p:bldP spid="132101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762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una computadora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51555" name="Text Box 3"/>
          <p:cNvSpPr txBox="1">
            <a:spLocks noChangeArrowheads="1"/>
          </p:cNvSpPr>
          <p:nvPr/>
        </p:nvSpPr>
        <p:spPr bwMode="auto">
          <a:xfrm>
            <a:off x="914400" y="259080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b="1">
                <a:solidFill>
                  <a:srgbClr val="66FF33"/>
                </a:solidFill>
                <a:latin typeface="Tahoma" pitchFamily="34" charset="0"/>
              </a:rPr>
              <a:t>¿Cuáles son los elementos de un sistema informático?</a:t>
            </a:r>
            <a:endParaRPr kumimoji="0" lang="es-ES_tradnl" sz="2800" b="1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914400" y="16764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>
                <a:latin typeface="Tahoma" pitchFamily="34" charset="0"/>
              </a:rPr>
              <a:t>Recordando …</a:t>
            </a:r>
          </a:p>
        </p:txBody>
      </p:sp>
      <p:sp>
        <p:nvSpPr>
          <p:cNvPr id="151557" name="Text Box 5"/>
          <p:cNvSpPr txBox="1">
            <a:spLocks noChangeArrowheads="1"/>
          </p:cNvSpPr>
          <p:nvPr/>
        </p:nvSpPr>
        <p:spPr bwMode="auto">
          <a:xfrm>
            <a:off x="1219200" y="4006850"/>
            <a:ext cx="2209800" cy="544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Hardware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1752600" y="4953000"/>
            <a:ext cx="2209800" cy="544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Software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51559" name="Text Box 7"/>
          <p:cNvSpPr txBox="1">
            <a:spLocks noChangeArrowheads="1"/>
          </p:cNvSpPr>
          <p:nvPr/>
        </p:nvSpPr>
        <p:spPr bwMode="auto">
          <a:xfrm>
            <a:off x="2667000" y="5791200"/>
            <a:ext cx="2209800" cy="5445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Datos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51560" name="Text Box 8"/>
          <p:cNvSpPr txBox="1">
            <a:spLocks noChangeArrowheads="1"/>
          </p:cNvSpPr>
          <p:nvPr/>
        </p:nvSpPr>
        <p:spPr bwMode="auto">
          <a:xfrm>
            <a:off x="5257800" y="4114800"/>
            <a:ext cx="3657600" cy="1398588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Personas: Usuarios, operadores, programadores.</a:t>
            </a:r>
            <a:endParaRPr kumimoji="0" lang="es-ES_tradnl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 autoUpdateAnimBg="0"/>
      <p:bldP spid="151557" grpId="0" animBg="1" autoUpdateAnimBg="0"/>
      <p:bldP spid="151558" grpId="0" animBg="1" autoUpdateAnimBg="0"/>
      <p:bldP spid="151559" grpId="0" animBg="1" autoUpdateAnimBg="0"/>
      <p:bldP spid="151560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ext Box 2"/>
          <p:cNvSpPr txBox="1">
            <a:spLocks noChangeArrowheads="1"/>
          </p:cNvSpPr>
          <p:nvPr/>
        </p:nvSpPr>
        <p:spPr bwMode="auto">
          <a:xfrm>
            <a:off x="838200" y="3140075"/>
            <a:ext cx="830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_tradnl" altLang="es-ES_tradnl">
                <a:latin typeface="Tahoma" pitchFamily="34" charset="0"/>
              </a:rPr>
              <a:t>DIMM: </a:t>
            </a:r>
            <a:r>
              <a:rPr lang="es-ES">
                <a:latin typeface="Tahoma" pitchFamily="34" charset="0"/>
              </a:rPr>
              <a:t>módulo doble de memoria en línea (dual in-line memory module)</a:t>
            </a:r>
            <a:r>
              <a:rPr kumimoji="0" lang="es-ES_tradnl" altLang="es-ES_tradnl">
                <a:latin typeface="Tahoma" pitchFamily="34" charset="0"/>
              </a:rPr>
              <a:t>.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Tipos de módulos de memoria</a:t>
            </a:r>
            <a:endParaRPr kumimoji="0" lang="es-ES_tradnl" sz="2800">
              <a:latin typeface="Tahoma" pitchFamily="34" charset="0"/>
            </a:endParaRPr>
          </a:p>
        </p:txBody>
      </p:sp>
      <p:pic>
        <p:nvPicPr>
          <p:cNvPr id="133129" name="Picture 9" descr="ram-dim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4533900"/>
            <a:ext cx="40005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0" name="Text Box 10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" name="1 Botón de acción: Hacia delante o Siguiente">
            <a:hlinkClick r:id="rId4" action="ppaction://hlinksldjump" highlightClick="1"/>
          </p:cNvPr>
          <p:cNvSpPr/>
          <p:nvPr/>
        </p:nvSpPr>
        <p:spPr>
          <a:xfrm>
            <a:off x="7907338" y="6309320"/>
            <a:ext cx="337070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RAM</a:t>
            </a:r>
          </a:p>
        </p:txBody>
      </p:sp>
      <p:sp>
        <p:nvSpPr>
          <p:cNvPr id="135173" name="Text Box 5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Tecnologías de memoria RAM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35175" name="Text Box 7"/>
          <p:cNvSpPr txBox="1">
            <a:spLocks noChangeArrowheads="1"/>
          </p:cNvSpPr>
          <p:nvPr/>
        </p:nvSpPr>
        <p:spPr bwMode="auto">
          <a:xfrm>
            <a:off x="838200" y="2819400"/>
            <a:ext cx="83058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ES" sz="1800" b="1">
                <a:solidFill>
                  <a:srgbClr val="66FF33"/>
                </a:solidFill>
                <a:latin typeface="Arial" charset="0"/>
              </a:rPr>
              <a:t>FPM DRAM</a:t>
            </a:r>
            <a:r>
              <a:rPr kumimoji="0" lang="es-MX" sz="1800" b="1">
                <a:solidFill>
                  <a:srgbClr val="66FF33"/>
                </a:solidFill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</a:t>
            </a:r>
            <a:r>
              <a:rPr kumimoji="0" lang="es-ES" sz="1800" b="1">
                <a:latin typeface="Arial" charset="0"/>
              </a:rPr>
              <a:t>Fast page mode dynamic random access memory</a:t>
            </a:r>
            <a:r>
              <a:rPr kumimoji="0" lang="es-MX" sz="1800" b="1">
                <a:latin typeface="Arial" charset="0"/>
              </a:rPr>
              <a:t>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	</a:t>
            </a:r>
            <a:r>
              <a:rPr kumimoji="0" lang="es-MX" sz="1800">
                <a:latin typeface="Arial" charset="0"/>
              </a:rPr>
              <a:t>2% del mercado	(28.5 MHz)</a:t>
            </a:r>
          </a:p>
          <a:p>
            <a:pPr eaLnBrk="0" hangingPunct="0"/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ES" sz="1800" b="1">
                <a:solidFill>
                  <a:srgbClr val="66FF33"/>
                </a:solidFill>
                <a:latin typeface="Arial" charset="0"/>
              </a:rPr>
              <a:t>EDO DRAM</a:t>
            </a:r>
            <a:r>
              <a:rPr kumimoji="0" lang="es-MX" sz="1800"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(E</a:t>
            </a:r>
            <a:r>
              <a:rPr kumimoji="0" lang="es-ES" sz="1800" b="1">
                <a:latin typeface="Arial" charset="0"/>
              </a:rPr>
              <a:t>xtended data-out dynamic random access memory</a:t>
            </a:r>
            <a:r>
              <a:rPr kumimoji="0" lang="es-MX" sz="1800" b="1">
                <a:latin typeface="Arial" charset="0"/>
              </a:rPr>
              <a:t>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	</a:t>
            </a:r>
            <a:r>
              <a:rPr kumimoji="0" lang="es-MX" sz="1800">
                <a:latin typeface="Arial" charset="0"/>
              </a:rPr>
              <a:t>3% del mercado	(40 MHz)</a:t>
            </a:r>
          </a:p>
          <a:p>
            <a:pPr eaLnBrk="0" hangingPunct="0"/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ES" sz="1800" b="1">
                <a:solidFill>
                  <a:srgbClr val="66FF33"/>
                </a:solidFill>
                <a:latin typeface="Arial" charset="0"/>
              </a:rPr>
              <a:t>SDRAM</a:t>
            </a:r>
            <a:r>
              <a:rPr kumimoji="0" lang="es-MX" sz="1800"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(S</a:t>
            </a:r>
            <a:r>
              <a:rPr kumimoji="0" lang="es-ES" sz="1800" b="1">
                <a:latin typeface="Arial" charset="0"/>
              </a:rPr>
              <a:t>ynchronous dynamic random access memory</a:t>
            </a:r>
            <a:r>
              <a:rPr kumimoji="0" lang="es-MX" sz="1800" b="1">
                <a:latin typeface="Arial" charset="0"/>
              </a:rPr>
              <a:t>)</a:t>
            </a:r>
            <a:r>
              <a:rPr kumimoji="0" lang="es-ES" sz="1800">
                <a:latin typeface="Arial" charset="0"/>
              </a:rPr>
              <a:t> </a:t>
            </a:r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MX" sz="1800">
                <a:latin typeface="Arial" charset="0"/>
              </a:rPr>
              <a:t>	86% del mercado en 2000, se estima el 50% en el 2003 (133 MHz)</a:t>
            </a:r>
          </a:p>
          <a:p>
            <a:pPr eaLnBrk="0" hangingPunct="0"/>
            <a:endParaRPr kumimoji="0" lang="es-ES" sz="1800">
              <a:latin typeface="Arial" charset="0"/>
            </a:endParaRPr>
          </a:p>
          <a:p>
            <a:pPr eaLnBrk="0" hangingPunct="0"/>
            <a:r>
              <a:rPr kumimoji="0" lang="es-MX" sz="1800" b="1">
                <a:solidFill>
                  <a:srgbClr val="66FF33"/>
                </a:solidFill>
                <a:latin typeface="Arial" charset="0"/>
              </a:rPr>
              <a:t>DDR SDRAM </a:t>
            </a:r>
            <a:r>
              <a:rPr kumimoji="0" lang="es-MX" sz="1800" b="1">
                <a:latin typeface="Arial" charset="0"/>
              </a:rPr>
              <a:t>(Double-data-rate SDRAM)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	</a:t>
            </a:r>
            <a:r>
              <a:rPr kumimoji="0" lang="es-MX" sz="1800">
                <a:latin typeface="Arial" charset="0"/>
              </a:rPr>
              <a:t>41% del mercado en 2002, se estima 50% en el 2003	(166 MHz)</a:t>
            </a:r>
          </a:p>
          <a:p>
            <a:pPr eaLnBrk="0" hangingPunct="0"/>
            <a:r>
              <a:rPr kumimoji="0" lang="es-MX" sz="1800" b="1">
                <a:latin typeface="Arial" charset="0"/>
              </a:rPr>
              <a:t> </a:t>
            </a:r>
          </a:p>
          <a:p>
            <a:pPr eaLnBrk="0" hangingPunct="0"/>
            <a:r>
              <a:rPr kumimoji="0" lang="es-ES" sz="1800" b="1">
                <a:solidFill>
                  <a:srgbClr val="66FF33"/>
                </a:solidFill>
                <a:latin typeface="Arial" charset="0"/>
              </a:rPr>
              <a:t>RDRAM</a:t>
            </a:r>
            <a:r>
              <a:rPr kumimoji="0" lang="es-MX" sz="1800">
                <a:latin typeface="Arial" charset="0"/>
              </a:rPr>
              <a:t> </a:t>
            </a:r>
            <a:r>
              <a:rPr kumimoji="0" lang="es-MX" sz="1800" b="1">
                <a:latin typeface="Arial" charset="0"/>
              </a:rPr>
              <a:t>(R</a:t>
            </a:r>
            <a:r>
              <a:rPr kumimoji="0" lang="es-ES" sz="1800" b="1">
                <a:latin typeface="Arial" charset="0"/>
              </a:rPr>
              <a:t>ambus dynamic random access memory</a:t>
            </a:r>
            <a:r>
              <a:rPr kumimoji="0" lang="es-MX" sz="1800" b="1">
                <a:latin typeface="Arial" charset="0"/>
              </a:rPr>
              <a:t>)</a:t>
            </a:r>
            <a:r>
              <a:rPr kumimoji="0" lang="es-ES" sz="1800">
                <a:latin typeface="Arial" charset="0"/>
              </a:rPr>
              <a:t> </a:t>
            </a:r>
            <a:endParaRPr kumimoji="0" lang="es-MX" sz="1800">
              <a:latin typeface="Arial" charset="0"/>
            </a:endParaRPr>
          </a:p>
          <a:p>
            <a:pPr eaLnBrk="0" hangingPunct="0"/>
            <a:r>
              <a:rPr kumimoji="0" lang="es-MX" sz="1800">
                <a:latin typeface="Arial" charset="0"/>
              </a:rPr>
              <a:t>	Nicho en mercado de usuarios de alto nivel	(1066 MHz)</a:t>
            </a:r>
            <a:endParaRPr kumimoji="0" lang="es-ES" sz="1800">
              <a:latin typeface="Arial" charset="0"/>
            </a:endParaRPr>
          </a:p>
        </p:txBody>
      </p:sp>
      <p:sp>
        <p:nvSpPr>
          <p:cNvPr id="32773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" name="1 Botón de acción: Inicio">
            <a:hlinkClick r:id="rId3" action="ppaction://hlinksldjump" highlightClick="1"/>
          </p:cNvPr>
          <p:cNvSpPr/>
          <p:nvPr/>
        </p:nvSpPr>
        <p:spPr>
          <a:xfrm>
            <a:off x="8244408" y="6309320"/>
            <a:ext cx="432048" cy="44708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3" grpId="0" autoUpdateAnimBg="0"/>
      <p:bldP spid="135175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Text Box 2"/>
          <p:cNvSpPr txBox="1">
            <a:spLocks noChangeArrowheads="1"/>
          </p:cNvSpPr>
          <p:nvPr/>
        </p:nvSpPr>
        <p:spPr bwMode="auto">
          <a:xfrm>
            <a:off x="914400" y="2489200"/>
            <a:ext cx="80772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Alta velocidad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Puede residir en dos ubicaciones: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Dentro de la CPU (Caché L1)</a:t>
            </a:r>
          </a:p>
          <a:p>
            <a:pPr eaLnBrk="0" hangingPunct="0"/>
            <a:r>
              <a:rPr kumimoji="0" lang="es-ES_tradnl">
                <a:latin typeface="Tahoma" pitchFamily="34" charset="0"/>
              </a:rPr>
              <a:t>	Entre la CPU y la memoria RAM (Caché L2)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Almacena datos e instrucciones que el ordenador usa frecuentemente.</a:t>
            </a:r>
          </a:p>
          <a:p>
            <a:pPr eaLnBrk="0" hangingPunct="0">
              <a:buFontTx/>
              <a:buChar char="•"/>
            </a:pPr>
            <a:r>
              <a:rPr kumimoji="0" lang="es-ES_tradnl">
                <a:latin typeface="Tahoma" pitchFamily="34" charset="0"/>
              </a:rPr>
              <a:t> La CPU recupera datos e instrucciones de la caché, con mayor rapidez que de la memoria RAM o de un dispositivo de almacenamiento secundario.</a:t>
            </a:r>
          </a:p>
        </p:txBody>
      </p:sp>
      <p:sp>
        <p:nvSpPr>
          <p:cNvPr id="33795" name="Text Box 6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Caché</a:t>
            </a:r>
          </a:p>
        </p:txBody>
      </p:sp>
      <p:sp>
        <p:nvSpPr>
          <p:cNvPr id="33796" name="Text Box 8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" name="1 Botón de acción: Hacia delante o Siguiente">
            <a:hlinkClick r:id="rId3" action="ppaction://hlinksldjump" highlightClick="1"/>
          </p:cNvPr>
          <p:cNvSpPr/>
          <p:nvPr/>
        </p:nvSpPr>
        <p:spPr>
          <a:xfrm>
            <a:off x="7907338" y="6165304"/>
            <a:ext cx="697110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6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6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6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6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6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6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6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6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6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4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3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Memoria Caché</a:t>
            </a:r>
          </a:p>
        </p:txBody>
      </p:sp>
      <p:pic>
        <p:nvPicPr>
          <p:cNvPr id="137221" name="Picture 5" descr="motorolacp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78113" y="2286000"/>
            <a:ext cx="4637087" cy="420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0" name="Text Box 6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" name="1 Botón de acción: Inicio">
            <a:hlinkClick r:id="rId4" action="ppaction://hlinksldjump" highlightClick="1"/>
          </p:cNvPr>
          <p:cNvSpPr/>
          <p:nvPr/>
        </p:nvSpPr>
        <p:spPr>
          <a:xfrm>
            <a:off x="8100392" y="6165304"/>
            <a:ext cx="432048" cy="5040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914400" y="15240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Tecnologías recientes</a:t>
            </a: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838200" y="2209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altLang="es-ES_tradnl" sz="2800">
                <a:latin typeface="Tahoma" pitchFamily="34" charset="0"/>
              </a:rPr>
              <a:t>Memoria Flash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39269" name="Text Box 5"/>
          <p:cNvSpPr txBox="1">
            <a:spLocks noChangeArrowheads="1"/>
          </p:cNvSpPr>
          <p:nvPr/>
        </p:nvSpPr>
        <p:spPr bwMode="auto">
          <a:xfrm>
            <a:off x="838200" y="3140075"/>
            <a:ext cx="51054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kumimoji="0" lang="es-MX">
                <a:latin typeface="Arial" charset="0"/>
                <a:cs typeface="Arial" charset="0"/>
              </a:rPr>
              <a:t>Memoria no volátil y re-escribible que funciona como una mezcla de RAM y disco duro</a:t>
            </a:r>
            <a:r>
              <a:rPr kumimoji="0" lang="es-ES">
                <a:latin typeface="Arial" charset="0"/>
                <a:cs typeface="Arial" charset="0"/>
              </a:rPr>
              <a:t>. </a:t>
            </a:r>
            <a:endParaRPr kumimoji="0" lang="es-MX">
              <a:latin typeface="Arial" charset="0"/>
              <a:cs typeface="Arial" charset="0"/>
            </a:endParaRPr>
          </a:p>
          <a:p>
            <a:pPr eaLnBrk="0" hangingPunct="0"/>
            <a:endParaRPr kumimoji="0" lang="es-MX">
              <a:latin typeface="Arial" charset="0"/>
              <a:cs typeface="Arial" charset="0"/>
            </a:endParaRPr>
          </a:p>
          <a:p>
            <a:pPr eaLnBrk="0" hangingPunct="0"/>
            <a:r>
              <a:rPr kumimoji="0" lang="es-MX">
                <a:latin typeface="Arial" charset="0"/>
                <a:cs typeface="Arial" charset="0"/>
              </a:rPr>
              <a:t>A causa de su alta velocidad , durabilidad y bajos requerimientos, son ideales para camaras digitales, telefonos celulares, impresoras, palmPCs, pagers, etc.</a:t>
            </a:r>
            <a:endParaRPr kumimoji="0" lang="es-ES_tradnl">
              <a:latin typeface="Arial" charset="0"/>
              <a:cs typeface="Arial" charset="0"/>
            </a:endParaRPr>
          </a:p>
        </p:txBody>
      </p:sp>
      <p:pic>
        <p:nvPicPr>
          <p:cNvPr id="139270" name="Picture 6" descr="page60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3352800"/>
            <a:ext cx="2971800" cy="279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6" name="Text Box 7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2" name="1 Botón de acción: Inicio">
            <a:hlinkClick r:id="rId4" action="ppaction://hlinksldjump" highlightClick="1"/>
          </p:cNvPr>
          <p:cNvSpPr/>
          <p:nvPr/>
        </p:nvSpPr>
        <p:spPr>
          <a:xfrm>
            <a:off x="6948264" y="6309320"/>
            <a:ext cx="432048" cy="36004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9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9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9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8" grpId="0" autoUpdateAnimBg="0"/>
      <p:bldP spid="139269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1905000" y="1371600"/>
            <a:ext cx="5867400" cy="5029200"/>
            <a:chOff x="1152" y="1104"/>
            <a:chExt cx="3696" cy="3168"/>
          </a:xfrm>
        </p:grpSpPr>
        <p:sp>
          <p:nvSpPr>
            <p:cNvPr id="36868" name="Rectangle 11"/>
            <p:cNvSpPr>
              <a:spLocks noChangeArrowheads="1"/>
            </p:cNvSpPr>
            <p:nvPr/>
          </p:nvSpPr>
          <p:spPr bwMode="auto">
            <a:xfrm>
              <a:off x="1200" y="1248"/>
              <a:ext cx="3648" cy="3024"/>
            </a:xfrm>
            <a:prstGeom prst="rect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s-MX"/>
            </a:p>
          </p:txBody>
        </p:sp>
        <p:pic>
          <p:nvPicPr>
            <p:cNvPr id="36869" name="Picture 7" descr="fig7_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52" y="1104"/>
              <a:ext cx="3648" cy="3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6867" name="Text Box 14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3" name="2 Botón de acción: Inicio">
            <a:hlinkClick r:id="rId4" action="ppaction://hlinksldjump" highlightClick="1"/>
          </p:cNvPr>
          <p:cNvSpPr/>
          <p:nvPr/>
        </p:nvSpPr>
        <p:spPr>
          <a:xfrm>
            <a:off x="8532440" y="6289675"/>
            <a:ext cx="360040" cy="37968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026"/>
          <p:cNvSpPr txBox="1">
            <a:spLocks noChangeArrowheads="1"/>
          </p:cNvSpPr>
          <p:nvPr/>
        </p:nvSpPr>
        <p:spPr bwMode="auto">
          <a:xfrm>
            <a:off x="914400" y="261938"/>
            <a:ext cx="762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una computadora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52579" name="Text Box 1027"/>
          <p:cNvSpPr txBox="1">
            <a:spLocks noChangeArrowheads="1"/>
          </p:cNvSpPr>
          <p:nvPr/>
        </p:nvSpPr>
        <p:spPr bwMode="auto">
          <a:xfrm>
            <a:off x="914400" y="21336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b="1">
                <a:solidFill>
                  <a:srgbClr val="66FF33"/>
                </a:solidFill>
                <a:latin typeface="Tahoma" pitchFamily="34" charset="0"/>
              </a:rPr>
              <a:t>¿Qué es un ordenador?</a:t>
            </a:r>
            <a:endParaRPr kumimoji="0" lang="es-ES_tradnl" sz="2800" b="1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5124" name="Text Box 1028"/>
          <p:cNvSpPr txBox="1">
            <a:spLocks noChangeArrowheads="1"/>
          </p:cNvSpPr>
          <p:nvPr/>
        </p:nvSpPr>
        <p:spPr bwMode="auto">
          <a:xfrm>
            <a:off x="914400" y="13716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>
                <a:latin typeface="Tahoma" pitchFamily="34" charset="0"/>
              </a:rPr>
              <a:t>Recordando …</a:t>
            </a:r>
          </a:p>
        </p:txBody>
      </p:sp>
      <p:sp>
        <p:nvSpPr>
          <p:cNvPr id="152581" name="Text Box 1029"/>
          <p:cNvSpPr txBox="1">
            <a:spLocks noChangeArrowheads="1"/>
          </p:cNvSpPr>
          <p:nvPr/>
        </p:nvSpPr>
        <p:spPr bwMode="auto">
          <a:xfrm>
            <a:off x="914400" y="2895600"/>
            <a:ext cx="7924800" cy="13731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Una máquina o dispositivo físico programable, que se utiliza para tratar o procesar información.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152582" name="Text Box 1030"/>
          <p:cNvSpPr txBox="1">
            <a:spLocks noChangeArrowheads="1"/>
          </p:cNvSpPr>
          <p:nvPr/>
        </p:nvSpPr>
        <p:spPr bwMode="auto">
          <a:xfrm>
            <a:off x="914400" y="4495800"/>
            <a:ext cx="8077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 b="1">
                <a:solidFill>
                  <a:srgbClr val="66FF33"/>
                </a:solidFill>
                <a:latin typeface="Tahoma" pitchFamily="34" charset="0"/>
              </a:rPr>
              <a:t>¿Cuál es la principal característica tecnológica de los ordenadores de cuarta generación?</a:t>
            </a:r>
            <a:endParaRPr kumimoji="0" lang="es-ES_tradnl" sz="2800" b="1">
              <a:solidFill>
                <a:srgbClr val="66FF33"/>
              </a:solidFill>
              <a:latin typeface="Tahoma" pitchFamily="34" charset="0"/>
            </a:endParaRPr>
          </a:p>
        </p:txBody>
      </p:sp>
      <p:sp>
        <p:nvSpPr>
          <p:cNvPr id="152583" name="Text Box 1031"/>
          <p:cNvSpPr txBox="1">
            <a:spLocks noChangeArrowheads="1"/>
          </p:cNvSpPr>
          <p:nvPr/>
        </p:nvSpPr>
        <p:spPr bwMode="auto">
          <a:xfrm>
            <a:off x="914400" y="6110288"/>
            <a:ext cx="7924800" cy="5191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0" lang="es-MX" sz="2800">
                <a:latin typeface="Tahoma" pitchFamily="34" charset="0"/>
              </a:rPr>
              <a:t>El uso de circuitos altamente integrados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2" name="1 Botón de acción: Hacia delante o Siguiente">
            <a:hlinkClick r:id="rId3" action="ppaction://hlinksldjump" highlightClick="1"/>
          </p:cNvPr>
          <p:cNvSpPr/>
          <p:nvPr/>
        </p:nvSpPr>
        <p:spPr>
          <a:xfrm>
            <a:off x="8388424" y="6369844"/>
            <a:ext cx="450776" cy="2595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2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autoUpdateAnimBg="0"/>
      <p:bldP spid="152581" grpId="0" autoUpdateAnimBg="0"/>
      <p:bldP spid="152582" grpId="0" autoUpdateAnimBg="0"/>
      <p:bldP spid="15258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 Identificar los elementos que conforman  el hardware de un ordenador</a:t>
            </a:r>
            <a:r>
              <a:rPr kumimoji="0" lang="es-ES" sz="2800">
                <a:latin typeface="Tahoma" pitchFamily="34" charset="0"/>
              </a:rPr>
              <a:t>.</a:t>
            </a:r>
            <a:r>
              <a:rPr kumimoji="0" lang="es-MX" sz="2800">
                <a:latin typeface="Tahoma" pitchFamily="34" charset="0"/>
              </a:rPr>
              <a:t> 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kumimoji="0" lang="es-MX" sz="2800">
              <a:latin typeface="Tahoma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 Identificar las piezas de hardware que intervienen en el procesamiento de datos y explicar su funcionamiento. </a:t>
            </a: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kumimoji="0" lang="es-MX" sz="2800">
              <a:latin typeface="Tahoma" pitchFamily="34" charset="0"/>
            </a:endParaRPr>
          </a:p>
          <a:p>
            <a:pPr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 Explicar cómo se relacionan estas piezas de hardware, durante el procesamiento de los datos</a:t>
            </a:r>
            <a:r>
              <a:rPr kumimoji="0" lang="es-ES" sz="2800">
                <a:latin typeface="Tahoma" pitchFamily="34" charset="0"/>
              </a:rPr>
              <a:t>.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914400" y="16764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Objetivos</a:t>
            </a:r>
          </a:p>
        </p:txBody>
      </p:sp>
      <p:sp>
        <p:nvSpPr>
          <p:cNvPr id="2" name="1 Botón de acción: Hacia delante o Siguiente">
            <a:hlinkClick r:id="rId4" action="ppaction://hlinksldjump" highlightClick="1"/>
          </p:cNvPr>
          <p:cNvSpPr/>
          <p:nvPr/>
        </p:nvSpPr>
        <p:spPr>
          <a:xfrm>
            <a:off x="8172400" y="6539031"/>
            <a:ext cx="576064" cy="2174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2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48483" name="Text Box 3"/>
          <p:cNvSpPr txBox="1">
            <a:spLocks noChangeArrowheads="1"/>
          </p:cNvSpPr>
          <p:nvPr/>
        </p:nvSpPr>
        <p:spPr bwMode="auto">
          <a:xfrm>
            <a:off x="914400" y="2738438"/>
            <a:ext cx="8077200" cy="350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Definición de hardware.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Clasificación del hardware. 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Procesamiento de datos</a:t>
            </a:r>
            <a:r>
              <a:rPr kumimoji="0" lang="es-ES" sz="2800">
                <a:latin typeface="Tahoma" pitchFamily="34" charset="0"/>
              </a:rPr>
              <a:t>.</a:t>
            </a:r>
            <a:endParaRPr kumimoji="0" lang="es-MX" sz="2800">
              <a:latin typeface="Tahoma" pitchFamily="34" charset="0"/>
            </a:endParaRP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Relación entre los elementos del hardware: Arquitectura Von Neumann.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El procesador o CPU.</a:t>
            </a:r>
          </a:p>
          <a:p>
            <a:pPr marL="457200" indent="-457200" algn="just" eaLnBrk="0" hangingPunct="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Blip>
                <a:blip r:embed="rId3"/>
              </a:buBlip>
            </a:pPr>
            <a:r>
              <a:rPr kumimoji="0" lang="es-MX" sz="2800">
                <a:latin typeface="Tahoma" pitchFamily="34" charset="0"/>
              </a:rPr>
              <a:t>La memoria principal.</a:t>
            </a:r>
            <a:endParaRPr kumimoji="0" lang="es-ES_tradnl" sz="2800">
              <a:latin typeface="Tahoma" pitchFamily="34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914400" y="16764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Contenidos</a:t>
            </a:r>
          </a:p>
        </p:txBody>
      </p:sp>
      <p:sp>
        <p:nvSpPr>
          <p:cNvPr id="2" name="1 Botón de acción: Inicio">
            <a:hlinkClick r:id="rId4" action="ppaction://hlinksldjump" highlightClick="1"/>
          </p:cNvPr>
          <p:cNvSpPr/>
          <p:nvPr/>
        </p:nvSpPr>
        <p:spPr>
          <a:xfrm>
            <a:off x="7907338" y="6248400"/>
            <a:ext cx="481086" cy="42096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Definición de Hardware</a:t>
            </a:r>
          </a:p>
        </p:txBody>
      </p:sp>
      <p:sp>
        <p:nvSpPr>
          <p:cNvPr id="108548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Dispositivos electrónicos interconectados que se usan para la entrada, procesamiento y salida de datos/información.</a:t>
            </a:r>
          </a:p>
        </p:txBody>
      </p:sp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914400" y="411480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En otras palabras, el hardware es todo lo que se puede tocar y se puede …</a:t>
            </a:r>
          </a:p>
        </p:txBody>
      </p:sp>
      <p:pic>
        <p:nvPicPr>
          <p:cNvPr id="108551" name="Picture 7" descr="CMENO08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4648200"/>
            <a:ext cx="21431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52" name="Text Box 8"/>
          <p:cNvSpPr txBox="1">
            <a:spLocks noChangeArrowheads="1"/>
          </p:cNvSpPr>
          <p:nvPr/>
        </p:nvSpPr>
        <p:spPr bwMode="auto">
          <a:xfrm>
            <a:off x="914400" y="5500688"/>
            <a:ext cx="502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solidFill>
                  <a:srgbClr val="FF6600"/>
                </a:solidFill>
                <a:latin typeface="Tahoma" pitchFamily="34" charset="0"/>
              </a:rPr>
              <a:t>… pero no se debe hacer 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8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8" grpId="0" autoUpdateAnimBg="0"/>
      <p:bldP spid="108550" grpId="0" autoUpdateAnimBg="0"/>
      <p:bldP spid="10855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Clasificación del Hardware</a:t>
            </a: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>
                <a:latin typeface="Tahoma" pitchFamily="34" charset="0"/>
              </a:rPr>
              <a:t>Cada pieza de hardware, forma parte de una de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cinco categorías</a:t>
            </a:r>
            <a:r>
              <a:rPr kumimoji="0" lang="es-ES_tradnl">
                <a:latin typeface="Tahoma" pitchFamily="34" charset="0"/>
              </a:rPr>
              <a:t>:</a:t>
            </a: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1905000" y="59436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Procesador</a:t>
            </a:r>
          </a:p>
        </p:txBody>
      </p:sp>
      <p:pic>
        <p:nvPicPr>
          <p:cNvPr id="110600" name="Picture 8" descr="DESKC0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3657600"/>
            <a:ext cx="1627188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601" name="Picture 9" descr="DESKC00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83313" y="3657600"/>
            <a:ext cx="1436687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0602" name="Text Box 10"/>
          <p:cNvSpPr txBox="1">
            <a:spLocks noChangeArrowheads="1"/>
          </p:cNvSpPr>
          <p:nvPr/>
        </p:nvSpPr>
        <p:spPr bwMode="auto">
          <a:xfrm>
            <a:off x="5257800" y="5943600"/>
            <a:ext cx="342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 sz="2800">
                <a:latin typeface="Tahoma" pitchFamily="34" charset="0"/>
              </a:rPr>
              <a:t>Memoria principal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6" grpId="0" autoUpdateAnimBg="0"/>
      <p:bldP spid="110597" grpId="0" autoUpdateAnimBg="0"/>
      <p:bldP spid="11060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914400" y="261938"/>
            <a:ext cx="6992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kumimoji="0" lang="es-ES_tradnl" b="1">
                <a:solidFill>
                  <a:schemeClr val="folHlink"/>
                </a:solidFill>
                <a:latin typeface="Tahoma" pitchFamily="34" charset="0"/>
              </a:rPr>
              <a:t>Tema: Componentes físicos de un ordenador</a:t>
            </a:r>
            <a:endParaRPr kumimoji="0" lang="es-ES_tradnl">
              <a:latin typeface="Tahoma" pitchFamily="34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3200" b="1">
                <a:latin typeface="Tahoma" pitchFamily="34" charset="0"/>
              </a:rPr>
              <a:t>Clasificación del Hardware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14400" y="2362200"/>
            <a:ext cx="8077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kumimoji="0" lang="es-ES_tradnl">
                <a:latin typeface="Tahoma" pitchFamily="34" charset="0"/>
              </a:rPr>
              <a:t>Cada pieza de hardware, forma parte de una de </a:t>
            </a:r>
            <a:r>
              <a:rPr kumimoji="0" lang="es-ES_tradnl">
                <a:solidFill>
                  <a:srgbClr val="66FF33"/>
                </a:solidFill>
                <a:latin typeface="Tahoma" pitchFamily="34" charset="0"/>
              </a:rPr>
              <a:t>cinco categorías</a:t>
            </a:r>
            <a:r>
              <a:rPr kumimoji="0" lang="es-ES_tradnl">
                <a:latin typeface="Tahoma" pitchFamily="34" charset="0"/>
              </a:rPr>
              <a:t>:</a:t>
            </a:r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1600200" y="5768975"/>
            <a:ext cx="2438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Dispositivos de entrada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5486400" y="5768975"/>
            <a:ext cx="2362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kumimoji="0" lang="es-ES_tradnl" sz="2800">
                <a:latin typeface="Tahoma" pitchFamily="34" charset="0"/>
              </a:rPr>
              <a:t>Dispositivos de salida</a:t>
            </a:r>
          </a:p>
        </p:txBody>
      </p:sp>
      <p:pic>
        <p:nvPicPr>
          <p:cNvPr id="111625" name="Picture 9" descr="DESKC0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3705225"/>
            <a:ext cx="2286000" cy="200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626" name="Picture 10" descr="DESKC0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3733800"/>
            <a:ext cx="1828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1" grpId="0" autoUpdateAnimBg="0"/>
      <p:bldP spid="111624" grpId="0" autoUpdateAnimBg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ja">
  <a:themeElements>
    <a:clrScheme name="Paja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2001</TotalTime>
  <Words>1573</Words>
  <Application>Microsoft Office PowerPoint</Application>
  <PresentationFormat>Presentación en pantalla (4:3)</PresentationFormat>
  <Paragraphs>298</Paragraphs>
  <Slides>35</Slides>
  <Notes>34</Notes>
  <HiddenSlides>0</HiddenSlides>
  <MMClips>1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35</vt:i4>
      </vt:variant>
    </vt:vector>
  </HeadingPairs>
  <TitlesOfParts>
    <vt:vector size="37" baseType="lpstr">
      <vt:lpstr>Paja</vt:lpstr>
      <vt:lpstr>Mirador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Compaq Computer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 título de diapositiva</dc:title>
  <dc:creator>Compaq Computer Corporation</dc:creator>
  <cp:lastModifiedBy>Usuario</cp:lastModifiedBy>
  <cp:revision>122</cp:revision>
  <dcterms:created xsi:type="dcterms:W3CDTF">2001-09-11T21:39:29Z</dcterms:created>
  <dcterms:modified xsi:type="dcterms:W3CDTF">2010-10-14T00:07:00Z</dcterms:modified>
</cp:coreProperties>
</file>