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3" r:id="rId4"/>
    <p:sldId id="267" r:id="rId5"/>
    <p:sldId id="264" r:id="rId6"/>
    <p:sldId id="266" r:id="rId7"/>
    <p:sldId id="259" r:id="rId8"/>
    <p:sldId id="26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55000" dist="18000" dir="54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339216-69D6-40EA-B5D2-6DE6ACFF5001}" type="datetimeFigureOut">
              <a:rPr lang="es-MX" smtClean="0"/>
              <a:pPr/>
              <a:t>13/10/2010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monografias.com/Tecnologia/index.shtml" TargetMode="External"/><Relationship Id="rId7" Type="http://schemas.openxmlformats.org/officeDocument/2006/relationships/hyperlink" Target="http://www.monografias.com/trabajos6/auti/auti.shtml" TargetMode="External"/><Relationship Id="rId2" Type="http://schemas.openxmlformats.org/officeDocument/2006/relationships/hyperlink" Target="http://www.monografias.com/trabajos7/ergo/ergo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ografias.com/trabajos11/teosis/teosis.shtml" TargetMode="External"/><Relationship Id="rId5" Type="http://schemas.openxmlformats.org/officeDocument/2006/relationships/hyperlink" Target="http://www.monografias.com/trabajos16/objetivos-educacion/objetivos-educacion.shtml" TargetMode="External"/><Relationship Id="rId4" Type="http://schemas.openxmlformats.org/officeDocument/2006/relationships/hyperlink" Target="http://www.monografias.com/trabajos11/norma/norma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733256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>
                <a:latin typeface="Algerian" pitchFamily="82" charset="0"/>
              </a:rPr>
              <a:t/>
            </a:r>
            <a:br>
              <a:rPr lang="es-ES" sz="2800" dirty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700" dirty="0">
                <a:latin typeface="Algerian" pitchFamily="82" charset="0"/>
              </a:rPr>
              <a:t/>
            </a:r>
            <a:br>
              <a:rPr lang="es-ES" sz="2700" dirty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>CENTRO </a:t>
            </a:r>
            <a:r>
              <a:rPr lang="es-ES" sz="2700" dirty="0" smtClean="0">
                <a:latin typeface="Algerian" pitchFamily="82" charset="0"/>
              </a:rPr>
              <a:t>DE ESTUDIOS DE BACHILLERATO LIC. JESÚS REYES HEROLES </a:t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>CEB 6/13 </a:t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>
                <a:latin typeface="Algerian" pitchFamily="82" charset="0"/>
              </a:rPr>
              <a:t/>
            </a:r>
            <a:br>
              <a:rPr lang="es-ES" sz="2700" dirty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>TEMA</a:t>
            </a:r>
            <a:r>
              <a:rPr lang="es-ES" sz="2700" dirty="0" smtClean="0">
                <a:latin typeface="Algerian" pitchFamily="82" charset="0"/>
              </a:rPr>
              <a:t>: </a:t>
            </a:r>
            <a:r>
              <a:rPr lang="es-ES" sz="2700" dirty="0" smtClean="0">
                <a:latin typeface="Algerian" pitchFamily="82" charset="0"/>
              </a:rPr>
              <a:t>REGLAS DE LA ERGONÓMICA</a:t>
            </a:r>
            <a:r>
              <a:rPr lang="es-ES" sz="2700" dirty="0" smtClean="0">
                <a:latin typeface="Algerian" pitchFamily="82" charset="0"/>
              </a:rPr>
              <a:t/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/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>MATERIA: INFORMATICA</a:t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/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>PROFR.: ALEJANDRO LÓPEZ REYES</a:t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/>
            </a:r>
            <a:br>
              <a:rPr lang="es-ES" sz="2700" dirty="0" smtClean="0">
                <a:latin typeface="Algerian" pitchFamily="82" charset="0"/>
              </a:rPr>
            </a:br>
            <a:r>
              <a:rPr lang="es-ES" sz="2700" dirty="0" smtClean="0">
                <a:latin typeface="Algerian" pitchFamily="82" charset="0"/>
              </a:rPr>
              <a:t>ALUMNOS: CARLOS MEJÍA JAVIER. VERÓNICA BELÉN HDEZ CASTAÑEDA</a:t>
            </a: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>GRUPO: 302</a:t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r>
              <a:rPr lang="es-ES" sz="2800" dirty="0" smtClean="0"/>
              <a:t/>
            </a:r>
            <a:br>
              <a:rPr lang="es-ES" sz="2800" dirty="0" smtClean="0"/>
            </a:br>
            <a:endParaRPr lang="es-MX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 smtClean="0">
                <a:latin typeface="Algerian" pitchFamily="82" charset="0"/>
              </a:rPr>
              <a:t>            </a:t>
            </a:r>
            <a:r>
              <a:rPr lang="es-ES" sz="4400" dirty="0" err="1" smtClean="0">
                <a:latin typeface="Algerian" pitchFamily="82" charset="0"/>
              </a:rPr>
              <a:t>ERGONÓMIA</a:t>
            </a:r>
            <a:endParaRPr lang="es-MX" sz="44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815290" cy="4876800"/>
          </a:xfrm>
        </p:spPr>
        <p:txBody>
          <a:bodyPr>
            <a:normAutofit/>
          </a:bodyPr>
          <a:lstStyle/>
          <a:p>
            <a:pPr algn="ctr"/>
            <a:endParaRPr lang="es-ES" sz="2800" dirty="0" smtClean="0">
              <a:latin typeface="Comic Sans MS" pitchFamily="66" charset="0"/>
            </a:endParaRPr>
          </a:p>
          <a:p>
            <a:pPr algn="ctr"/>
            <a:r>
              <a:rPr lang="es-E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La </a:t>
            </a:r>
            <a:r>
              <a:rPr lang="es-E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ergonomía es el estudio de </a:t>
            </a:r>
            <a:r>
              <a:rPr lang="es-ES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trabajo en relación, en el contorno que se lleve a cabo y quien lo realice.</a:t>
            </a:r>
            <a:endParaRPr lang="es-ES" sz="2600" dirty="0" smtClean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pPr algn="ctr">
              <a:buNone/>
            </a:pPr>
            <a:endParaRPr lang="es-ES" sz="2600" dirty="0" smtClean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La 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  <a:hlinkClick r:id="rId2"/>
              </a:rPr>
              <a:t>ergonomía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 es básicamente una </a:t>
            </a:r>
            <a:r>
              <a:rPr lang="es-MX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  <a:hlinkClick r:id="rId3"/>
              </a:rPr>
              <a:t>tecnología de</a:t>
            </a:r>
            <a:r>
              <a:rPr lang="es-MX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 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aplicación práctica e interdisciplinaria, fundamentada en 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  <a:hlinkClick r:id="rId4"/>
              </a:rPr>
              <a:t>investigaciones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 científicas, que tiene como 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  <a:hlinkClick r:id="rId5"/>
              </a:rPr>
              <a:t>objetivo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 la optimización integral de 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  <a:hlinkClick r:id="rId6"/>
              </a:rPr>
              <a:t>Sistemas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 </a:t>
            </a:r>
            <a:r>
              <a:rPr lang="es-MX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Hombres-</a:t>
            </a:r>
            <a:r>
              <a:rPr lang="es-MX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  <a:hlinkClick r:id="rId7"/>
              </a:rPr>
              <a:t>Máquinas</a:t>
            </a:r>
            <a:r>
              <a:rPr lang="es-MX" sz="2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.</a:t>
            </a:r>
            <a:endParaRPr lang="es-ES" sz="2600" dirty="0" smtClean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  <a:p>
            <a:pPr algn="ctr">
              <a:buNone/>
            </a:pPr>
            <a:endParaRPr lang="es-ES" sz="2800" dirty="0">
              <a:latin typeface="Comic Sans MS" pitchFamily="66" charset="0"/>
            </a:endParaRPr>
          </a:p>
          <a:p>
            <a:pPr algn="ctr"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MX" sz="2800" dirty="0">
              <a:latin typeface="Comic Sans MS" pitchFamily="66" charset="0"/>
            </a:endParaRPr>
          </a:p>
        </p:txBody>
      </p:sp>
      <p:pic>
        <p:nvPicPr>
          <p:cNvPr id="2050" name="Imagen 2" descr="http://t3.gstatic.com/images?q=tbn:ANd9GcSQP0EYi0TRu8uJbXESYmw76V3M4wmDZatlgk-j5yGHEu_VUBY&amp;t=1&amp;usg=__5JU1Bbtb0jLYu992uPwoseJerR4=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1840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dirty="0" smtClean="0">
                <a:latin typeface="Algerian" pitchFamily="82" charset="0"/>
              </a:rPr>
              <a:t>REGLAS ERGONÓMICAS</a:t>
            </a:r>
            <a:endParaRPr lang="es-MX" sz="44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es-MX" dirty="0">
                <a:latin typeface="Algerian" pitchFamily="82" charset="0"/>
              </a:rPr>
              <a:t>La mesa de trabajo debe tener unas medidas mínimas de 160 por 80 centímetros y dar soporte a actividades como el trabajo informático, lectura y </a:t>
            </a:r>
            <a:r>
              <a:rPr lang="es-MX" dirty="0" smtClean="0">
                <a:latin typeface="Algerian" pitchFamily="82" charset="0"/>
              </a:rPr>
              <a:t>escritura.</a:t>
            </a:r>
          </a:p>
          <a:p>
            <a:r>
              <a:rPr lang="es-MX" dirty="0">
                <a:latin typeface="Algerian" pitchFamily="82" charset="0"/>
              </a:rPr>
              <a:t>El espacio para cada trabajador debe ser de entre 7 y 9 m2 (de 10 a 12 m2 si ha de compartirlo con elementos de archivo).</a:t>
            </a:r>
          </a:p>
          <a:p>
            <a:r>
              <a:rPr lang="es-MX" dirty="0">
                <a:latin typeface="Algerian" pitchFamily="82" charset="0"/>
              </a:rPr>
              <a:t>La silla debe tener un respaldo flexible que soporte al usuario en cualquier postura, a ser posible con dos regulaciones independientes en las zonas alta y baja de la espalda.</a:t>
            </a:r>
          </a:p>
          <a:p>
            <a:r>
              <a:rPr lang="es-MX" dirty="0">
                <a:latin typeface="Algerian" pitchFamily="82" charset="0"/>
              </a:rPr>
              <a:t>El ruido en lugares cerrados no debe exceder los 42 </a:t>
            </a:r>
            <a:r>
              <a:rPr lang="es-MX" dirty="0" smtClean="0">
                <a:latin typeface="Algerian" pitchFamily="82" charset="0"/>
              </a:rPr>
              <a:t>dB</a:t>
            </a:r>
            <a:r>
              <a:rPr lang="es-MX" dirty="0">
                <a:latin typeface="Algerian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15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 descr="http://t0.gstatic.com/images?q=tbn:ANd9GcQtUeGS0-a7CMprCbLfJTPEtDuN4Q0opMN82Pnbfj9nyZQwKSg&amp;t=1&amp;h=161&amp;w=230&amp;usg=__1Vr2DABplC-YRfJ4hE3WtPJ0D_8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969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651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es-MX" dirty="0">
                <a:latin typeface="Algerian" pitchFamily="82" charset="0"/>
              </a:rPr>
              <a:t>La iluminación será natural siempre que sea posible. Si no, lo ideal es un sistema mixto: luz cenital -general- y luz de tarea.</a:t>
            </a:r>
          </a:p>
          <a:p>
            <a:endParaRPr lang="es-MX" dirty="0" smtClean="0">
              <a:latin typeface="Algerian" pitchFamily="82" charset="0"/>
            </a:endParaRPr>
          </a:p>
          <a:p>
            <a:r>
              <a:rPr lang="es-MX" dirty="0" smtClean="0">
                <a:latin typeface="Algerian" pitchFamily="82" charset="0"/>
              </a:rPr>
              <a:t>La </a:t>
            </a:r>
            <a:r>
              <a:rPr lang="es-MX" dirty="0">
                <a:latin typeface="Algerian" pitchFamily="82" charset="0"/>
              </a:rPr>
              <a:t>temperatura del local en trabajos de oficina debe estar entre los 20 y 22ºC en invierno y entre 23 y 26ºC en </a:t>
            </a:r>
            <a:r>
              <a:rPr lang="es-MX" dirty="0" smtClean="0">
                <a:latin typeface="Algerian" pitchFamily="82" charset="0"/>
              </a:rPr>
              <a:t>verano.</a:t>
            </a:r>
          </a:p>
          <a:p>
            <a:endParaRPr lang="es-ES" dirty="0" smtClean="0">
              <a:latin typeface="Algerian" pitchFamily="82" charset="0"/>
            </a:endParaRPr>
          </a:p>
          <a:p>
            <a:r>
              <a:rPr lang="es-ES" dirty="0" smtClean="0">
                <a:latin typeface="Algerian" pitchFamily="82" charset="0"/>
              </a:rPr>
              <a:t>Los </a:t>
            </a:r>
            <a:r>
              <a:rPr lang="es-ES" dirty="0">
                <a:latin typeface="Algerian" pitchFamily="82" charset="0"/>
              </a:rPr>
              <a:t>niveles de iluminación deben ser bajos, es decir debajo de los 500 </a:t>
            </a:r>
            <a:r>
              <a:rPr lang="es-ES" dirty="0" smtClean="0">
                <a:latin typeface="Algerian" pitchFamily="82" charset="0"/>
              </a:rPr>
              <a:t>lux.</a:t>
            </a:r>
          </a:p>
          <a:p>
            <a:endParaRPr lang="es-MX" dirty="0" smtClean="0">
              <a:latin typeface="Algerian" pitchFamily="82" charset="0"/>
            </a:endParaRPr>
          </a:p>
          <a:p>
            <a:r>
              <a:rPr lang="es-MX" dirty="0" smtClean="0">
                <a:latin typeface="Algerian" pitchFamily="82" charset="0"/>
              </a:rPr>
              <a:t>La </a:t>
            </a:r>
            <a:r>
              <a:rPr lang="es-MX" dirty="0">
                <a:latin typeface="Algerian" pitchFamily="82" charset="0"/>
              </a:rPr>
              <a:t>iluminación será natural siempre que sea posible. Si no, lo ideal es un sistema mixto: luz cenital -general- y luz de </a:t>
            </a:r>
            <a:r>
              <a:rPr lang="es-MX" dirty="0" smtClean="0">
                <a:latin typeface="Algerian" pitchFamily="82" charset="0"/>
              </a:rPr>
              <a:t>tarea.</a:t>
            </a:r>
          </a:p>
          <a:p>
            <a:endParaRPr lang="es-MX" dirty="0" smtClean="0">
              <a:latin typeface="Algerian" pitchFamily="82" charset="0"/>
            </a:endParaRPr>
          </a:p>
          <a:p>
            <a:r>
              <a:rPr lang="es-MX" dirty="0" smtClean="0">
                <a:latin typeface="Algerian" pitchFamily="82" charset="0"/>
              </a:rPr>
              <a:t>La </a:t>
            </a:r>
            <a:r>
              <a:rPr lang="es-MX" dirty="0">
                <a:latin typeface="Algerian" pitchFamily="82" charset="0"/>
              </a:rPr>
              <a:t>temperatura del local en trabajos de oficina debe estar entre los 20 y 22ºC en invierno y entre 23 y 26ºC en verano</a:t>
            </a:r>
            <a:r>
              <a:rPr lang="es-MX" dirty="0" smtClean="0">
                <a:latin typeface="Algerian" pitchFamily="82" charset="0"/>
              </a:rPr>
              <a:t>.</a:t>
            </a:r>
          </a:p>
          <a:p>
            <a:endParaRPr lang="es-MX" dirty="0">
              <a:latin typeface="Algerian" pitchFamily="82" charset="0"/>
            </a:endParaRPr>
          </a:p>
          <a:p>
            <a:endParaRPr lang="es-ES" dirty="0" smtClean="0">
              <a:latin typeface="Comic Sans MS" pitchFamily="66" charset="0"/>
            </a:endParaRPr>
          </a:p>
          <a:p>
            <a:endParaRPr lang="es-ES" dirty="0">
              <a:latin typeface="Comic Sans MS" pitchFamily="66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003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2" descr="http://t3.gstatic.com/images?q=tbn:ANd9GcQWGJyBWgktJVOZPrhH2KZR4HC8kLEGJj2RoU04EWmtedU29Lg&amp;t=1&amp;usg=__NGY9gtKJRDhKGNQsNNP-K0eNK1k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1" y="0"/>
            <a:ext cx="9110209" cy="688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78749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Imagen </a:t>
            </a:r>
            <a:r>
              <a:rPr lang="es-ES" dirty="0" smtClean="0">
                <a:latin typeface="Algerian" pitchFamily="82" charset="0"/>
              </a:rPr>
              <a:t>de la pantalla a de ser estable, sin destellos y reflejos</a:t>
            </a:r>
            <a:r>
              <a:rPr lang="es-ES" dirty="0" smtClean="0">
                <a:latin typeface="Algerian" pitchFamily="82" charset="0"/>
              </a:rPr>
              <a:t>.</a:t>
            </a:r>
            <a:endParaRPr lang="es-ES" dirty="0" smtClean="0">
              <a:latin typeface="Algerian" pitchFamily="82" charset="0"/>
            </a:endParaRPr>
          </a:p>
          <a:p>
            <a:pPr marL="0" indent="0">
              <a:buNone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Pantalla </a:t>
            </a:r>
            <a:r>
              <a:rPr lang="es-ES" dirty="0" smtClean="0">
                <a:latin typeface="Algerian" pitchFamily="82" charset="0"/>
              </a:rPr>
              <a:t>siempre limpia de polvos y huellas.</a:t>
            </a: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Coloca </a:t>
            </a:r>
            <a:r>
              <a:rPr lang="es-ES" dirty="0" smtClean="0">
                <a:latin typeface="Algerian" pitchFamily="82" charset="0"/>
              </a:rPr>
              <a:t>la pantalla a una distancia de 50 a 60 cm. </a:t>
            </a: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Los periféricos deben estar correctamente ubicados con respecto a las ventanas y a la  iluminación instalación .</a:t>
            </a:r>
            <a:r>
              <a:rPr lang="es-ES" dirty="0" smtClean="0">
                <a:latin typeface="Algerian" pitchFamily="8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Debe </a:t>
            </a:r>
            <a:r>
              <a:rPr lang="es-ES" dirty="0">
                <a:latin typeface="Algerian" pitchFamily="82" charset="0"/>
              </a:rPr>
              <a:t>estar situado a la altura de los ojos, es decir a unos 35º.</a:t>
            </a: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Su </a:t>
            </a:r>
            <a:r>
              <a:rPr lang="es-ES" dirty="0">
                <a:latin typeface="Algerian" pitchFamily="82" charset="0"/>
              </a:rPr>
              <a:t>ubicación debe ser perpendicular a las ventanas. </a:t>
            </a:r>
          </a:p>
          <a:p>
            <a:pPr>
              <a:buFont typeface="Wingdings" pitchFamily="2" charset="2"/>
              <a:buChar char="v"/>
            </a:pPr>
            <a:endParaRPr lang="es-ES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Algerian" pitchFamily="82" charset="0"/>
              </a:rPr>
              <a:t>Descansar </a:t>
            </a:r>
            <a:r>
              <a:rPr lang="es-ES" dirty="0">
                <a:latin typeface="Algerian" pitchFamily="82" charset="0"/>
              </a:rPr>
              <a:t>5 min cada 1 hora de trabajo.</a:t>
            </a:r>
          </a:p>
          <a:p>
            <a:pPr marL="0" indent="0">
              <a:buNone/>
            </a:pPr>
            <a:endParaRPr lang="es-MX" dirty="0">
              <a:latin typeface="Algerian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1224136"/>
          </a:xfrm>
        </p:spPr>
        <p:txBody>
          <a:bodyPr/>
          <a:lstStyle/>
          <a:p>
            <a:r>
              <a:rPr lang="es-ES" dirty="0">
                <a:latin typeface="Algerian" pitchFamily="82" charset="0"/>
              </a:rPr>
              <a:t>Espacio necesario delante para poder apoyar cómodamente las manos en el teclado. </a:t>
            </a:r>
            <a:endParaRPr lang="es-ES" dirty="0" smtClean="0">
              <a:latin typeface="Algerian" pitchFamily="82" charset="0"/>
            </a:endParaRPr>
          </a:p>
          <a:p>
            <a:endParaRPr lang="es-ES" dirty="0">
              <a:latin typeface="Comic Sans MS" pitchFamily="66" charset="0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6" name="Imagen 4" descr="http://www.catalogonotarias.es/images/Ergonomia%20Reposam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056784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55289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D3641" mc:Ignorable=""/>
      </a:dk2>
      <a:lt2>
        <a:srgbClr xmlns:mc="http://schemas.openxmlformats.org/markup-compatibility/2006" xmlns:a14="http://schemas.microsoft.com/office/drawing/2010/main" val="DFE6D0" mc:Ignorable=""/>
      </a:lt2>
      <a:accent1>
        <a:srgbClr xmlns:mc="http://schemas.openxmlformats.org/markup-compatibility/2006" xmlns:a14="http://schemas.microsoft.com/office/drawing/2010/main" val="759AA5" mc:Ignorable=""/>
      </a:accent1>
      <a:accent2>
        <a:srgbClr xmlns:mc="http://schemas.openxmlformats.org/markup-compatibility/2006" xmlns:a14="http://schemas.microsoft.com/office/drawing/2010/main" val="CFC60D" mc:Ignorable=""/>
      </a:accent2>
      <a:accent3>
        <a:srgbClr xmlns:mc="http://schemas.openxmlformats.org/markup-compatibility/2006" xmlns:a14="http://schemas.microsoft.com/office/drawing/2010/main" val="99987F" mc:Ignorable=""/>
      </a:accent3>
      <a:accent4>
        <a:srgbClr xmlns:mc="http://schemas.openxmlformats.org/markup-compatibility/2006" xmlns:a14="http://schemas.microsoft.com/office/drawing/2010/main" val="90AC97" mc:Ignorable=""/>
      </a:accent4>
      <a:accent5>
        <a:srgbClr xmlns:mc="http://schemas.openxmlformats.org/markup-compatibility/2006" xmlns:a14="http://schemas.microsoft.com/office/drawing/2010/main" val="FFAD1C" mc:Ignorable=""/>
      </a:accent5>
      <a:accent6>
        <a:srgbClr xmlns:mc="http://schemas.openxmlformats.org/markup-compatibility/2006" xmlns:a14="http://schemas.microsoft.com/office/drawing/2010/main" val="B9AB6F" mc:Ignorable=""/>
      </a:accent6>
      <a:hlink>
        <a:srgbClr xmlns:mc="http://schemas.openxmlformats.org/markup-compatibility/2006" xmlns:a14="http://schemas.microsoft.com/office/drawing/2010/main" val="66AACD" mc:Ignorable=""/>
      </a:hlink>
      <a:folHlink>
        <a:srgbClr xmlns:mc="http://schemas.openxmlformats.org/markup-compatibility/2006" xmlns:a14="http://schemas.microsoft.com/office/drawing/2010/main" val="809DB3" mc:Ignorable="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xmlns:mc="http://schemas.openxmlformats.org/markup-compatibility/2006" xmlns:a14="http://schemas.microsoft.com/office/drawing/2010/main" val="000000" mc:Ignorable="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122</TotalTime>
  <Words>375</Words>
  <Application>Microsoft Office PowerPoint</Application>
  <PresentationFormat>Presentación en pantalla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Paja</vt:lpstr>
      <vt:lpstr>                          CENTRO DE ESTUDIOS DE BACHILLERATO LIC. JESÚS REYES HEROLES  CEB 6/13   TEMA: REGLAS DE LA ERGONÓMICA  MATERIA: INFORMATICA  PROFR.: ALEJANDRO LÓPEZ REYES  ALUMNOS: CARLOS MEJÍA JAVIER. VERÓNICA BELÉN HDEZ CASTAÑEDA  GRUPO: 302   </vt:lpstr>
      <vt:lpstr>            ERGONÓMIA</vt:lpstr>
      <vt:lpstr>REGLAS ERGONÓMICAS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ESTUDIOS DE BACHILLERATO LIC. JESÚS REYES HEROLES  CEB 6/13  TEMA: RGLAS ERGONÓMICAS EN INFORMATICA MATERIA: INFORMATICA PROFR.: ALEJANDRO LÓPEZ REYES ALUMNA: KARINA</dc:title>
  <dc:creator>-</dc:creator>
  <cp:lastModifiedBy>Arturo</cp:lastModifiedBy>
  <cp:revision>12</cp:revision>
  <dcterms:created xsi:type="dcterms:W3CDTF">2010-08-27T23:33:03Z</dcterms:created>
  <dcterms:modified xsi:type="dcterms:W3CDTF">2010-10-13T20:04:02Z</dcterms:modified>
</cp:coreProperties>
</file>