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4" r:id="rId4"/>
    <p:sldId id="263" r:id="rId5"/>
    <p:sldId id="265" r:id="rId6"/>
    <p:sldId id="257" r:id="rId7"/>
    <p:sldId id="258" r:id="rId8"/>
    <p:sldId id="259" r:id="rId9"/>
    <p:sldId id="260" r:id="rId10"/>
    <p:sldId id="261" r:id="rId11"/>
    <p:sldId id="266" r:id="rId12"/>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3261E561-100C-470D-B623-3C886EF4C0B6}" type="datetimeFigureOut">
              <a:rPr lang="es-ES_tradnl" smtClean="0"/>
              <a:pPr/>
              <a:t>12/10/2010</a:t>
            </a:fld>
            <a:endParaRPr lang="es-ES_tradnl"/>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_tradnl"/>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FD9C750C-5FC7-40F7-BD22-43CAE6B083C3}" type="slidenum">
              <a:rPr lang="es-ES_tradnl" smtClean="0"/>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261E561-100C-470D-B623-3C886EF4C0B6}" type="datetimeFigureOut">
              <a:rPr lang="es-ES_tradnl" smtClean="0"/>
              <a:pPr/>
              <a:t>12/10/2010</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FD9C750C-5FC7-40F7-BD22-43CAE6B083C3}"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261E561-100C-470D-B623-3C886EF4C0B6}" type="datetimeFigureOut">
              <a:rPr lang="es-ES_tradnl" smtClean="0"/>
              <a:pPr/>
              <a:t>12/10/2010</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FD9C750C-5FC7-40F7-BD22-43CAE6B083C3}"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261E561-100C-470D-B623-3C886EF4C0B6}" type="datetimeFigureOut">
              <a:rPr lang="es-ES_tradnl" smtClean="0"/>
              <a:pPr/>
              <a:t>12/10/2010</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FD9C750C-5FC7-40F7-BD22-43CAE6B083C3}" type="slidenum">
              <a:rPr lang="es-ES_tradnl" smtClean="0"/>
              <a:pPr/>
              <a:t>‹Nº›</a:t>
            </a:fld>
            <a:endParaRPr lang="es-ES_tradnl"/>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261E561-100C-470D-B623-3C886EF4C0B6}" type="datetimeFigureOut">
              <a:rPr lang="es-ES_tradnl" smtClean="0"/>
              <a:pPr/>
              <a:t>12/10/2010</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FD9C750C-5FC7-40F7-BD22-43CAE6B083C3}" type="slidenum">
              <a:rPr lang="es-ES_tradnl" smtClean="0"/>
              <a:pPr/>
              <a:t>‹Nº›</a:t>
            </a:fld>
            <a:endParaRPr lang="es-ES_tradnl"/>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261E561-100C-470D-B623-3C886EF4C0B6}" type="datetimeFigureOut">
              <a:rPr lang="es-ES_tradnl" smtClean="0"/>
              <a:pPr/>
              <a:t>12/10/2010</a:t>
            </a:fld>
            <a:endParaRPr lang="es-ES_tradnl"/>
          </a:p>
        </p:txBody>
      </p:sp>
      <p:sp>
        <p:nvSpPr>
          <p:cNvPr id="6" name="5 Marcador de pie de página"/>
          <p:cNvSpPr>
            <a:spLocks noGrp="1"/>
          </p:cNvSpPr>
          <p:nvPr>
            <p:ph type="ftr" sz="quarter" idx="11"/>
          </p:nvPr>
        </p:nvSpPr>
        <p:spPr/>
        <p:txBody>
          <a:bodyPr/>
          <a:lstStyle>
            <a:extLst/>
          </a:lstStyle>
          <a:p>
            <a:endParaRPr lang="es-ES_tradnl"/>
          </a:p>
        </p:txBody>
      </p:sp>
      <p:sp>
        <p:nvSpPr>
          <p:cNvPr id="7" name="6 Marcador de número de diapositiva"/>
          <p:cNvSpPr>
            <a:spLocks noGrp="1"/>
          </p:cNvSpPr>
          <p:nvPr>
            <p:ph type="sldNum" sz="quarter" idx="12"/>
          </p:nvPr>
        </p:nvSpPr>
        <p:spPr/>
        <p:txBody>
          <a:bodyPr/>
          <a:lstStyle>
            <a:extLst/>
          </a:lstStyle>
          <a:p>
            <a:fld id="{FD9C750C-5FC7-40F7-BD22-43CAE6B083C3}" type="slidenum">
              <a:rPr lang="es-ES_tradnl" smtClean="0"/>
              <a:pPr/>
              <a:t>‹Nº›</a:t>
            </a:fld>
            <a:endParaRPr lang="es-ES_tradnl"/>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261E561-100C-470D-B623-3C886EF4C0B6}" type="datetimeFigureOut">
              <a:rPr lang="es-ES_tradnl" smtClean="0"/>
              <a:pPr/>
              <a:t>12/10/2010</a:t>
            </a:fld>
            <a:endParaRPr lang="es-ES_tradnl"/>
          </a:p>
        </p:txBody>
      </p:sp>
      <p:sp>
        <p:nvSpPr>
          <p:cNvPr id="8" name="7 Marcador de pie de página"/>
          <p:cNvSpPr>
            <a:spLocks noGrp="1"/>
          </p:cNvSpPr>
          <p:nvPr>
            <p:ph type="ftr" sz="quarter" idx="11"/>
          </p:nvPr>
        </p:nvSpPr>
        <p:spPr/>
        <p:txBody>
          <a:bodyPr/>
          <a:lstStyle>
            <a:extLst/>
          </a:lstStyle>
          <a:p>
            <a:endParaRPr lang="es-ES_tradnl"/>
          </a:p>
        </p:txBody>
      </p:sp>
      <p:sp>
        <p:nvSpPr>
          <p:cNvPr id="9" name="8 Marcador de número de diapositiva"/>
          <p:cNvSpPr>
            <a:spLocks noGrp="1"/>
          </p:cNvSpPr>
          <p:nvPr>
            <p:ph type="sldNum" sz="quarter" idx="12"/>
          </p:nvPr>
        </p:nvSpPr>
        <p:spPr/>
        <p:txBody>
          <a:bodyPr/>
          <a:lstStyle>
            <a:extLst/>
          </a:lstStyle>
          <a:p>
            <a:fld id="{FD9C750C-5FC7-40F7-BD22-43CAE6B083C3}" type="slidenum">
              <a:rPr lang="es-ES_tradnl" smtClean="0"/>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3261E561-100C-470D-B623-3C886EF4C0B6}" type="datetimeFigureOut">
              <a:rPr lang="es-ES_tradnl" smtClean="0"/>
              <a:pPr/>
              <a:t>12/10/2010</a:t>
            </a:fld>
            <a:endParaRPr lang="es-ES_tradnl"/>
          </a:p>
        </p:txBody>
      </p:sp>
      <p:sp>
        <p:nvSpPr>
          <p:cNvPr id="4" name="3 Marcador de pie de página"/>
          <p:cNvSpPr>
            <a:spLocks noGrp="1"/>
          </p:cNvSpPr>
          <p:nvPr>
            <p:ph type="ftr" sz="quarter" idx="11"/>
          </p:nvPr>
        </p:nvSpPr>
        <p:spPr/>
        <p:txBody>
          <a:bodyPr/>
          <a:lstStyle>
            <a:extLst/>
          </a:lstStyle>
          <a:p>
            <a:endParaRPr lang="es-ES_tradnl"/>
          </a:p>
        </p:txBody>
      </p:sp>
      <p:sp>
        <p:nvSpPr>
          <p:cNvPr id="5" name="4 Marcador de número de diapositiva"/>
          <p:cNvSpPr>
            <a:spLocks noGrp="1"/>
          </p:cNvSpPr>
          <p:nvPr>
            <p:ph type="sldNum" sz="quarter" idx="12"/>
          </p:nvPr>
        </p:nvSpPr>
        <p:spPr/>
        <p:txBody>
          <a:bodyPr/>
          <a:lstStyle>
            <a:extLst/>
          </a:lstStyle>
          <a:p>
            <a:fld id="{FD9C750C-5FC7-40F7-BD22-43CAE6B083C3}" type="slidenum">
              <a:rPr lang="es-ES_tradnl" smtClean="0"/>
              <a:pPr/>
              <a:t>‹Nº›</a:t>
            </a:fld>
            <a:endParaRPr lang="es-ES_tradnl"/>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3261E561-100C-470D-B623-3C886EF4C0B6}" type="datetimeFigureOut">
              <a:rPr lang="es-ES_tradnl" smtClean="0"/>
              <a:pPr/>
              <a:t>12/10/2010</a:t>
            </a:fld>
            <a:endParaRPr lang="es-ES_tradnl"/>
          </a:p>
        </p:txBody>
      </p:sp>
      <p:sp>
        <p:nvSpPr>
          <p:cNvPr id="3" name="2 Marcador de pie de página"/>
          <p:cNvSpPr>
            <a:spLocks noGrp="1"/>
          </p:cNvSpPr>
          <p:nvPr>
            <p:ph type="ftr" sz="quarter" idx="11"/>
          </p:nvPr>
        </p:nvSpPr>
        <p:spPr/>
        <p:txBody>
          <a:bodyPr/>
          <a:lstStyle>
            <a:extLst/>
          </a:lstStyle>
          <a:p>
            <a:endParaRPr lang="es-ES_tradnl"/>
          </a:p>
        </p:txBody>
      </p:sp>
      <p:sp>
        <p:nvSpPr>
          <p:cNvPr id="4" name="3 Marcador de número de diapositiva"/>
          <p:cNvSpPr>
            <a:spLocks noGrp="1"/>
          </p:cNvSpPr>
          <p:nvPr>
            <p:ph type="sldNum" sz="quarter" idx="12"/>
          </p:nvPr>
        </p:nvSpPr>
        <p:spPr/>
        <p:txBody>
          <a:bodyPr/>
          <a:lstStyle>
            <a:extLst/>
          </a:lstStyle>
          <a:p>
            <a:fld id="{FD9C750C-5FC7-40F7-BD22-43CAE6B083C3}"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3261E561-100C-470D-B623-3C886EF4C0B6}" type="datetimeFigureOut">
              <a:rPr lang="es-ES_tradnl" smtClean="0"/>
              <a:pPr/>
              <a:t>12/10/2010</a:t>
            </a:fld>
            <a:endParaRPr lang="es-ES_tradnl"/>
          </a:p>
        </p:txBody>
      </p:sp>
      <p:sp>
        <p:nvSpPr>
          <p:cNvPr id="6" name="5 Marcador de pie de página"/>
          <p:cNvSpPr>
            <a:spLocks noGrp="1"/>
          </p:cNvSpPr>
          <p:nvPr>
            <p:ph type="ftr" sz="quarter" idx="11"/>
          </p:nvPr>
        </p:nvSpPr>
        <p:spPr/>
        <p:txBody>
          <a:bodyPr/>
          <a:lstStyle>
            <a:extLst/>
          </a:lstStyle>
          <a:p>
            <a:endParaRPr lang="es-ES_tradnl"/>
          </a:p>
        </p:txBody>
      </p:sp>
      <p:sp>
        <p:nvSpPr>
          <p:cNvPr id="7" name="6 Marcador de número de diapositiva"/>
          <p:cNvSpPr>
            <a:spLocks noGrp="1"/>
          </p:cNvSpPr>
          <p:nvPr>
            <p:ph type="sldNum" sz="quarter" idx="12"/>
          </p:nvPr>
        </p:nvSpPr>
        <p:spPr/>
        <p:txBody>
          <a:bodyPr/>
          <a:lstStyle>
            <a:extLst/>
          </a:lstStyle>
          <a:p>
            <a:fld id="{FD9C750C-5FC7-40F7-BD22-43CAE6B083C3}" type="slidenum">
              <a:rPr lang="es-ES_tradnl" smtClean="0"/>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3261E561-100C-470D-B623-3C886EF4C0B6}" type="datetimeFigureOut">
              <a:rPr lang="es-ES_tradnl" smtClean="0"/>
              <a:pPr/>
              <a:t>12/10/2010</a:t>
            </a:fld>
            <a:endParaRPr lang="es-ES_tradnl"/>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_tradnl"/>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FD9C750C-5FC7-40F7-BD22-43CAE6B083C3}" type="slidenum">
              <a:rPr lang="es-ES_tradnl" smtClean="0"/>
              <a:pPr/>
              <a:t>‹Nº›</a:t>
            </a:fld>
            <a:endParaRPr lang="es-ES_tradnl"/>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261E561-100C-470D-B623-3C886EF4C0B6}" type="datetimeFigureOut">
              <a:rPr lang="es-ES_tradnl" smtClean="0"/>
              <a:pPr/>
              <a:t>12/10/2010</a:t>
            </a:fld>
            <a:endParaRPr lang="es-ES_tradnl"/>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_tradnl"/>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9C750C-5FC7-40F7-BD22-43CAE6B083C3}" type="slidenum">
              <a:rPr lang="es-ES_tradnl" smtClean="0"/>
              <a:pPr/>
              <a:t>‹Nº›</a:t>
            </a:fld>
            <a:endParaRPr lang="es-ES_trad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audio" Target="file:///C:\Users\Public\Music\psychosocial%20-%20slipknot.mp3"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2.gif"/><Relationship Id="rId1" Type="http://schemas.openxmlformats.org/officeDocument/2006/relationships/slideLayout" Target="../slideLayouts/slideLayout8.xml"/><Relationship Id="rId4" Type="http://schemas.openxmlformats.org/officeDocument/2006/relationships/image" Target="../media/image24.gif"/></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gi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8.xml"/><Relationship Id="rId5" Type="http://schemas.openxmlformats.org/officeDocument/2006/relationships/image" Target="../media/image7.jpeg"/><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8.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8.xml"/><Relationship Id="rId4" Type="http://schemas.openxmlformats.org/officeDocument/2006/relationships/image" Target="../media/image17.gif"/></Relationships>
</file>

<file path=ppt/slides/_rels/slide7.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gi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gif"/><Relationship Id="rId1" Type="http://schemas.openxmlformats.org/officeDocument/2006/relationships/slideLayout" Target="../slideLayouts/slideLayout8.xml"/><Relationship Id="rId4" Type="http://schemas.openxmlformats.org/officeDocument/2006/relationships/image" Target="../media/image2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00608" y="1412776"/>
            <a:ext cx="7772400" cy="1829761"/>
          </a:xfrm>
        </p:spPr>
        <p:txBody>
          <a:bodyPr>
            <a:normAutofit fontScale="90000"/>
          </a:bodyPr>
          <a:lstStyle/>
          <a:p>
            <a:r>
              <a:rPr lang="es-ES_tradnl" smtClean="0">
                <a:solidFill>
                  <a:srgbClr val="00B050"/>
                </a:solidFill>
              </a:rPr>
              <a:t>Aprende a utilizar por primera vez una computadora</a:t>
            </a:r>
            <a:endParaRPr lang="es-ES_tradnl" dirty="0">
              <a:solidFill>
                <a:srgbClr val="00B050"/>
              </a:solidFill>
            </a:endParaRPr>
          </a:p>
        </p:txBody>
      </p:sp>
      <p:pic>
        <p:nvPicPr>
          <p:cNvPr id="11266" name="Picture 2" descr="http://paolajacomeutpl.files.wordpress.com/2010/06/computadora-actual.jpg"/>
          <p:cNvPicPr>
            <a:picLocks noChangeAspect="1" noChangeArrowheads="1"/>
          </p:cNvPicPr>
          <p:nvPr/>
        </p:nvPicPr>
        <p:blipFill>
          <a:blip r:embed="rId3" cstate="print"/>
          <a:srcRect/>
          <a:stretch>
            <a:fillRect/>
          </a:stretch>
        </p:blipFill>
        <p:spPr bwMode="auto">
          <a:xfrm>
            <a:off x="2771800" y="3730562"/>
            <a:ext cx="4788024" cy="3127438"/>
          </a:xfrm>
          <a:prstGeom prst="rect">
            <a:avLst/>
          </a:prstGeom>
          <a:noFill/>
        </p:spPr>
      </p:pic>
      <p:pic>
        <p:nvPicPr>
          <p:cNvPr id="4" name="psychosocial - slipknot.mp3">
            <a:hlinkClick r:id="" action="ppaction://media"/>
          </p:cNvPr>
          <p:cNvPicPr>
            <a:picLocks noRot="1" noChangeAspect="1"/>
          </p:cNvPicPr>
          <p:nvPr>
            <a:audioFile r:link="rId1"/>
          </p:nvPr>
        </p:nvPicPr>
        <p:blipFill>
          <a:blip r:embed="rId4" cstate="print"/>
          <a:stretch>
            <a:fillRect/>
          </a:stretch>
        </p:blipFill>
        <p:spPr>
          <a:xfrm>
            <a:off x="8676456" y="116632"/>
            <a:ext cx="304800" cy="304800"/>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214282" y="1214422"/>
            <a:ext cx="3286148" cy="4857784"/>
          </a:xfrm>
        </p:spPr>
        <p:txBody>
          <a:bodyPr>
            <a:normAutofit/>
          </a:bodyPr>
          <a:lstStyle/>
          <a:p>
            <a:r>
              <a:rPr lang="es-MX" sz="2000" b="1" dirty="0">
                <a:solidFill>
                  <a:schemeClr val="accent3">
                    <a:lumMod val="60000"/>
                    <a:lumOff val="40000"/>
                  </a:schemeClr>
                </a:solidFill>
                <a:effectLst>
                  <a:outerShdw blurRad="38100" dist="38100" dir="2700000" algn="tl">
                    <a:srgbClr val="000000">
                      <a:alpha val="43137"/>
                    </a:srgbClr>
                  </a:outerShdw>
                </a:effectLst>
                <a:latin typeface="Swis721 BlkCn BT" pitchFamily="34" charset="0"/>
              </a:rPr>
              <a:t>Nuevamente coloca el puntero encima de alguno de los iconos que aparecen en la pantalla.</a:t>
            </a:r>
            <a:endParaRPr lang="es-ES_tradnl" sz="2000" b="1" dirty="0">
              <a:solidFill>
                <a:schemeClr val="accent3">
                  <a:lumMod val="60000"/>
                  <a:lumOff val="40000"/>
                </a:schemeClr>
              </a:solidFill>
              <a:effectLst>
                <a:outerShdw blurRad="38100" dist="38100" dir="2700000" algn="tl">
                  <a:srgbClr val="000000">
                    <a:alpha val="43137"/>
                  </a:srgbClr>
                </a:outerShdw>
              </a:effectLst>
              <a:latin typeface="Swis721 BlkCn BT" pitchFamily="34" charset="0"/>
            </a:endParaRPr>
          </a:p>
          <a:p>
            <a:r>
              <a:rPr lang="es-MX" sz="2000" b="1" dirty="0">
                <a:solidFill>
                  <a:schemeClr val="accent3">
                    <a:lumMod val="60000"/>
                    <a:lumOff val="40000"/>
                  </a:schemeClr>
                </a:solidFill>
                <a:effectLst>
                  <a:outerShdw blurRad="38100" dist="38100" dir="2700000" algn="tl">
                    <a:srgbClr val="000000">
                      <a:alpha val="43137"/>
                    </a:srgbClr>
                  </a:outerShdw>
                </a:effectLst>
                <a:latin typeface="Swis721 BlkCn BT" pitchFamily="34" charset="0"/>
              </a:rPr>
              <a:t>Ahora aprieta dos veces seguidas el botón izquierdo (a eso se le llama dar doble Clic) del ratón cuando el puntero esté encima del </a:t>
            </a:r>
            <a:r>
              <a:rPr lang="es-MX" sz="2000" b="1" dirty="0" smtClean="0">
                <a:solidFill>
                  <a:schemeClr val="accent3">
                    <a:lumMod val="60000"/>
                    <a:lumOff val="40000"/>
                  </a:schemeClr>
                </a:solidFill>
                <a:effectLst>
                  <a:outerShdw blurRad="38100" dist="38100" dir="2700000" algn="tl">
                    <a:srgbClr val="000000">
                      <a:alpha val="43137"/>
                    </a:srgbClr>
                  </a:outerShdw>
                </a:effectLst>
                <a:latin typeface="Swis721 BlkCn BT" pitchFamily="34" charset="0"/>
              </a:rPr>
              <a:t>icono, </a:t>
            </a:r>
            <a:r>
              <a:rPr lang="es-MX" sz="2000" b="1" dirty="0">
                <a:solidFill>
                  <a:schemeClr val="accent3">
                    <a:lumMod val="60000"/>
                    <a:lumOff val="40000"/>
                  </a:schemeClr>
                </a:solidFill>
                <a:effectLst>
                  <a:outerShdw blurRad="38100" dist="38100" dir="2700000" algn="tl">
                    <a:srgbClr val="000000">
                      <a:alpha val="43137"/>
                    </a:srgbClr>
                  </a:outerShdw>
                </a:effectLst>
                <a:latin typeface="Swis721 BlkCn BT" pitchFamily="34" charset="0"/>
              </a:rPr>
              <a:t>con esto observarás que se activa alguno de los programas que están cargados en la computadora</a:t>
            </a:r>
            <a:r>
              <a:rPr lang="es-MX" sz="2000" dirty="0">
                <a:solidFill>
                  <a:schemeClr val="accent3">
                    <a:lumMod val="60000"/>
                    <a:lumOff val="40000"/>
                  </a:schemeClr>
                </a:solidFill>
                <a:latin typeface="Tekton Pro" pitchFamily="34" charset="0"/>
              </a:rPr>
              <a:t>.</a:t>
            </a:r>
            <a:endParaRPr lang="es-ES_tradnl" sz="2000" dirty="0">
              <a:solidFill>
                <a:schemeClr val="accent3">
                  <a:lumMod val="60000"/>
                  <a:lumOff val="40000"/>
                </a:schemeClr>
              </a:solidFill>
              <a:latin typeface="Tekton Pro" pitchFamily="34" charset="0"/>
            </a:endParaRPr>
          </a:p>
          <a:p>
            <a:endParaRPr lang="es-ES_tradnl" dirty="0"/>
          </a:p>
        </p:txBody>
      </p:sp>
      <p:pic>
        <p:nvPicPr>
          <p:cNvPr id="9" name="8 Marcador de contenido" descr="ima 5.gif"/>
          <p:cNvPicPr>
            <a:picLocks noGrp="1" noChangeAspect="1"/>
          </p:cNvPicPr>
          <p:nvPr>
            <p:ph sz="half" idx="1"/>
          </p:nvPr>
        </p:nvPicPr>
        <p:blipFill>
          <a:blip r:embed="rId2" cstate="print"/>
          <a:stretch>
            <a:fillRect/>
          </a:stretch>
        </p:blipFill>
        <p:spPr>
          <a:xfrm>
            <a:off x="3714744" y="285728"/>
            <a:ext cx="4002932" cy="3357586"/>
          </a:xfrm>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_tradnl"/>
          </a:p>
        </p:txBody>
      </p:sp>
      <p:pic>
        <p:nvPicPr>
          <p:cNvPr id="1025" name="Imagen 63" descr="http://inepja.inea.gob.mx/cursos/computacion/cursocomputo/computadoras/Activacion.gif"/>
          <p:cNvPicPr>
            <a:picLocks noChangeAspect="1" noChangeArrowheads="1"/>
          </p:cNvPicPr>
          <p:nvPr/>
        </p:nvPicPr>
        <p:blipFill>
          <a:blip r:embed="rId3" cstate="print">
            <a:biLevel thresh="50000"/>
          </a:blip>
          <a:srcRect/>
          <a:stretch>
            <a:fillRect/>
          </a:stretch>
        </p:blipFill>
        <p:spPr bwMode="auto">
          <a:xfrm>
            <a:off x="357158" y="285728"/>
            <a:ext cx="2476500" cy="657225"/>
          </a:xfrm>
          <a:prstGeom prst="rect">
            <a:avLst/>
          </a:prstGeom>
          <a:noFill/>
        </p:spPr>
      </p:pic>
      <p:sp>
        <p:nvSpPr>
          <p:cNvPr id="1027" name="Rectangle 3"/>
          <p:cNvSpPr>
            <a:spLocks noChangeArrowheads="1"/>
          </p:cNvSpPr>
          <p:nvPr/>
        </p:nvSpPr>
        <p:spPr bwMode="auto">
          <a:xfrm>
            <a:off x="47625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smtClean="0">
              <a:ln>
                <a:noFill/>
              </a:ln>
              <a:solidFill>
                <a:schemeClr val="tx1"/>
              </a:solidFill>
              <a:effectLst/>
              <a:latin typeface="Arial" pitchFamily="34" charset="0"/>
            </a:endParaRPr>
          </a:p>
        </p:txBody>
      </p:sp>
      <p:pic>
        <p:nvPicPr>
          <p:cNvPr id="10" name="9 Imagen" descr="ima 6.gif"/>
          <p:cNvPicPr>
            <a:picLocks noChangeAspect="1"/>
          </p:cNvPicPr>
          <p:nvPr/>
        </p:nvPicPr>
        <p:blipFill>
          <a:blip r:embed="rId4" cstate="print"/>
          <a:stretch>
            <a:fillRect/>
          </a:stretch>
        </p:blipFill>
        <p:spPr>
          <a:xfrm>
            <a:off x="4000496" y="4214818"/>
            <a:ext cx="1209675" cy="1800225"/>
          </a:xfrm>
          <a:prstGeom prst="rect">
            <a:avLst/>
          </a:prstGeom>
        </p:spPr>
      </p:pic>
      <p:pic>
        <p:nvPicPr>
          <p:cNvPr id="11" name="10 Imagen" descr="ima 6.gif"/>
          <p:cNvPicPr>
            <a:picLocks noChangeAspect="1"/>
          </p:cNvPicPr>
          <p:nvPr/>
        </p:nvPicPr>
        <p:blipFill>
          <a:blip r:embed="rId4" cstate="print"/>
          <a:stretch>
            <a:fillRect/>
          </a:stretch>
        </p:blipFill>
        <p:spPr>
          <a:xfrm>
            <a:off x="6215074" y="4143380"/>
            <a:ext cx="1209675" cy="1800225"/>
          </a:xfrm>
          <a:prstGeom prst="rect">
            <a:avLst/>
          </a:prstGeom>
        </p:spPr>
      </p:pic>
      <p:sp>
        <p:nvSpPr>
          <p:cNvPr id="12" name="11 Más"/>
          <p:cNvSpPr/>
          <p:nvPr/>
        </p:nvSpPr>
        <p:spPr>
          <a:xfrm>
            <a:off x="5357818" y="4643446"/>
            <a:ext cx="785818" cy="85725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4" name="13 Rectángulo"/>
          <p:cNvSpPr/>
          <p:nvPr/>
        </p:nvSpPr>
        <p:spPr>
          <a:xfrm>
            <a:off x="4071934" y="1571612"/>
            <a:ext cx="1119217" cy="369332"/>
          </a:xfrm>
          <a:prstGeom prst="rect">
            <a:avLst/>
          </a:prstGeom>
        </p:spPr>
        <p:txBody>
          <a:bodyPr wrap="none">
            <a:spAutoFit/>
          </a:bodyPr>
          <a:lstStyle/>
          <a:p>
            <a:r>
              <a:rPr lang="es-ES_tradnl" b="1" dirty="0" smtClean="0">
                <a:latin typeface="Tekton Pro" pitchFamily="34" charset="0"/>
              </a:rPr>
              <a:t>PUNTERO</a:t>
            </a:r>
            <a:endParaRPr lang="es-ES_tradnl" b="1" dirty="0">
              <a:latin typeface="Tekton Pro" pitchFamily="34" charset="0"/>
            </a:endParaRPr>
          </a:p>
        </p:txBody>
      </p:sp>
    </p:spTree>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428596" y="1357298"/>
            <a:ext cx="2786082" cy="5000660"/>
          </a:xfrm>
        </p:spPr>
        <p:txBody>
          <a:bodyPr>
            <a:normAutofit fontScale="92500"/>
          </a:bodyPr>
          <a:lstStyle/>
          <a:p>
            <a:r>
              <a:rPr lang="es-MX" sz="2000" dirty="0">
                <a:solidFill>
                  <a:schemeClr val="accent3">
                    <a:lumMod val="60000"/>
                    <a:lumOff val="40000"/>
                  </a:schemeClr>
                </a:solidFill>
                <a:latin typeface="Snap ITC" pitchFamily="82" charset="0"/>
              </a:rPr>
              <a:t>Para apagar la computadora, haz clic en el botón </a:t>
            </a:r>
            <a:r>
              <a:rPr lang="es-MX" sz="2000" b="1" dirty="0">
                <a:solidFill>
                  <a:schemeClr val="accent3">
                    <a:lumMod val="60000"/>
                    <a:lumOff val="40000"/>
                  </a:schemeClr>
                </a:solidFill>
                <a:latin typeface="Snap ITC" pitchFamily="82" charset="0"/>
              </a:rPr>
              <a:t>Inicio</a:t>
            </a:r>
            <a:r>
              <a:rPr lang="es-MX" sz="2000" dirty="0">
                <a:solidFill>
                  <a:schemeClr val="accent3">
                    <a:lumMod val="60000"/>
                    <a:lumOff val="40000"/>
                  </a:schemeClr>
                </a:solidFill>
                <a:latin typeface="Snap ITC" pitchFamily="82" charset="0"/>
              </a:rPr>
              <a:t>, selecciona la opción </a:t>
            </a:r>
            <a:r>
              <a:rPr lang="es-MX" sz="2000" b="1" dirty="0">
                <a:solidFill>
                  <a:schemeClr val="accent3">
                    <a:lumMod val="60000"/>
                    <a:lumOff val="40000"/>
                  </a:schemeClr>
                </a:solidFill>
                <a:latin typeface="Snap ITC" pitchFamily="82" charset="0"/>
              </a:rPr>
              <a:t>Apagar</a:t>
            </a:r>
            <a:r>
              <a:rPr lang="es-MX" sz="2000" dirty="0">
                <a:solidFill>
                  <a:schemeClr val="accent3">
                    <a:lumMod val="60000"/>
                    <a:lumOff val="40000"/>
                  </a:schemeClr>
                </a:solidFill>
                <a:latin typeface="Snap ITC" pitchFamily="82" charset="0"/>
              </a:rPr>
              <a:t>... y cuando se te pida, confirma que deseas </a:t>
            </a:r>
            <a:r>
              <a:rPr lang="es-MX" sz="2000" b="1" dirty="0">
                <a:solidFill>
                  <a:schemeClr val="accent3">
                    <a:lumMod val="60000"/>
                    <a:lumOff val="40000"/>
                  </a:schemeClr>
                </a:solidFill>
                <a:latin typeface="Snap ITC" pitchFamily="82" charset="0"/>
              </a:rPr>
              <a:t>Apagar</a:t>
            </a:r>
            <a:r>
              <a:rPr lang="es-MX" sz="2000" dirty="0">
                <a:solidFill>
                  <a:schemeClr val="accent3">
                    <a:lumMod val="60000"/>
                    <a:lumOff val="40000"/>
                  </a:schemeClr>
                </a:solidFill>
                <a:latin typeface="Snap ITC" pitchFamily="82" charset="0"/>
              </a:rPr>
              <a:t> el equipo, sólo haz clic en </a:t>
            </a:r>
            <a:r>
              <a:rPr lang="es-MX" sz="2000" b="1" dirty="0">
                <a:solidFill>
                  <a:schemeClr val="accent3">
                    <a:lumMod val="60000"/>
                    <a:lumOff val="40000"/>
                  </a:schemeClr>
                </a:solidFill>
                <a:latin typeface="Snap ITC" pitchFamily="82" charset="0"/>
              </a:rPr>
              <a:t>Aceptar</a:t>
            </a:r>
            <a:r>
              <a:rPr lang="es-MX" sz="2000" dirty="0">
                <a:solidFill>
                  <a:schemeClr val="accent3">
                    <a:lumMod val="60000"/>
                    <a:lumOff val="40000"/>
                  </a:schemeClr>
                </a:solidFill>
                <a:latin typeface="Snap ITC" pitchFamily="82" charset="0"/>
              </a:rPr>
              <a:t>.</a:t>
            </a:r>
            <a:endParaRPr lang="es-ES_tradnl" sz="2000" dirty="0">
              <a:solidFill>
                <a:schemeClr val="accent3">
                  <a:lumMod val="60000"/>
                  <a:lumOff val="40000"/>
                </a:schemeClr>
              </a:solidFill>
              <a:latin typeface="Snap ITC" pitchFamily="82" charset="0"/>
            </a:endParaRPr>
          </a:p>
          <a:p>
            <a:r>
              <a:rPr lang="es-MX" sz="2000" dirty="0">
                <a:solidFill>
                  <a:schemeClr val="accent3">
                    <a:lumMod val="60000"/>
                    <a:lumOff val="40000"/>
                  </a:schemeClr>
                </a:solidFill>
                <a:latin typeface="Snap ITC" pitchFamily="82" charset="0"/>
              </a:rPr>
              <a:t>Espera unos segundos y verás que de manera automática la computadora se habrá apagado.</a:t>
            </a:r>
            <a:endParaRPr lang="es-ES_tradnl" sz="2000" dirty="0">
              <a:solidFill>
                <a:schemeClr val="accent3">
                  <a:lumMod val="60000"/>
                  <a:lumOff val="40000"/>
                </a:schemeClr>
              </a:solidFill>
              <a:latin typeface="Snap ITC" pitchFamily="82" charset="0"/>
            </a:endParaRPr>
          </a:p>
          <a:p>
            <a:endParaRPr lang="es-ES_tradnl" dirty="0">
              <a:solidFill>
                <a:schemeClr val="accent3">
                  <a:lumMod val="60000"/>
                  <a:lumOff val="40000"/>
                </a:schemeClr>
              </a:solidFill>
            </a:endParaRPr>
          </a:p>
        </p:txBody>
      </p:sp>
      <p:pic>
        <p:nvPicPr>
          <p:cNvPr id="5" name="4 Imagen" descr="http://inepja.inea.gob.mx/cursos/computacion/cursocomputo/computadoras/ApagarComputadora.gif"/>
          <p:cNvPicPr/>
          <p:nvPr/>
        </p:nvPicPr>
        <p:blipFill>
          <a:blip r:embed="rId2" cstate="print">
            <a:biLevel thresh="50000"/>
          </a:blip>
          <a:srcRect/>
          <a:stretch>
            <a:fillRect/>
          </a:stretch>
        </p:blipFill>
        <p:spPr bwMode="auto">
          <a:xfrm>
            <a:off x="214282" y="500042"/>
            <a:ext cx="5314950" cy="657225"/>
          </a:xfrm>
          <a:prstGeom prst="rect">
            <a:avLst/>
          </a:prstGeom>
          <a:ln>
            <a:noFill/>
          </a:ln>
          <a:effectLst>
            <a:softEdge rad="112500"/>
          </a:effectLst>
        </p:spPr>
      </p:pic>
      <p:pic>
        <p:nvPicPr>
          <p:cNvPr id="1026" name="Picture 2" descr="http://tmlinux.com/kde/1/c1_archivos/06-13.png"/>
          <p:cNvPicPr>
            <a:picLocks noChangeAspect="1" noChangeArrowheads="1"/>
          </p:cNvPicPr>
          <p:nvPr/>
        </p:nvPicPr>
        <p:blipFill>
          <a:blip r:embed="rId3" cstate="print"/>
          <a:srcRect/>
          <a:stretch>
            <a:fillRect/>
          </a:stretch>
        </p:blipFill>
        <p:spPr bwMode="auto">
          <a:xfrm>
            <a:off x="3635896" y="1196752"/>
            <a:ext cx="4581525" cy="4824536"/>
          </a:xfrm>
          <a:prstGeom prst="rect">
            <a:avLst/>
          </a:prstGeom>
          <a:noFill/>
        </p:spPr>
      </p:pic>
    </p:spTree>
  </p:cSld>
  <p:clrMapOvr>
    <a:masterClrMapping/>
  </p:clrMapOvr>
  <p:transition>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428596" y="1071546"/>
            <a:ext cx="3008313" cy="5208610"/>
          </a:xfrm>
        </p:spPr>
        <p:txBody>
          <a:bodyPr>
            <a:normAutofit/>
          </a:bodyPr>
          <a:lstStyle/>
          <a:p>
            <a:r>
              <a:rPr lang="es-MX" sz="1800" b="1" dirty="0">
                <a:solidFill>
                  <a:schemeClr val="accent5">
                    <a:lumMod val="20000"/>
                    <a:lumOff val="80000"/>
                  </a:schemeClr>
                </a:solidFill>
                <a:effectLst>
                  <a:outerShdw blurRad="38100" dist="38100" dir="2700000" algn="tl">
                    <a:srgbClr val="000000">
                      <a:alpha val="43137"/>
                    </a:srgbClr>
                  </a:outerShdw>
                </a:effectLst>
                <a:latin typeface="Tekton Pro" pitchFamily="34" charset="0"/>
              </a:rPr>
              <a:t>En una computadora puedes distinguir por lo regular los siguientes </a:t>
            </a:r>
            <a:r>
              <a:rPr lang="es-MX" sz="1800" b="1" dirty="0" smtClean="0">
                <a:solidFill>
                  <a:schemeClr val="accent5">
                    <a:lumMod val="20000"/>
                    <a:lumOff val="80000"/>
                  </a:schemeClr>
                </a:solidFill>
                <a:effectLst>
                  <a:outerShdw blurRad="38100" dist="38100" dir="2700000" algn="tl">
                    <a:srgbClr val="000000">
                      <a:alpha val="43137"/>
                    </a:srgbClr>
                  </a:outerShdw>
                </a:effectLst>
                <a:latin typeface="Tekton Pro" pitchFamily="34" charset="0"/>
              </a:rPr>
              <a:t>componentes:</a:t>
            </a:r>
          </a:p>
          <a:p>
            <a:endParaRPr lang="es-MX" sz="1800" b="1" dirty="0" smtClean="0">
              <a:effectLst>
                <a:outerShdw blurRad="38100" dist="38100" dir="2700000" algn="tl">
                  <a:srgbClr val="000000">
                    <a:alpha val="43137"/>
                  </a:srgbClr>
                </a:outerShdw>
              </a:effectLst>
              <a:latin typeface="Tekton Pro" pitchFamily="34" charset="0"/>
            </a:endParaRPr>
          </a:p>
          <a:p>
            <a:endParaRPr lang="es-MX" sz="1800" b="1" dirty="0" smtClean="0">
              <a:effectLst>
                <a:outerShdw blurRad="38100" dist="38100" dir="2700000" algn="tl">
                  <a:srgbClr val="000000">
                    <a:alpha val="43137"/>
                  </a:srgbClr>
                </a:outerShdw>
              </a:effectLst>
              <a:latin typeface="Tekton Pro" pitchFamily="34" charset="0"/>
            </a:endParaRPr>
          </a:p>
          <a:p>
            <a:endParaRPr lang="es-MX" sz="1800" b="1" dirty="0">
              <a:effectLst>
                <a:outerShdw blurRad="38100" dist="38100" dir="2700000" algn="tl">
                  <a:srgbClr val="000000">
                    <a:alpha val="43137"/>
                  </a:srgbClr>
                </a:outerShdw>
              </a:effectLst>
              <a:latin typeface="Tekton Pro" pitchFamily="34" charset="0"/>
            </a:endParaRPr>
          </a:p>
          <a:p>
            <a:r>
              <a:rPr lang="es-MX" sz="1800" b="1" dirty="0" smtClean="0">
                <a:solidFill>
                  <a:schemeClr val="bg2">
                    <a:lumMod val="50000"/>
                  </a:schemeClr>
                </a:solidFill>
                <a:effectLst>
                  <a:outerShdw blurRad="38100" dist="38100" dir="2700000" algn="tl">
                    <a:srgbClr val="000000">
                      <a:alpha val="43137"/>
                    </a:srgbClr>
                  </a:outerShdw>
                </a:effectLst>
                <a:latin typeface="Tekton Pro" pitchFamily="34" charset="0"/>
              </a:rPr>
              <a:t>El </a:t>
            </a:r>
            <a:r>
              <a:rPr lang="es-MX" sz="1800" b="1" dirty="0">
                <a:solidFill>
                  <a:schemeClr val="bg2">
                    <a:lumMod val="50000"/>
                  </a:schemeClr>
                </a:solidFill>
                <a:effectLst>
                  <a:outerShdw blurRad="38100" dist="38100" dir="2700000" algn="tl">
                    <a:srgbClr val="000000">
                      <a:alpha val="43137"/>
                    </a:srgbClr>
                  </a:outerShdw>
                </a:effectLst>
                <a:latin typeface="Tekton Pro" pitchFamily="34" charset="0"/>
              </a:rPr>
              <a:t>monitor es similar al de una televisión, solamente que en el puedes ver la representación de la información con la que estas trabajando en el CPU ya sea a manera  texto, </a:t>
            </a:r>
            <a:r>
              <a:rPr lang="es-MX" sz="1800" b="1" dirty="0" err="1">
                <a:solidFill>
                  <a:schemeClr val="bg2">
                    <a:lumMod val="50000"/>
                  </a:schemeClr>
                </a:solidFill>
                <a:effectLst>
                  <a:outerShdw blurRad="38100" dist="38100" dir="2700000" algn="tl">
                    <a:srgbClr val="000000">
                      <a:alpha val="43137"/>
                    </a:srgbClr>
                  </a:outerShdw>
                </a:effectLst>
                <a:latin typeface="Tekton Pro" pitchFamily="34" charset="0"/>
              </a:rPr>
              <a:t>imágen</a:t>
            </a:r>
            <a:r>
              <a:rPr lang="es-MX" sz="1800" b="1" dirty="0">
                <a:solidFill>
                  <a:schemeClr val="bg2">
                    <a:lumMod val="50000"/>
                  </a:schemeClr>
                </a:solidFill>
                <a:effectLst>
                  <a:outerShdw blurRad="38100" dist="38100" dir="2700000" algn="tl">
                    <a:srgbClr val="000000">
                      <a:alpha val="43137"/>
                    </a:srgbClr>
                  </a:outerShdw>
                </a:effectLst>
                <a:latin typeface="Tekton Pro" pitchFamily="34" charset="0"/>
              </a:rPr>
              <a:t>, fotografía, video, etc</a:t>
            </a:r>
            <a:r>
              <a:rPr lang="es-MX" sz="1800" b="1" dirty="0" smtClean="0">
                <a:solidFill>
                  <a:schemeClr val="bg2">
                    <a:lumMod val="50000"/>
                  </a:schemeClr>
                </a:solidFill>
                <a:effectLst>
                  <a:outerShdw blurRad="38100" dist="38100" dir="2700000" algn="tl">
                    <a:srgbClr val="000000">
                      <a:alpha val="43137"/>
                    </a:srgbClr>
                  </a:outerShdw>
                </a:effectLst>
                <a:latin typeface="Tekton Pro" pitchFamily="34" charset="0"/>
              </a:rPr>
              <a:t>.</a:t>
            </a:r>
          </a:p>
          <a:p>
            <a:endParaRPr lang="es-ES_tradnl" sz="1800" b="1" dirty="0" smtClean="0">
              <a:effectLst>
                <a:outerShdw blurRad="38100" dist="38100" dir="2700000" algn="tl">
                  <a:srgbClr val="000000">
                    <a:alpha val="43137"/>
                  </a:srgbClr>
                </a:outerShdw>
              </a:effectLst>
              <a:latin typeface="Tekton Pro" pitchFamily="34" charset="0"/>
            </a:endParaRPr>
          </a:p>
          <a:p>
            <a:endParaRPr lang="es-ES_tradnl" b="1" dirty="0">
              <a:effectLst>
                <a:outerShdw blurRad="38100" dist="38100" dir="2700000" algn="tl">
                  <a:srgbClr val="000000">
                    <a:alpha val="43137"/>
                  </a:srgbClr>
                </a:outerShdw>
              </a:effectLst>
              <a:latin typeface="Tekton Pro" pitchFamily="34" charset="0"/>
            </a:endParaRPr>
          </a:p>
        </p:txBody>
      </p:sp>
      <p:pic>
        <p:nvPicPr>
          <p:cNvPr id="6" name="5 Marcador de contenido" descr="ima 8.gif"/>
          <p:cNvPicPr>
            <a:picLocks noGrp="1" noChangeAspect="1"/>
          </p:cNvPicPr>
          <p:nvPr>
            <p:ph sz="half" idx="1"/>
          </p:nvPr>
        </p:nvPicPr>
        <p:blipFill>
          <a:blip r:embed="rId2" cstate="print"/>
          <a:stretch>
            <a:fillRect/>
          </a:stretch>
        </p:blipFill>
        <p:spPr>
          <a:xfrm>
            <a:off x="4355976" y="908720"/>
            <a:ext cx="4190997" cy="2825683"/>
          </a:xfrm>
        </p:spPr>
      </p:pic>
      <p:pic>
        <p:nvPicPr>
          <p:cNvPr id="5" name="4 Imagen" descr="http://inepja.inea.gob.mx/cursos/computacion/cursocomputo/images/Componentes.GIF"/>
          <p:cNvPicPr/>
          <p:nvPr/>
        </p:nvPicPr>
        <p:blipFill>
          <a:blip r:embed="rId3" cstate="print">
            <a:lum bright="70000" contrast="-70000"/>
          </a:blip>
          <a:srcRect/>
          <a:stretch>
            <a:fillRect/>
          </a:stretch>
        </p:blipFill>
        <p:spPr bwMode="auto">
          <a:xfrm>
            <a:off x="2571736" y="214290"/>
            <a:ext cx="3786214" cy="714380"/>
          </a:xfrm>
          <a:prstGeom prst="rect">
            <a:avLst/>
          </a:prstGeom>
          <a:noFill/>
          <a:ln w="9525">
            <a:noFill/>
            <a:miter lim="800000"/>
            <a:headEnd/>
            <a:tailEnd/>
          </a:ln>
        </p:spPr>
      </p:pic>
      <p:pic>
        <p:nvPicPr>
          <p:cNvPr id="9" name="8 Imagen" descr="http://inepja.inea.gob.mx/cursos/computacion/cursocomputo/computadoras/Monitor.gif"/>
          <p:cNvPicPr/>
          <p:nvPr/>
        </p:nvPicPr>
        <p:blipFill>
          <a:blip r:embed="rId4" cstate="print">
            <a:biLevel thresh="50000"/>
          </a:blip>
          <a:srcRect/>
          <a:stretch>
            <a:fillRect/>
          </a:stretch>
        </p:blipFill>
        <p:spPr bwMode="auto">
          <a:xfrm>
            <a:off x="500034" y="2357430"/>
            <a:ext cx="1333503" cy="542927"/>
          </a:xfrm>
          <a:prstGeom prst="rect">
            <a:avLst/>
          </a:prstGeom>
          <a:noFill/>
          <a:ln w="9525">
            <a:noFill/>
            <a:miter lim="800000"/>
            <a:headEnd/>
            <a:tailEnd/>
          </a:ln>
        </p:spPr>
      </p:pic>
      <p:pic>
        <p:nvPicPr>
          <p:cNvPr id="10242" name="Picture 2" descr="http://image.made-in-china.com/2f0j00cedtHoLGYrqg/13-3-inch-TFT-LCD-TV-Monitor-PC-KL-V1013-.jpg"/>
          <p:cNvPicPr>
            <a:picLocks noChangeAspect="1" noChangeArrowheads="1"/>
          </p:cNvPicPr>
          <p:nvPr/>
        </p:nvPicPr>
        <p:blipFill>
          <a:blip r:embed="rId5" cstate="print"/>
          <a:srcRect/>
          <a:stretch>
            <a:fillRect/>
          </a:stretch>
        </p:blipFill>
        <p:spPr bwMode="auto">
          <a:xfrm>
            <a:off x="3563888" y="3933056"/>
            <a:ext cx="2304256" cy="1656184"/>
          </a:xfrm>
          <a:prstGeom prst="rect">
            <a:avLst/>
          </a:prstGeom>
          <a:noFill/>
        </p:spPr>
      </p:pic>
      <p:sp>
        <p:nvSpPr>
          <p:cNvPr id="10" name="9 CuadroTexto"/>
          <p:cNvSpPr txBox="1"/>
          <p:nvPr/>
        </p:nvSpPr>
        <p:spPr>
          <a:xfrm>
            <a:off x="4139952" y="5373216"/>
            <a:ext cx="2016224" cy="707886"/>
          </a:xfrm>
          <a:prstGeom prst="rect">
            <a:avLst/>
          </a:prstGeom>
          <a:noFill/>
        </p:spPr>
        <p:txBody>
          <a:bodyPr wrap="square" rtlCol="0">
            <a:spAutoFit/>
          </a:bodyPr>
          <a:lstStyle/>
          <a:p>
            <a:r>
              <a:rPr lang="es-MX" sz="4000" smtClean="0">
                <a:latin typeface="Harlow Solid Italic" pitchFamily="82" charset="0"/>
              </a:rPr>
              <a:t>monitor</a:t>
            </a:r>
            <a:endParaRPr lang="es-MX" sz="4000">
              <a:latin typeface="Harlow Solid Italic" pitchFamily="82" charset="0"/>
            </a:endParaRPr>
          </a:p>
        </p:txBody>
      </p:sp>
    </p:spTree>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214282" y="1357298"/>
            <a:ext cx="3500430" cy="4286280"/>
          </a:xfrm>
        </p:spPr>
        <p:txBody>
          <a:bodyPr>
            <a:normAutofit lnSpcReduction="10000"/>
          </a:bodyPr>
          <a:lstStyle/>
          <a:p>
            <a:pPr>
              <a:buFont typeface="Wingdings" pitchFamily="2" charset="2"/>
              <a:buChar char="Ø"/>
            </a:pPr>
            <a:r>
              <a:rPr lang="es-MX" sz="2000" dirty="0">
                <a:solidFill>
                  <a:srgbClr val="0070C0"/>
                </a:solidFill>
                <a:latin typeface="Tekton Pro" pitchFamily="34" charset="0"/>
              </a:rPr>
              <a:t>Las bocinas te permiten escuchar diferentes clases de sonidos emitidos por la computadora, que en ocasiones indican algo en particular.</a:t>
            </a:r>
            <a:endParaRPr lang="es-ES_tradnl" sz="2000" dirty="0">
              <a:solidFill>
                <a:srgbClr val="0070C0"/>
              </a:solidFill>
              <a:latin typeface="Tekton Pro" pitchFamily="34" charset="0"/>
            </a:endParaRPr>
          </a:p>
          <a:p>
            <a:endParaRPr lang="es-MX" sz="2000" dirty="0" smtClean="0">
              <a:solidFill>
                <a:srgbClr val="0070C0"/>
              </a:solidFill>
              <a:latin typeface="Tekton Pro" pitchFamily="34" charset="0"/>
            </a:endParaRPr>
          </a:p>
          <a:p>
            <a:pPr>
              <a:buFont typeface="Wingdings" pitchFamily="2" charset="2"/>
              <a:buChar char="Ø"/>
            </a:pPr>
            <a:r>
              <a:rPr lang="es-MX" sz="2000" dirty="0" smtClean="0">
                <a:solidFill>
                  <a:srgbClr val="0070C0"/>
                </a:solidFill>
                <a:latin typeface="Tekton Pro" pitchFamily="34" charset="0"/>
              </a:rPr>
              <a:t>El </a:t>
            </a:r>
            <a:r>
              <a:rPr lang="es-MX" sz="2000" dirty="0">
                <a:solidFill>
                  <a:srgbClr val="0070C0"/>
                </a:solidFill>
                <a:latin typeface="Tekton Pro" pitchFamily="34" charset="0"/>
              </a:rPr>
              <a:t>micrófono permite introducir información en forma de sonido, como por ejemplo, redactar una carta en la que la misma computadora podría escribirla por ti</a:t>
            </a:r>
            <a:r>
              <a:rPr lang="es-MX" sz="2000" dirty="0">
                <a:latin typeface="Tekton Pro" pitchFamily="34" charset="0"/>
              </a:rPr>
              <a:t>. </a:t>
            </a:r>
            <a:endParaRPr lang="es-ES_tradnl" sz="2000" dirty="0">
              <a:latin typeface="Tekton Pro" pitchFamily="34" charset="0"/>
            </a:endParaRPr>
          </a:p>
          <a:p>
            <a:endParaRPr lang="es-ES_tradnl" dirty="0"/>
          </a:p>
        </p:txBody>
      </p:sp>
      <p:pic>
        <p:nvPicPr>
          <p:cNvPr id="10" name="9 Marcador de contenido" descr="audio300usb[1].jpg"/>
          <p:cNvPicPr>
            <a:picLocks noGrp="1" noChangeAspect="1"/>
          </p:cNvPicPr>
          <p:nvPr>
            <p:ph sz="half" idx="1"/>
          </p:nvPr>
        </p:nvPicPr>
        <p:blipFill>
          <a:blip r:embed="rId2" cstate="print"/>
          <a:stretch>
            <a:fillRect/>
          </a:stretch>
        </p:blipFill>
        <p:spPr>
          <a:xfrm>
            <a:off x="6876256" y="2564904"/>
            <a:ext cx="1944216" cy="4104456"/>
          </a:xfrm>
        </p:spPr>
      </p:pic>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_tradnl"/>
          </a:p>
        </p:txBody>
      </p:sp>
      <p:pic>
        <p:nvPicPr>
          <p:cNvPr id="19457" name="Imagen 95" descr="http://inepja.inea.gob.mx/cursos/computacion/cursocomputo/computadoras/BocinasYMicro.gif"/>
          <p:cNvPicPr>
            <a:picLocks noChangeAspect="1" noChangeArrowheads="1"/>
          </p:cNvPicPr>
          <p:nvPr/>
        </p:nvPicPr>
        <p:blipFill>
          <a:blip r:embed="rId3" cstate="print">
            <a:lum bright="70000" contrast="-70000"/>
          </a:blip>
          <a:srcRect/>
          <a:stretch>
            <a:fillRect/>
          </a:stretch>
        </p:blipFill>
        <p:spPr bwMode="auto">
          <a:xfrm>
            <a:off x="642910" y="357166"/>
            <a:ext cx="4000496" cy="567972"/>
          </a:xfrm>
          <a:prstGeom prst="rect">
            <a:avLst/>
          </a:prstGeom>
          <a:noFill/>
        </p:spPr>
      </p:pic>
      <p:pic>
        <p:nvPicPr>
          <p:cNvPr id="11" name="10 Imagen" descr="imagesCA0CE85O.jpg"/>
          <p:cNvPicPr>
            <a:picLocks noChangeAspect="1"/>
          </p:cNvPicPr>
          <p:nvPr/>
        </p:nvPicPr>
        <p:blipFill>
          <a:blip r:embed="rId4" cstate="print"/>
          <a:stretch>
            <a:fillRect/>
          </a:stretch>
        </p:blipFill>
        <p:spPr>
          <a:xfrm>
            <a:off x="5724128" y="548680"/>
            <a:ext cx="2133600" cy="2133600"/>
          </a:xfrm>
          <a:prstGeom prst="rect">
            <a:avLst/>
          </a:prstGeom>
        </p:spPr>
      </p:pic>
      <p:cxnSp>
        <p:nvCxnSpPr>
          <p:cNvPr id="13" name="12 Conector recto de flecha"/>
          <p:cNvCxnSpPr/>
          <p:nvPr/>
        </p:nvCxnSpPr>
        <p:spPr>
          <a:xfrm flipV="1">
            <a:off x="2915816" y="1700808"/>
            <a:ext cx="2592288" cy="28803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16 Conector recto de flecha"/>
          <p:cNvCxnSpPr/>
          <p:nvPr/>
        </p:nvCxnSpPr>
        <p:spPr>
          <a:xfrm>
            <a:off x="3419872" y="4077072"/>
            <a:ext cx="3528392" cy="10081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214282" y="642918"/>
            <a:ext cx="3500462" cy="5929354"/>
          </a:xfrm>
        </p:spPr>
        <p:txBody>
          <a:bodyPr>
            <a:normAutofit lnSpcReduction="10000"/>
          </a:bodyPr>
          <a:lstStyle/>
          <a:p>
            <a:r>
              <a:rPr lang="es-MX" sz="2000" dirty="0">
                <a:effectLst>
                  <a:outerShdw blurRad="38100" dist="38100" dir="2700000" algn="tl">
                    <a:srgbClr val="000000">
                      <a:alpha val="43137"/>
                    </a:srgbClr>
                  </a:outerShdw>
                </a:effectLst>
                <a:latin typeface="Tekton Pro" pitchFamily="34" charset="0"/>
              </a:rPr>
              <a:t>Es la parte más importante de la computadora, ya que en el gabinete o CPU se ejecutan todas y cada una de las instrucciones que tú señales.</a:t>
            </a:r>
            <a:endParaRPr lang="es-ES_tradnl" sz="2000" dirty="0">
              <a:effectLst>
                <a:outerShdw blurRad="38100" dist="38100" dir="2700000" algn="tl">
                  <a:srgbClr val="000000">
                    <a:alpha val="43137"/>
                  </a:srgbClr>
                </a:outerShdw>
              </a:effectLst>
              <a:latin typeface="Tekton Pro" pitchFamily="34" charset="0"/>
            </a:endParaRPr>
          </a:p>
          <a:p>
            <a:r>
              <a:rPr lang="es-MX" sz="2000" dirty="0">
                <a:effectLst>
                  <a:outerShdw blurRad="38100" dist="38100" dir="2700000" algn="tl">
                    <a:srgbClr val="000000">
                      <a:alpha val="43137"/>
                    </a:srgbClr>
                  </a:outerShdw>
                </a:effectLst>
                <a:latin typeface="Tekton Pro" pitchFamily="34" charset="0"/>
              </a:rPr>
              <a:t>El CPU es el encargado de ejecutar las instrucciones dictadas por los programas. Dentro de él se encuentran elementos como el procesador, la memoria, el disco duro y unidad de CD</a:t>
            </a:r>
            <a:r>
              <a:rPr lang="es-MX" sz="2000" dirty="0" smtClean="0">
                <a:effectLst>
                  <a:outerShdw blurRad="38100" dist="38100" dir="2700000" algn="tl">
                    <a:srgbClr val="000000">
                      <a:alpha val="43137"/>
                    </a:srgbClr>
                  </a:outerShdw>
                </a:effectLst>
                <a:latin typeface="Tekton Pro" pitchFamily="34" charset="0"/>
              </a:rPr>
              <a:t>. </a:t>
            </a:r>
            <a:r>
              <a:rPr lang="es-MX" sz="2000" dirty="0">
                <a:effectLst>
                  <a:outerShdw blurRad="38100" dist="38100" dir="2700000" algn="tl">
                    <a:srgbClr val="000000">
                      <a:alpha val="43137"/>
                    </a:srgbClr>
                  </a:outerShdw>
                </a:effectLst>
                <a:latin typeface="Tekton Pro" pitchFamily="34" charset="0"/>
              </a:rPr>
              <a:t>Cuenta generalmente con dos unidades una de disco flexible y otra con un CD-ROM (disco compacto), en estas podrás introducir o guardar la información que necesites. </a:t>
            </a:r>
            <a:endParaRPr lang="es-ES_tradnl" sz="2000" dirty="0">
              <a:effectLst>
                <a:outerShdw blurRad="38100" dist="38100" dir="2700000" algn="tl">
                  <a:srgbClr val="000000">
                    <a:alpha val="43137"/>
                  </a:srgbClr>
                </a:outerShdw>
              </a:effectLst>
              <a:latin typeface="Tekton Pro" pitchFamily="34" charset="0"/>
            </a:endParaRPr>
          </a:p>
          <a:p>
            <a:endParaRPr lang="es-ES_tradnl" sz="2000" b="1" dirty="0">
              <a:effectLst>
                <a:outerShdw blurRad="38100" dist="38100" dir="2700000" algn="tl">
                  <a:srgbClr val="000000">
                    <a:alpha val="43137"/>
                  </a:srgbClr>
                </a:outerShdw>
              </a:effectLst>
              <a:latin typeface="Tekton Pro" pitchFamily="34" charset="0"/>
            </a:endParaRPr>
          </a:p>
        </p:txBody>
      </p:sp>
      <p:pic>
        <p:nvPicPr>
          <p:cNvPr id="5" name="4 Imagen" descr="http://inepja.inea.gob.mx/cursos/computacion/cursocomputo/computadoras/Gabinete.gif"/>
          <p:cNvPicPr/>
          <p:nvPr/>
        </p:nvPicPr>
        <p:blipFill>
          <a:blip r:embed="rId2" cstate="print">
            <a:duotone>
              <a:schemeClr val="accent3">
                <a:shade val="45000"/>
                <a:satMod val="135000"/>
              </a:schemeClr>
              <a:prstClr val="white"/>
            </a:duotone>
          </a:blip>
          <a:srcRect/>
          <a:stretch>
            <a:fillRect/>
          </a:stretch>
        </p:blipFill>
        <p:spPr bwMode="auto">
          <a:xfrm>
            <a:off x="3929058" y="214290"/>
            <a:ext cx="1985969" cy="542927"/>
          </a:xfrm>
          <a:prstGeom prst="rect">
            <a:avLst/>
          </a:prstGeom>
          <a:noFill/>
          <a:ln w="9525">
            <a:noFill/>
            <a:miter lim="800000"/>
            <a:headEnd/>
            <a:tailEnd/>
          </a:ln>
        </p:spPr>
      </p:pic>
      <p:pic>
        <p:nvPicPr>
          <p:cNvPr id="6" name="5 Imagen" descr="http://inepja.inea.gob.mx/cursos/computacion/cursocomputo/computadoras/images/CPU.gif"/>
          <p:cNvPicPr/>
          <p:nvPr/>
        </p:nvPicPr>
        <p:blipFill>
          <a:blip r:embed="rId3" cstate="print"/>
          <a:srcRect/>
          <a:stretch>
            <a:fillRect/>
          </a:stretch>
        </p:blipFill>
        <p:spPr bwMode="auto">
          <a:xfrm>
            <a:off x="3786182" y="1571612"/>
            <a:ext cx="4848225" cy="2928958"/>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5724128" y="188640"/>
            <a:ext cx="2836726" cy="5929354"/>
          </a:xfrm>
        </p:spPr>
        <p:txBody>
          <a:bodyPr>
            <a:normAutofit/>
          </a:bodyPr>
          <a:lstStyle/>
          <a:p>
            <a:r>
              <a:rPr lang="es-MX" sz="2000" dirty="0">
                <a:solidFill>
                  <a:srgbClr val="7030A0"/>
                </a:solidFill>
                <a:effectLst>
                  <a:outerShdw blurRad="38100" dist="38100" dir="2700000" algn="tl">
                    <a:srgbClr val="000000">
                      <a:alpha val="43137"/>
                    </a:srgbClr>
                  </a:outerShdw>
                </a:effectLst>
                <a:latin typeface="Tekton Pro" pitchFamily="34" charset="0"/>
              </a:rPr>
              <a:t>Una impresora ayuda a la computadora a transmitir la información al papel para que no sólo se quede en pantalla.</a:t>
            </a:r>
            <a:endParaRPr lang="es-ES_tradnl" sz="2000" dirty="0">
              <a:solidFill>
                <a:srgbClr val="7030A0"/>
              </a:solidFill>
              <a:effectLst>
                <a:outerShdw blurRad="38100" dist="38100" dir="2700000" algn="tl">
                  <a:srgbClr val="000000">
                    <a:alpha val="43137"/>
                  </a:srgbClr>
                </a:outerShdw>
              </a:effectLst>
              <a:latin typeface="Tekton Pro" pitchFamily="34" charset="0"/>
            </a:endParaRPr>
          </a:p>
          <a:p>
            <a:r>
              <a:rPr lang="es-MX" sz="2000" dirty="0">
                <a:solidFill>
                  <a:srgbClr val="7030A0"/>
                </a:solidFill>
                <a:effectLst>
                  <a:outerShdw blurRad="38100" dist="38100" dir="2700000" algn="tl">
                    <a:srgbClr val="000000">
                      <a:alpha val="43137"/>
                    </a:srgbClr>
                  </a:outerShdw>
                </a:effectLst>
                <a:latin typeface="Tekton Pro" pitchFamily="34" charset="0"/>
              </a:rPr>
              <a:t>Una gran ventaja al usar una computadora es que cuando se hace un trabajo y se guarda, cada vez que se requiera, podrás mandarlo a imprimir y tener así tantas copias del trabajo como quieras, sin tener que volver a hacerlo</a:t>
            </a:r>
            <a:r>
              <a:rPr lang="es-MX" sz="2000" dirty="0">
                <a:effectLst>
                  <a:outerShdw blurRad="38100" dist="38100" dir="2700000" algn="tl">
                    <a:srgbClr val="000000">
                      <a:alpha val="43137"/>
                    </a:srgbClr>
                  </a:outerShdw>
                </a:effectLst>
                <a:latin typeface="Tekton Pro" pitchFamily="34" charset="0"/>
              </a:rPr>
              <a:t>.   </a:t>
            </a:r>
            <a:endParaRPr lang="es-ES_tradnl" sz="2000" dirty="0">
              <a:effectLst>
                <a:outerShdw blurRad="38100" dist="38100" dir="2700000" algn="tl">
                  <a:srgbClr val="000000">
                    <a:alpha val="43137"/>
                  </a:srgbClr>
                </a:outerShdw>
              </a:effectLst>
              <a:latin typeface="Tekton Pro" pitchFamily="34" charset="0"/>
            </a:endParaRPr>
          </a:p>
          <a:p>
            <a:endParaRPr lang="es-ES_tradnl" dirty="0"/>
          </a:p>
        </p:txBody>
      </p:sp>
      <p:pic>
        <p:nvPicPr>
          <p:cNvPr id="8" name="7 Marcador de contenido" descr="imagesCAG3AOB8.jpg"/>
          <p:cNvPicPr>
            <a:picLocks noGrp="1" noChangeAspect="1"/>
          </p:cNvPicPr>
          <p:nvPr>
            <p:ph sz="half" idx="1"/>
          </p:nvPr>
        </p:nvPicPr>
        <p:blipFill>
          <a:blip r:embed="rId2" cstate="print"/>
          <a:stretch>
            <a:fillRect/>
          </a:stretch>
        </p:blipFill>
        <p:spPr>
          <a:xfrm>
            <a:off x="251520" y="1340768"/>
            <a:ext cx="4544317" cy="4608512"/>
          </a:xfrm>
        </p:spPr>
      </p:pic>
      <p:pic>
        <p:nvPicPr>
          <p:cNvPr id="5" name="4 Imagen" descr="http://inepja.inea.gob.mx/cursos/computacion/cursocomputo/computadoras/Impresora.gif"/>
          <p:cNvPicPr/>
          <p:nvPr/>
        </p:nvPicPr>
        <p:blipFill>
          <a:blip r:embed="rId3" cstate="print">
            <a:lum bright="70000" contrast="-70000"/>
          </a:blip>
          <a:srcRect/>
          <a:stretch>
            <a:fillRect/>
          </a:stretch>
        </p:blipFill>
        <p:spPr bwMode="auto">
          <a:xfrm>
            <a:off x="2699792" y="476672"/>
            <a:ext cx="2343150" cy="657225"/>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571472" y="1285860"/>
            <a:ext cx="2571768" cy="5072098"/>
          </a:xfrm>
        </p:spPr>
        <p:txBody>
          <a:bodyPr>
            <a:normAutofit fontScale="92500"/>
          </a:bodyPr>
          <a:lstStyle/>
          <a:p>
            <a:r>
              <a:rPr lang="es-MX" sz="2000" b="1" dirty="0">
                <a:solidFill>
                  <a:schemeClr val="accent3">
                    <a:lumMod val="75000"/>
                  </a:schemeClr>
                </a:solidFill>
                <a:effectLst>
                  <a:outerShdw blurRad="38100" dist="38100" dir="2700000" algn="tl">
                    <a:srgbClr val="000000">
                      <a:alpha val="43137"/>
                    </a:srgbClr>
                  </a:outerShdw>
                </a:effectLst>
                <a:latin typeface="Tekton Pro" pitchFamily="34" charset="0"/>
              </a:rPr>
              <a:t>Para encender una computadora, es recomendable que primero enciendas el monitor.  Localiza el botón en el frente en la parte inferior.</a:t>
            </a:r>
            <a:endParaRPr lang="es-ES_tradnl" sz="2000" b="1" dirty="0">
              <a:solidFill>
                <a:schemeClr val="accent3">
                  <a:lumMod val="75000"/>
                </a:schemeClr>
              </a:solidFill>
              <a:effectLst>
                <a:outerShdw blurRad="38100" dist="38100" dir="2700000" algn="tl">
                  <a:srgbClr val="000000">
                    <a:alpha val="43137"/>
                  </a:srgbClr>
                </a:outerShdw>
              </a:effectLst>
              <a:latin typeface="Tekton Pro" pitchFamily="34" charset="0"/>
            </a:endParaRPr>
          </a:p>
          <a:p>
            <a:r>
              <a:rPr lang="es-MX" sz="2000" b="1" dirty="0">
                <a:solidFill>
                  <a:schemeClr val="accent3">
                    <a:lumMod val="75000"/>
                  </a:schemeClr>
                </a:solidFill>
                <a:effectLst>
                  <a:outerShdw blurRad="38100" dist="38100" dir="2700000" algn="tl">
                    <a:srgbClr val="000000">
                      <a:alpha val="43137"/>
                    </a:srgbClr>
                  </a:outerShdw>
                </a:effectLst>
                <a:latin typeface="Tekton Pro" pitchFamily="34" charset="0"/>
              </a:rPr>
              <a:t>Después enciende el gabinete o CPU; de la misma forma que el monitor, localiza el botón de encendido, por lo general situado en la parte de enfrente</a:t>
            </a:r>
            <a:r>
              <a:rPr lang="es-MX" sz="2000" b="1" dirty="0">
                <a:effectLst>
                  <a:outerShdw blurRad="38100" dist="38100" dir="2700000" algn="tl">
                    <a:srgbClr val="000000">
                      <a:alpha val="43137"/>
                    </a:srgbClr>
                  </a:outerShdw>
                </a:effectLst>
                <a:latin typeface="Tekton Pro" pitchFamily="34" charset="0"/>
              </a:rPr>
              <a:t>.</a:t>
            </a:r>
            <a:endParaRPr lang="es-ES_tradnl" sz="2000" b="1" dirty="0">
              <a:effectLst>
                <a:outerShdw blurRad="38100" dist="38100" dir="2700000" algn="tl">
                  <a:srgbClr val="000000">
                    <a:alpha val="43137"/>
                  </a:srgbClr>
                </a:outerShdw>
              </a:effectLst>
              <a:latin typeface="Tekton Pro" pitchFamily="34" charset="0"/>
            </a:endParaRPr>
          </a:p>
          <a:p>
            <a:endParaRPr lang="es-ES_tradnl" dirty="0"/>
          </a:p>
        </p:txBody>
      </p:sp>
      <p:pic>
        <p:nvPicPr>
          <p:cNvPr id="6" name="5 Marcador de contenido" descr="IMA 1.gif"/>
          <p:cNvPicPr>
            <a:picLocks noGrp="1" noChangeAspect="1"/>
          </p:cNvPicPr>
          <p:nvPr>
            <p:ph sz="half" idx="1"/>
          </p:nvPr>
        </p:nvPicPr>
        <p:blipFill>
          <a:blip r:embed="rId2" cstate="print"/>
          <a:stretch>
            <a:fillRect/>
          </a:stretch>
        </p:blipFill>
        <p:spPr>
          <a:xfrm>
            <a:off x="3235325" y="1636713"/>
            <a:ext cx="2838450" cy="1847850"/>
          </a:xfrm>
        </p:spPr>
      </p:pic>
      <p:pic>
        <p:nvPicPr>
          <p:cNvPr id="5" name="4 Imagen" descr="http://inepja.inea.gob.mx/cursos/computacion/cursocomputo/computadoras/Encender.gif"/>
          <p:cNvPicPr/>
          <p:nvPr/>
        </p:nvPicPr>
        <p:blipFill>
          <a:blip r:embed="rId3" cstate="print">
            <a:biLevel thresh="50000"/>
          </a:blip>
          <a:srcRect/>
          <a:stretch>
            <a:fillRect/>
          </a:stretch>
        </p:blipFill>
        <p:spPr bwMode="auto">
          <a:xfrm>
            <a:off x="428596" y="428604"/>
            <a:ext cx="5800725" cy="657225"/>
          </a:xfrm>
          <a:prstGeom prst="rect">
            <a:avLst/>
          </a:prstGeom>
          <a:noFill/>
          <a:ln w="9525">
            <a:noFill/>
            <a:miter lim="800000"/>
            <a:headEnd/>
            <a:tailEnd/>
          </a:ln>
        </p:spPr>
      </p:pic>
      <p:pic>
        <p:nvPicPr>
          <p:cNvPr id="7" name="6 Imagen" descr="IMA2.gif"/>
          <p:cNvPicPr>
            <a:picLocks noChangeAspect="1"/>
          </p:cNvPicPr>
          <p:nvPr/>
        </p:nvPicPr>
        <p:blipFill>
          <a:blip r:embed="rId4" cstate="print"/>
          <a:stretch>
            <a:fillRect/>
          </a:stretch>
        </p:blipFill>
        <p:spPr>
          <a:xfrm>
            <a:off x="6516216" y="764704"/>
            <a:ext cx="2205040" cy="3357586"/>
          </a:xfrm>
          <a:prstGeom prst="rect">
            <a:avLst/>
          </a:prstGeom>
        </p:spPr>
      </p:pic>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5292080" y="1340768"/>
            <a:ext cx="3008313" cy="4691063"/>
          </a:xfrm>
        </p:spPr>
        <p:txBody>
          <a:bodyPr>
            <a:normAutofit lnSpcReduction="10000"/>
          </a:bodyPr>
          <a:lstStyle/>
          <a:p>
            <a:r>
              <a:rPr lang="es-MX" sz="2000" b="1" dirty="0">
                <a:solidFill>
                  <a:schemeClr val="accent3">
                    <a:lumMod val="75000"/>
                  </a:schemeClr>
                </a:solidFill>
                <a:effectLst>
                  <a:outerShdw blurRad="38100" dist="38100" dir="2700000" algn="tl">
                    <a:srgbClr val="000000">
                      <a:alpha val="43137"/>
                    </a:srgbClr>
                  </a:outerShdw>
                </a:effectLst>
                <a:latin typeface="Tekton Pro" pitchFamily="34" charset="0"/>
              </a:rPr>
              <a:t>Una vez que enciendas el monitor y el gabinete,  espera unos minutos hasta que puedas ver en tu pantalla algo como la siguiente </a:t>
            </a:r>
            <a:r>
              <a:rPr lang="es-MX" sz="2000" b="1" dirty="0" smtClean="0">
                <a:solidFill>
                  <a:schemeClr val="accent3">
                    <a:lumMod val="75000"/>
                  </a:schemeClr>
                </a:solidFill>
                <a:effectLst>
                  <a:outerShdw blurRad="38100" dist="38100" dir="2700000" algn="tl">
                    <a:srgbClr val="000000">
                      <a:alpha val="43137"/>
                    </a:srgbClr>
                  </a:outerShdw>
                </a:effectLst>
                <a:latin typeface="Tekton Pro" pitchFamily="34" charset="0"/>
              </a:rPr>
              <a:t>imagen.</a:t>
            </a:r>
          </a:p>
          <a:p>
            <a:r>
              <a:rPr lang="es-MX" sz="2000" b="1" dirty="0">
                <a:solidFill>
                  <a:schemeClr val="accent3">
                    <a:lumMod val="75000"/>
                  </a:schemeClr>
                </a:solidFill>
                <a:effectLst>
                  <a:outerShdw blurRad="38100" dist="38100" dir="2700000" algn="tl">
                    <a:srgbClr val="000000">
                      <a:alpha val="43137"/>
                    </a:srgbClr>
                  </a:outerShdw>
                </a:effectLst>
                <a:latin typeface="Tekton Pro" pitchFamily="34" charset="0"/>
              </a:rPr>
              <a:t>Según la versión de Windows que tengas instalada en la computadora, esta pantalla puede variar en color y forma, pero no te preocupes, funciona exactamente igual.</a:t>
            </a:r>
            <a:endParaRPr lang="es-ES_tradnl" sz="2000" b="1" dirty="0">
              <a:solidFill>
                <a:schemeClr val="accent3">
                  <a:lumMod val="75000"/>
                </a:schemeClr>
              </a:solidFill>
              <a:effectLst>
                <a:outerShdw blurRad="38100" dist="38100" dir="2700000" algn="tl">
                  <a:srgbClr val="000000">
                    <a:alpha val="43137"/>
                  </a:srgbClr>
                </a:outerShdw>
              </a:effectLst>
              <a:latin typeface="Tekton Pro" pitchFamily="34" charset="0"/>
            </a:endParaRPr>
          </a:p>
          <a:p>
            <a:endParaRPr lang="es-ES_tradnl" dirty="0"/>
          </a:p>
          <a:p>
            <a:endParaRPr lang="es-ES_tradnl" dirty="0"/>
          </a:p>
        </p:txBody>
      </p:sp>
      <p:pic>
        <p:nvPicPr>
          <p:cNvPr id="8" name="7 Marcador de contenido" descr="IMA 3.jpg"/>
          <p:cNvPicPr>
            <a:picLocks noGrp="1" noChangeAspect="1"/>
          </p:cNvPicPr>
          <p:nvPr>
            <p:ph sz="half" idx="1"/>
          </p:nvPr>
        </p:nvPicPr>
        <p:blipFill>
          <a:blip r:embed="rId2" cstate="print"/>
          <a:stretch>
            <a:fillRect/>
          </a:stretch>
        </p:blipFill>
        <p:spPr>
          <a:xfrm>
            <a:off x="323528" y="1340768"/>
            <a:ext cx="4657725" cy="4500594"/>
          </a:xfrm>
        </p:spPr>
      </p:pic>
      <p:pic>
        <p:nvPicPr>
          <p:cNvPr id="5" name="4 Imagen" descr="http://inepja.inea.gob.mx/cursos/computacion/cursocomputo/computadoras/Iniciar.gif"/>
          <p:cNvPicPr/>
          <p:nvPr/>
        </p:nvPicPr>
        <p:blipFill>
          <a:blip r:embed="rId3" cstate="print">
            <a:biLevel thresh="50000"/>
          </a:blip>
          <a:srcRect/>
          <a:stretch>
            <a:fillRect/>
          </a:stretch>
        </p:blipFill>
        <p:spPr bwMode="auto">
          <a:xfrm>
            <a:off x="3214678" y="285728"/>
            <a:ext cx="3629025" cy="657225"/>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395536" y="857232"/>
            <a:ext cx="3286148" cy="6000768"/>
          </a:xfrm>
        </p:spPr>
        <p:txBody>
          <a:bodyPr>
            <a:noAutofit/>
          </a:bodyPr>
          <a:lstStyle/>
          <a:p>
            <a:r>
              <a:rPr lang="es-MX" dirty="0">
                <a:solidFill>
                  <a:schemeClr val="accent3">
                    <a:lumMod val="75000"/>
                  </a:schemeClr>
                </a:solidFill>
              </a:rPr>
              <a:t>El ratón te permitirá dar instrucciones a la computadora, es importante por eso que identifiques los botones que lo </a:t>
            </a:r>
            <a:r>
              <a:rPr lang="es-MX" dirty="0" err="1" smtClean="0">
                <a:solidFill>
                  <a:schemeClr val="accent3">
                    <a:lumMod val="75000"/>
                  </a:schemeClr>
                </a:solidFill>
              </a:rPr>
              <a:t>componen.Al</a:t>
            </a:r>
            <a:r>
              <a:rPr lang="es-MX" dirty="0" smtClean="0">
                <a:solidFill>
                  <a:schemeClr val="accent3">
                    <a:lumMod val="75000"/>
                  </a:schemeClr>
                </a:solidFill>
              </a:rPr>
              <a:t> </a:t>
            </a:r>
            <a:r>
              <a:rPr lang="es-MX" dirty="0">
                <a:solidFill>
                  <a:schemeClr val="accent3">
                    <a:lumMod val="75000"/>
                  </a:schemeClr>
                </a:solidFill>
              </a:rPr>
              <a:t>momento en que deslices el ratón sobre la mesa, observarás en la pantalla del monitor que el puntero se mueve en la misma dirección que se mueve tu mano con el ratón, hacia arriba, abajo y a los lados. </a:t>
            </a:r>
            <a:r>
              <a:rPr lang="es-MX" dirty="0" smtClean="0">
                <a:solidFill>
                  <a:schemeClr val="accent3">
                    <a:lumMod val="75000"/>
                  </a:schemeClr>
                </a:solidFill>
              </a:rPr>
              <a:t>El </a:t>
            </a:r>
            <a:r>
              <a:rPr lang="es-MX" dirty="0">
                <a:solidFill>
                  <a:schemeClr val="accent3">
                    <a:lumMod val="75000"/>
                  </a:schemeClr>
                </a:solidFill>
              </a:rPr>
              <a:t>botón izquierdo te permitirá hacer que la computadora </a:t>
            </a:r>
            <a:r>
              <a:rPr lang="es-MX" i="1" dirty="0">
                <a:solidFill>
                  <a:schemeClr val="accent3">
                    <a:lumMod val="75000"/>
                  </a:schemeClr>
                </a:solidFill>
              </a:rPr>
              <a:t>Accione</a:t>
            </a:r>
            <a:r>
              <a:rPr lang="es-MX" dirty="0">
                <a:solidFill>
                  <a:schemeClr val="accent3">
                    <a:lumMod val="75000"/>
                  </a:schemeClr>
                </a:solidFill>
              </a:rPr>
              <a:t> lo que selecciones con el puntero y el botón derecho te ofrecerá diferentes menús de acceso rápido que te facilitarán ciertas acciones, esto dependiendo el programa en que te encuentres.</a:t>
            </a:r>
            <a:endParaRPr lang="es-ES_tradnl" dirty="0">
              <a:solidFill>
                <a:schemeClr val="accent3">
                  <a:lumMod val="75000"/>
                </a:schemeClr>
              </a:solidFill>
            </a:endParaRPr>
          </a:p>
          <a:p>
            <a:endParaRPr lang="es-ES_tradnl" sz="1800" dirty="0"/>
          </a:p>
        </p:txBody>
      </p:sp>
      <p:pic>
        <p:nvPicPr>
          <p:cNvPr id="5" name="4 Imagen" descr="http://inepja.inea.gob.mx/cursos/computacion/cursocomputo/computadoras/manejo.gif"/>
          <p:cNvPicPr/>
          <p:nvPr/>
        </p:nvPicPr>
        <p:blipFill>
          <a:blip r:embed="rId2" cstate="print">
            <a:biLevel thresh="50000"/>
          </a:blip>
          <a:srcRect/>
          <a:stretch>
            <a:fillRect/>
          </a:stretch>
        </p:blipFill>
        <p:spPr bwMode="auto">
          <a:xfrm>
            <a:off x="251520" y="188640"/>
            <a:ext cx="8064896" cy="571504"/>
          </a:xfrm>
          <a:prstGeom prst="rect">
            <a:avLst/>
          </a:prstGeom>
          <a:noFill/>
          <a:ln w="9525">
            <a:noFill/>
            <a:miter lim="800000"/>
            <a:headEnd/>
            <a:tailEnd/>
          </a:ln>
          <a:effectLst>
            <a:outerShdw blurRad="76200" dist="12700" dir="2700000" sy="-23000" kx="-800400" algn="bl" rotWithShape="0">
              <a:prstClr val="black">
                <a:alpha val="20000"/>
              </a:prstClr>
            </a:outerShdw>
          </a:effectLst>
        </p:spPr>
      </p:pic>
      <p:pic>
        <p:nvPicPr>
          <p:cNvPr id="8" name="7 Marcador de contenido" descr="uso-del-mouse-o-raton[1].jpg"/>
          <p:cNvPicPr>
            <a:picLocks noGrp="1" noChangeAspect="1"/>
          </p:cNvPicPr>
          <p:nvPr>
            <p:ph sz="half" idx="1"/>
          </p:nvPr>
        </p:nvPicPr>
        <p:blipFill>
          <a:blip r:embed="rId3" cstate="print"/>
          <a:stretch>
            <a:fillRect/>
          </a:stretch>
        </p:blipFill>
        <p:spPr>
          <a:xfrm>
            <a:off x="4139952" y="1340768"/>
            <a:ext cx="3810000" cy="4101827"/>
          </a:xfrm>
        </p:spPr>
      </p:pic>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idx="2"/>
          </p:nvPr>
        </p:nvSpPr>
        <p:spPr>
          <a:xfrm>
            <a:off x="5929322" y="785794"/>
            <a:ext cx="2836726" cy="5000660"/>
          </a:xfrm>
        </p:spPr>
        <p:txBody>
          <a:bodyPr>
            <a:normAutofit/>
          </a:bodyPr>
          <a:lstStyle/>
          <a:p>
            <a:r>
              <a:rPr lang="es-MX" sz="2000" b="1" dirty="0">
                <a:solidFill>
                  <a:schemeClr val="accent3">
                    <a:lumMod val="60000"/>
                    <a:lumOff val="40000"/>
                  </a:schemeClr>
                </a:solidFill>
                <a:effectLst>
                  <a:outerShdw blurRad="38100" dist="38100" dir="2700000" algn="tl">
                    <a:srgbClr val="000000">
                      <a:alpha val="43137"/>
                    </a:srgbClr>
                  </a:outerShdw>
                </a:effectLst>
                <a:latin typeface="Tekton Pro" pitchFamily="34" charset="0"/>
              </a:rPr>
              <a:t>Mueve el ratón y coloca el puntero encima de alguno de los iconos que aparecen en la pantalla.</a:t>
            </a:r>
            <a:endParaRPr lang="es-ES_tradnl" sz="2000" b="1" dirty="0">
              <a:solidFill>
                <a:schemeClr val="accent3">
                  <a:lumMod val="60000"/>
                  <a:lumOff val="40000"/>
                </a:schemeClr>
              </a:solidFill>
              <a:effectLst>
                <a:outerShdw blurRad="38100" dist="38100" dir="2700000" algn="tl">
                  <a:srgbClr val="000000">
                    <a:alpha val="43137"/>
                  </a:srgbClr>
                </a:outerShdw>
              </a:effectLst>
              <a:latin typeface="Tekton Pro" pitchFamily="34" charset="0"/>
            </a:endParaRPr>
          </a:p>
          <a:p>
            <a:r>
              <a:rPr lang="es-MX" sz="2000" b="1" dirty="0">
                <a:solidFill>
                  <a:schemeClr val="accent3">
                    <a:lumMod val="60000"/>
                    <a:lumOff val="40000"/>
                  </a:schemeClr>
                </a:solidFill>
                <a:effectLst>
                  <a:outerShdw blurRad="38100" dist="38100" dir="2700000" algn="tl">
                    <a:srgbClr val="000000">
                      <a:alpha val="43137"/>
                    </a:srgbClr>
                  </a:outerShdw>
                </a:effectLst>
                <a:latin typeface="Tekton Pro" pitchFamily="34" charset="0"/>
              </a:rPr>
              <a:t>Aprieta una sola vez el botón izquierdo (a eso se le llama dar un Clic) del ratón cuando el puntero esté encima del </a:t>
            </a:r>
            <a:r>
              <a:rPr lang="es-MX" sz="2000" b="1" dirty="0" smtClean="0">
                <a:solidFill>
                  <a:schemeClr val="accent3">
                    <a:lumMod val="60000"/>
                    <a:lumOff val="40000"/>
                  </a:schemeClr>
                </a:solidFill>
                <a:effectLst>
                  <a:outerShdw blurRad="38100" dist="38100" dir="2700000" algn="tl">
                    <a:srgbClr val="000000">
                      <a:alpha val="43137"/>
                    </a:srgbClr>
                  </a:outerShdw>
                </a:effectLst>
                <a:latin typeface="Tekton Pro" pitchFamily="34" charset="0"/>
              </a:rPr>
              <a:t>icono</a:t>
            </a:r>
            <a:r>
              <a:rPr lang="es-MX" sz="2000" b="1" dirty="0">
                <a:solidFill>
                  <a:schemeClr val="accent3">
                    <a:lumMod val="60000"/>
                    <a:lumOff val="40000"/>
                  </a:schemeClr>
                </a:solidFill>
                <a:effectLst>
                  <a:outerShdw blurRad="38100" dist="38100" dir="2700000" algn="tl">
                    <a:srgbClr val="000000">
                      <a:alpha val="43137"/>
                    </a:srgbClr>
                  </a:outerShdw>
                </a:effectLst>
                <a:latin typeface="Tekton Pro" pitchFamily="34" charset="0"/>
              </a:rPr>
              <a:t>.</a:t>
            </a:r>
            <a:endParaRPr lang="es-ES_tradnl" sz="2000" b="1" dirty="0">
              <a:solidFill>
                <a:schemeClr val="accent3">
                  <a:lumMod val="60000"/>
                  <a:lumOff val="40000"/>
                </a:schemeClr>
              </a:solidFill>
              <a:effectLst>
                <a:outerShdw blurRad="38100" dist="38100" dir="2700000" algn="tl">
                  <a:srgbClr val="000000">
                    <a:alpha val="43137"/>
                  </a:srgbClr>
                </a:outerShdw>
              </a:effectLst>
              <a:latin typeface="Tekton Pro" pitchFamily="34" charset="0"/>
            </a:endParaRPr>
          </a:p>
          <a:p>
            <a:endParaRPr lang="es-ES_tradnl" dirty="0"/>
          </a:p>
        </p:txBody>
      </p:sp>
      <p:pic>
        <p:nvPicPr>
          <p:cNvPr id="7" name="6 Marcador de contenido" descr="ima 5.gif"/>
          <p:cNvPicPr>
            <a:picLocks noGrp="1" noChangeAspect="1"/>
          </p:cNvPicPr>
          <p:nvPr>
            <p:ph sz="half" idx="1"/>
          </p:nvPr>
        </p:nvPicPr>
        <p:blipFill>
          <a:blip r:embed="rId2" cstate="print"/>
          <a:stretch>
            <a:fillRect/>
          </a:stretch>
        </p:blipFill>
        <p:spPr>
          <a:xfrm>
            <a:off x="571472" y="1285860"/>
            <a:ext cx="4288856" cy="3214710"/>
          </a:xfrm>
        </p:spPr>
      </p:pic>
      <p:pic>
        <p:nvPicPr>
          <p:cNvPr id="5" name="4 Imagen" descr="http://inepja.inea.gob.mx/cursos/computacion/cursocomputo/computadoras/seleccion.gif"/>
          <p:cNvPicPr/>
          <p:nvPr/>
        </p:nvPicPr>
        <p:blipFill>
          <a:blip r:embed="rId3" cstate="print">
            <a:biLevel thresh="50000"/>
          </a:blip>
          <a:srcRect/>
          <a:stretch>
            <a:fillRect/>
          </a:stretch>
        </p:blipFill>
        <p:spPr bwMode="auto">
          <a:xfrm>
            <a:off x="785786" y="357166"/>
            <a:ext cx="2286000" cy="657225"/>
          </a:xfrm>
          <a:prstGeom prst="rect">
            <a:avLst/>
          </a:prstGeom>
          <a:noFill/>
          <a:ln w="9525">
            <a:noFill/>
            <a:miter lim="800000"/>
            <a:headEnd/>
            <a:tailEnd/>
          </a:ln>
        </p:spPr>
      </p:pic>
      <p:pic>
        <p:nvPicPr>
          <p:cNvPr id="10" name="9 Imagen" descr="ima 6.gif"/>
          <p:cNvPicPr>
            <a:picLocks noChangeAspect="1"/>
          </p:cNvPicPr>
          <p:nvPr/>
        </p:nvPicPr>
        <p:blipFill>
          <a:blip r:embed="rId4" cstate="print"/>
          <a:stretch>
            <a:fillRect/>
          </a:stretch>
        </p:blipFill>
        <p:spPr>
          <a:xfrm>
            <a:off x="3500430" y="4786322"/>
            <a:ext cx="1209675" cy="1800225"/>
          </a:xfrm>
          <a:prstGeom prst="rect">
            <a:avLst/>
          </a:prstGeom>
        </p:spPr>
      </p:pic>
      <p:sp>
        <p:nvSpPr>
          <p:cNvPr id="11" name="10 CuadroTexto"/>
          <p:cNvSpPr txBox="1"/>
          <p:nvPr/>
        </p:nvSpPr>
        <p:spPr>
          <a:xfrm>
            <a:off x="928662" y="2643182"/>
            <a:ext cx="1699122" cy="369332"/>
          </a:xfrm>
          <a:prstGeom prst="rect">
            <a:avLst/>
          </a:prstGeom>
          <a:noFill/>
        </p:spPr>
        <p:txBody>
          <a:bodyPr wrap="square" rtlCol="0">
            <a:spAutoFit/>
          </a:bodyPr>
          <a:lstStyle/>
          <a:p>
            <a:r>
              <a:rPr lang="es-ES_tradnl" b="1" dirty="0" smtClean="0">
                <a:latin typeface="Tekton Pro" pitchFamily="34" charset="0"/>
              </a:rPr>
              <a:t>PUNTERO</a:t>
            </a:r>
            <a:endParaRPr lang="es-ES_tradnl" b="1" dirty="0">
              <a:latin typeface="Tekton Pro" pitchFamily="34" charset="0"/>
            </a:endParaRPr>
          </a:p>
        </p:txBody>
      </p:sp>
      <p:sp>
        <p:nvSpPr>
          <p:cNvPr id="12" name="11 CuadroTexto"/>
          <p:cNvSpPr txBox="1"/>
          <p:nvPr/>
        </p:nvSpPr>
        <p:spPr>
          <a:xfrm>
            <a:off x="4429124" y="4929198"/>
            <a:ext cx="1439020" cy="369332"/>
          </a:xfrm>
          <a:prstGeom prst="rect">
            <a:avLst/>
          </a:prstGeom>
          <a:noFill/>
        </p:spPr>
        <p:txBody>
          <a:bodyPr wrap="square" rtlCol="0">
            <a:spAutoFit/>
          </a:bodyPr>
          <a:lstStyle/>
          <a:p>
            <a:r>
              <a:rPr lang="es-ES_tradnl" b="1" smtClean="0">
                <a:effectLst>
                  <a:outerShdw blurRad="38100" dist="38100" dir="2700000" algn="tl">
                    <a:srgbClr val="000000">
                      <a:alpha val="43137"/>
                    </a:srgbClr>
                  </a:outerShdw>
                </a:effectLst>
                <a:latin typeface="Tekton Pro" pitchFamily="34" charset="0"/>
              </a:rPr>
              <a:t>“CLIC”</a:t>
            </a:r>
          </a:p>
        </p:txBody>
      </p:sp>
    </p:spTree>
  </p:cSld>
  <p:clrMapOvr>
    <a:masterClrMapping/>
  </p:clrMapOvr>
  <p:transition>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TotalTime>
  <Words>512</Words>
  <Application>Microsoft Office PowerPoint</Application>
  <PresentationFormat>Presentación en pantalla (4:3)</PresentationFormat>
  <Paragraphs>28</Paragraphs>
  <Slides>11</Slides>
  <Notes>0</Notes>
  <HiddenSlides>0</HiddenSlides>
  <MMClips>1</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Concurrencia</vt:lpstr>
      <vt:lpstr>Aprende a utilizar por primera vez una computadora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Windows 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UTILIZAR LA OMPUTADORA POR PRIMERA VEZ?</dc:title>
  <dc:creator>WinuE</dc:creator>
  <cp:lastModifiedBy>Farid</cp:lastModifiedBy>
  <cp:revision>12</cp:revision>
  <dcterms:created xsi:type="dcterms:W3CDTF">2010-09-20T23:12:08Z</dcterms:created>
  <dcterms:modified xsi:type="dcterms:W3CDTF">2010-10-13T01:59:36Z</dcterms:modified>
</cp:coreProperties>
</file>