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67" autoAdjust="0"/>
  </p:normalViewPr>
  <p:slideViewPr>
    <p:cSldViewPr>
      <p:cViewPr varScale="1">
        <p:scale>
          <a:sx n="45" d="100"/>
          <a:sy n="45" d="100"/>
        </p:scale>
        <p:origin x="-67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0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3081" name="Oval 9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082" name="Oval 10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5" name="Group 12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6" name="Group 13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3086" name="Oval 14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3087" name="Oval 15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7" name="Group 16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8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3090" name="Freeform 18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091" name="Freeform 19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9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3093" name="Freeform 21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094" name="Freeform 22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10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3096" name="Freeform 24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097" name="Freeform 25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11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3099" name="Freeform 27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00" name="Freeform 28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12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3102" name="Freeform 30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03" name="Freeform 31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13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3105" name="Freeform 33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06" name="Freeform 34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14" name="Group 35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3108" name="Freeform 36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09" name="Freeform 37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15" name="Group 38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3111" name="Freeform 39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12" name="Freeform 40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16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3114" name="Freeform 42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15" name="Freeform 43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17" name="Group 44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3117" name="Freeform 45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18" name="Freeform 46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18" name="Group 47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3120" name="Freeform 48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21" name="Freeform 49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19" name="Group 50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3123" name="Freeform 51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24" name="Freeform 52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0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3126" name="Freeform 54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27" name="Freeform 55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1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3129" name="Freeform 57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30" name="Freeform 58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2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3132" name="Freeform 60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33" name="Freeform 61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3" name="Group 62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3135" name="Freeform 63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36" name="Freeform 64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" name="Group 65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3138" name="Freeform 66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39" name="Freeform 67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5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3141" name="Freeform 69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42" name="Freeform 70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6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3144" name="Freeform 72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45" name="Freeform 73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7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3147" name="Freeform 75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48" name="Freeform 76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3150" name="Freeform 78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51" name="Freeform 79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sp>
                <p:nvSpPr>
                  <p:cNvPr id="3152" name="Freeform 80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3153" name="Freeform 81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grpSp>
                <p:nvGrpSpPr>
                  <p:cNvPr id="29" name="Group 82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3155" name="Freeform 83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56" name="Freeform 84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30" name="Group 85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3158" name="Freeform 86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59" name="Freeform 87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31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3161" name="Freeform 89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62" name="Freeform 90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3137" name="Group 91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3164" name="Freeform 92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65" name="Freeform 93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3140" name="Group 94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3167" name="Freeform 95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68" name="Freeform 96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3143" name="Group 97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3170" name="Freeform 98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71" name="Freeform 99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3146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3173" name="Freeform 101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74" name="Freeform 102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3149" name="Group 103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3176" name="Freeform 104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77" name="Freeform 105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3154" name="Group 106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3179" name="Freeform 107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80" name="Freeform 108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3157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3182" name="Freeform 110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83" name="Freeform 111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3160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3185" name="Freeform 113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3186" name="Freeform 114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MX"/>
                    </a:p>
                  </p:txBody>
                </p:sp>
              </p:grpSp>
            </p:grpSp>
          </p:grpSp>
          <p:grpSp>
            <p:nvGrpSpPr>
              <p:cNvPr id="3163" name="Group 115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3166" name="Group 116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3189" name="Arc 117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3190" name="Arc 118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3191" name="Arc 119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3192" name="Arc 120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3193" name="Arc 121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3194" name="Arc 122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3195" name="Freeform 123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sp>
              <p:nvSpPr>
                <p:cNvPr id="3196" name="Freeform 124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</p:grpSp>
        <p:grpSp>
          <p:nvGrpSpPr>
            <p:cNvPr id="3169" name="Group 125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3198" name="Freeform 126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199" name="Arc 127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0" name="Arc 128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1" name="Arc 129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2" name="Arc 130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3" name="Arc 131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4" name="Freeform 132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5" name="Freeform 133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6" name="Freeform 134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7" name="Freeform 135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8" name="Freeform 136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09" name="Freeform 137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10" name="Freeform 138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211" name="Freeform 139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</p:grpSp>
      </p:grpSp>
      <p:sp>
        <p:nvSpPr>
          <p:cNvPr id="3217" name="Rectangle 14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218" name="Rectangle 14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3219" name="Rectangle 14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FF339216-69D6-40EA-B5D2-6DE6ACFF5001}" type="datetimeFigureOut">
              <a:rPr lang="es-MX" smtClean="0"/>
              <a:pPr/>
              <a:t>27/08/2010</a:t>
            </a:fld>
            <a:endParaRPr lang="es-MX"/>
          </a:p>
        </p:txBody>
      </p:sp>
      <p:sp>
        <p:nvSpPr>
          <p:cNvPr id="3220" name="Rectangle 14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3221" name="Rectangle 14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CF883D7-E08D-4F87-B7EB-D06762021D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339216-69D6-40EA-B5D2-6DE6ACFF5001}" type="datetimeFigureOut">
              <a:rPr lang="es-MX" smtClean="0"/>
              <a:pPr/>
              <a:t>27/08/2010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883D7-E08D-4F87-B7EB-D06762021D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339216-69D6-40EA-B5D2-6DE6ACFF5001}" type="datetimeFigureOut">
              <a:rPr lang="es-MX" smtClean="0"/>
              <a:pPr/>
              <a:t>27/08/2010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883D7-E08D-4F87-B7EB-D06762021D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339216-69D6-40EA-B5D2-6DE6ACFF5001}" type="datetimeFigureOut">
              <a:rPr lang="es-MX" smtClean="0"/>
              <a:pPr/>
              <a:t>27/08/2010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883D7-E08D-4F87-B7EB-D06762021D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339216-69D6-40EA-B5D2-6DE6ACFF5001}" type="datetimeFigureOut">
              <a:rPr lang="es-MX" smtClean="0"/>
              <a:pPr/>
              <a:t>27/08/2010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883D7-E08D-4F87-B7EB-D06762021D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339216-69D6-40EA-B5D2-6DE6ACFF5001}" type="datetimeFigureOut">
              <a:rPr lang="es-MX" smtClean="0"/>
              <a:pPr/>
              <a:t>27/08/2010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883D7-E08D-4F87-B7EB-D06762021D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339216-69D6-40EA-B5D2-6DE6ACFF5001}" type="datetimeFigureOut">
              <a:rPr lang="es-MX" smtClean="0"/>
              <a:pPr/>
              <a:t>27/08/2010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883D7-E08D-4F87-B7EB-D06762021D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339216-69D6-40EA-B5D2-6DE6ACFF5001}" type="datetimeFigureOut">
              <a:rPr lang="es-MX" smtClean="0"/>
              <a:pPr/>
              <a:t>27/08/2010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883D7-E08D-4F87-B7EB-D06762021D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339216-69D6-40EA-B5D2-6DE6ACFF5001}" type="datetimeFigureOut">
              <a:rPr lang="es-MX" smtClean="0"/>
              <a:pPr/>
              <a:t>27/08/2010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883D7-E08D-4F87-B7EB-D06762021D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339216-69D6-40EA-B5D2-6DE6ACFF5001}" type="datetimeFigureOut">
              <a:rPr lang="es-MX" smtClean="0"/>
              <a:pPr/>
              <a:t>27/08/2010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883D7-E08D-4F87-B7EB-D06762021D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339216-69D6-40EA-B5D2-6DE6ACFF5001}" type="datetimeFigureOut">
              <a:rPr lang="es-MX" smtClean="0"/>
              <a:pPr/>
              <a:t>27/08/2010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883D7-E08D-4F87-B7EB-D06762021D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2052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053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2055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056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</p:grp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2058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059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7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2062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2063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  <p:grpSp>
            <p:nvGrpSpPr>
              <p:cNvPr id="8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9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206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06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10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2069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070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11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207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07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12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2075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076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13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207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07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14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2081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082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15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208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08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16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2087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088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17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209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09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18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2093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094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19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209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09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0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2099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00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1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210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0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2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2105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06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3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210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0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4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2111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12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5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211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1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6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2117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18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7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21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8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2123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24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9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212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2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sp>
              <p:nvSpPr>
                <p:cNvPr id="2128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2129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grpSp>
              <p:nvGrpSpPr>
                <p:cNvPr id="30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2131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32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31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213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3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048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2137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38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049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214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4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050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2143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44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051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214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4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054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2149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50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057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215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5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060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2155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56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061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215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5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064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2161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  <p:sp>
                <p:nvSpPr>
                  <p:cNvPr id="2162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MX"/>
                  </a:p>
                </p:txBody>
              </p:sp>
            </p:grpSp>
          </p:grpSp>
          <p:sp>
            <p:nvSpPr>
              <p:cNvPr id="2163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64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65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66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67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68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69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70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71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72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73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74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75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76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77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78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79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80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81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82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83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2184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</p:grpSp>
      </p:grpSp>
      <p:sp>
        <p:nvSpPr>
          <p:cNvPr id="2190" name="Rectangle 14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 smtClean="0"/>
              <a:t>Haga clic para modificar el estilo de título del patrón</a:t>
            </a:r>
          </a:p>
        </p:txBody>
      </p:sp>
      <p:sp>
        <p:nvSpPr>
          <p:cNvPr id="2191" name="Rectangle 1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</a:p>
        </p:txBody>
      </p:sp>
      <p:sp>
        <p:nvSpPr>
          <p:cNvPr id="2192" name="Rectangle 1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FF339216-69D6-40EA-B5D2-6DE6ACFF5001}" type="datetimeFigureOut">
              <a:rPr lang="es-MX" smtClean="0"/>
              <a:pPr/>
              <a:t>27/08/2010</a:t>
            </a:fld>
            <a:endParaRPr lang="es-MX"/>
          </a:p>
        </p:txBody>
      </p:sp>
      <p:sp>
        <p:nvSpPr>
          <p:cNvPr id="2193" name="Rectangle 1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s-MX"/>
          </a:p>
        </p:txBody>
      </p:sp>
      <p:sp>
        <p:nvSpPr>
          <p:cNvPr id="2194" name="Rectangle 1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CF883D7-E08D-4F87-B7EB-D06762021D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sz="quarter"/>
          </p:nvPr>
        </p:nvSpPr>
        <p:spPr>
          <a:xfrm>
            <a:off x="285720" y="1"/>
            <a:ext cx="8429684" cy="6500834"/>
          </a:xfrm>
        </p:spPr>
        <p:txBody>
          <a:bodyPr/>
          <a:lstStyle/>
          <a:p>
            <a:pPr algn="ctr"/>
            <a:r>
              <a:rPr lang="es-ES" sz="2800" dirty="0" smtClean="0">
                <a:latin typeface="Comic Sans MS" pitchFamily="66" charset="0"/>
              </a:rPr>
              <a:t>CENTRO DE ESTUDIOS DE BACHILLERATO LIC. JESÚS REYES HEROLES </a:t>
            </a:r>
            <a:br>
              <a:rPr lang="es-ES" sz="2800" dirty="0" smtClean="0">
                <a:latin typeface="Comic Sans MS" pitchFamily="66" charset="0"/>
              </a:rPr>
            </a:br>
            <a:r>
              <a:rPr lang="es-ES" sz="2800" dirty="0" smtClean="0">
                <a:latin typeface="Comic Sans MS" pitchFamily="66" charset="0"/>
              </a:rPr>
              <a:t>CEB 6/13 </a:t>
            </a:r>
            <a:br>
              <a:rPr lang="es-ES" sz="2800" dirty="0" smtClean="0">
                <a:latin typeface="Comic Sans MS" pitchFamily="66" charset="0"/>
              </a:rPr>
            </a:br>
            <a:r>
              <a:rPr lang="es-ES" sz="3200" dirty="0" smtClean="0">
                <a:latin typeface="Comic Sans MS" pitchFamily="66" charset="0"/>
              </a:rPr>
              <a:t/>
            </a:r>
            <a:br>
              <a:rPr lang="es-ES" sz="3200" dirty="0" smtClean="0">
                <a:latin typeface="Comic Sans MS" pitchFamily="66" charset="0"/>
              </a:rPr>
            </a:br>
            <a:r>
              <a:rPr lang="es-ES" sz="2400" dirty="0" smtClean="0">
                <a:latin typeface="Comic Sans MS" pitchFamily="66" charset="0"/>
              </a:rPr>
              <a:t>TEMA: RGLAS ERGONÓMICAS EN INFORMATICA</a:t>
            </a:r>
            <a:br>
              <a:rPr lang="es-ES" sz="2400" dirty="0" smtClean="0">
                <a:latin typeface="Comic Sans MS" pitchFamily="66" charset="0"/>
              </a:rPr>
            </a:br>
            <a:r>
              <a:rPr lang="es-ES" sz="2400" dirty="0" smtClean="0">
                <a:latin typeface="Comic Sans MS" pitchFamily="66" charset="0"/>
              </a:rPr>
              <a:t/>
            </a:r>
            <a:br>
              <a:rPr lang="es-ES" sz="2400" dirty="0" smtClean="0">
                <a:latin typeface="Comic Sans MS" pitchFamily="66" charset="0"/>
              </a:rPr>
            </a:br>
            <a:r>
              <a:rPr lang="es-ES" sz="2400" dirty="0" smtClean="0">
                <a:latin typeface="Comic Sans MS" pitchFamily="66" charset="0"/>
              </a:rPr>
              <a:t>MATERIA: INFORMATICA</a:t>
            </a:r>
            <a:br>
              <a:rPr lang="es-ES" sz="2400" dirty="0" smtClean="0">
                <a:latin typeface="Comic Sans MS" pitchFamily="66" charset="0"/>
              </a:rPr>
            </a:br>
            <a:r>
              <a:rPr lang="es-ES" sz="2400" dirty="0" smtClean="0">
                <a:latin typeface="Comic Sans MS" pitchFamily="66" charset="0"/>
              </a:rPr>
              <a:t/>
            </a:r>
            <a:br>
              <a:rPr lang="es-ES" sz="2400" dirty="0" smtClean="0">
                <a:latin typeface="Comic Sans MS" pitchFamily="66" charset="0"/>
              </a:rPr>
            </a:br>
            <a:r>
              <a:rPr lang="es-ES" sz="2400" dirty="0" smtClean="0">
                <a:latin typeface="Comic Sans MS" pitchFamily="66" charset="0"/>
              </a:rPr>
              <a:t>PROFR.: ALEJANDRO LÓPEZ REYES</a:t>
            </a:r>
            <a:br>
              <a:rPr lang="es-ES" sz="2400" dirty="0" smtClean="0">
                <a:latin typeface="Comic Sans MS" pitchFamily="66" charset="0"/>
              </a:rPr>
            </a:br>
            <a:r>
              <a:rPr lang="es-ES" sz="2400" dirty="0" smtClean="0">
                <a:latin typeface="Comic Sans MS" pitchFamily="66" charset="0"/>
              </a:rPr>
              <a:t/>
            </a:r>
            <a:br>
              <a:rPr lang="es-ES" sz="2400" dirty="0" smtClean="0">
                <a:latin typeface="Comic Sans MS" pitchFamily="66" charset="0"/>
              </a:rPr>
            </a:br>
            <a:r>
              <a:rPr lang="es-ES" sz="2400" dirty="0" smtClean="0">
                <a:latin typeface="Comic Sans MS" pitchFamily="66" charset="0"/>
              </a:rPr>
              <a:t>EQUIPO: 3</a:t>
            </a:r>
            <a:br>
              <a:rPr lang="es-ES" sz="2400" dirty="0" smtClean="0">
                <a:latin typeface="Comic Sans MS" pitchFamily="66" charset="0"/>
              </a:rPr>
            </a:br>
            <a:r>
              <a:rPr lang="es-ES" sz="2400" dirty="0" smtClean="0">
                <a:latin typeface="Comic Sans MS" pitchFamily="66" charset="0"/>
              </a:rPr>
              <a:t/>
            </a:r>
            <a:br>
              <a:rPr lang="es-ES" sz="2400" dirty="0" smtClean="0">
                <a:latin typeface="Comic Sans MS" pitchFamily="66" charset="0"/>
              </a:rPr>
            </a:br>
            <a:r>
              <a:rPr lang="es-ES" sz="2400" dirty="0" smtClean="0">
                <a:latin typeface="Comic Sans MS" pitchFamily="66" charset="0"/>
              </a:rPr>
              <a:t>GRUPO: 302</a:t>
            </a:r>
            <a:br>
              <a:rPr lang="es-ES" sz="2400" dirty="0" smtClean="0">
                <a:latin typeface="Comic Sans MS" pitchFamily="66" charset="0"/>
              </a:rPr>
            </a:br>
            <a:r>
              <a:rPr lang="es-ES" sz="2400" dirty="0" smtClean="0">
                <a:latin typeface="Comic Sans MS" pitchFamily="66" charset="0"/>
              </a:rPr>
              <a:t/>
            </a:r>
            <a:br>
              <a:rPr lang="es-ES" sz="2400" dirty="0" smtClean="0">
                <a:latin typeface="Comic Sans MS" pitchFamily="66" charset="0"/>
              </a:rPr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CICLO ESCOLAR 2010-2011</a:t>
            </a:r>
            <a:endParaRPr lang="es-MX" sz="2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200" dirty="0" smtClean="0">
                <a:latin typeface="Comic Sans MS" pitchFamily="66" charset="0"/>
              </a:rPr>
              <a:t>REGLAS ERGONÓMICAS EN INFORMÁTICA</a:t>
            </a:r>
            <a:endParaRPr lang="es-MX" sz="3200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5800" y="1981200"/>
            <a:ext cx="7815290" cy="4876800"/>
          </a:xfrm>
        </p:spPr>
        <p:txBody>
          <a:bodyPr/>
          <a:lstStyle/>
          <a:p>
            <a:pPr algn="ctr"/>
            <a:r>
              <a:rPr lang="es-ES" sz="2800" dirty="0" smtClean="0">
                <a:latin typeface="Comic Sans MS" pitchFamily="66" charset="0"/>
              </a:rPr>
              <a:t>La ergonomía es el estudio de las condiciones de adaptación entre el hombre y su trabajo.</a:t>
            </a:r>
          </a:p>
          <a:p>
            <a:pPr algn="ctr">
              <a:buNone/>
            </a:pPr>
            <a:r>
              <a:rPr lang="es-ES" sz="2800" dirty="0" smtClean="0">
                <a:latin typeface="Comic Sans MS" pitchFamily="66" charset="0"/>
              </a:rPr>
              <a:t>Las reglas ergonómicas en informática son:</a:t>
            </a:r>
          </a:p>
          <a:p>
            <a:pPr algn="ctr">
              <a:buNone/>
            </a:pPr>
            <a:endParaRPr lang="es-E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s-ES" sz="2800" dirty="0" smtClean="0">
                <a:latin typeface="Comic Sans MS" pitchFamily="66" charset="0"/>
              </a:rPr>
              <a:t>MONITORES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 Evitar colores claros y mates que provoquen ciertos reflejos.</a:t>
            </a:r>
          </a:p>
          <a:p>
            <a:pPr>
              <a:buNone/>
            </a:pPr>
            <a:endParaRPr lang="es-ES" sz="2800" dirty="0" smtClean="0">
              <a:latin typeface="Comic Sans MS" pitchFamily="66" charset="0"/>
            </a:endParaRPr>
          </a:p>
          <a:p>
            <a:pPr>
              <a:buNone/>
            </a:pPr>
            <a:endParaRPr lang="es-MX" sz="2800" dirty="0">
              <a:latin typeface="Comic Sans MS" pitchFamily="66" charset="0"/>
            </a:endParaRPr>
          </a:p>
        </p:txBody>
      </p:sp>
      <p:pic>
        <p:nvPicPr>
          <p:cNvPr id="4" name="Picture 11" descr="ceovictoria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4714884"/>
            <a:ext cx="2000232" cy="200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Caracteres bien definidos, nivel de contraste adecuado con respecto al fondo, tamaño suficiente y con espacio adecuado entre renglones. FACILITA LEGIBILIDAD.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Imagen de la pantalla a de ser estable, sin destellos y reflejos. EVITAN FATIGA VISUAL.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Pantalla siempre limpia de polvos y huellas.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Coloca la pantalla a una distancia de 50 a 60 cm.  </a:t>
            </a:r>
            <a:endParaRPr lang="es-MX" sz="2800" dirty="0"/>
          </a:p>
        </p:txBody>
      </p:sp>
      <p:pic>
        <p:nvPicPr>
          <p:cNvPr id="4" name="3 Imagen" descr="http://www.monografias.com/trabajos27/ergonomia-ordenador/Image1094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7" y="3857628"/>
            <a:ext cx="4214841" cy="292895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Debe estar situado a la altura de los ojos, es decir a unos 35º.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Su ubicación debe ser perpendicular a las ventanas. </a:t>
            </a:r>
            <a:endParaRPr lang="es-ES" sz="28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Descansar 5 min cada 1 hora de trabajo</a:t>
            </a:r>
            <a:r>
              <a:rPr lang="es-ES" sz="2800" dirty="0" smtClean="0">
                <a:latin typeface="Comic Sans MS" pitchFamily="66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endParaRPr lang="es-E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s-ES" sz="2800" dirty="0" smtClean="0">
                <a:latin typeface="Comic Sans MS" pitchFamily="66" charset="0"/>
              </a:rPr>
              <a:t>TECLADO</a:t>
            </a:r>
          </a:p>
          <a:p>
            <a:pPr>
              <a:buNone/>
            </a:pPr>
            <a:r>
              <a:rPr lang="es-ES" sz="2800" dirty="0" smtClean="0">
                <a:latin typeface="Comic Sans MS" pitchFamily="66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Teclas suaves en su manipulación.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Espacio necesario delante para </a:t>
            </a:r>
            <a:r>
              <a:rPr lang="es-ES" sz="2800" dirty="0" smtClean="0">
                <a:latin typeface="Comic Sans MS" pitchFamily="66" charset="0"/>
              </a:rPr>
              <a:t>poder apoyar </a:t>
            </a:r>
            <a:r>
              <a:rPr lang="es-ES" sz="2800" dirty="0" smtClean="0">
                <a:latin typeface="Comic Sans MS" pitchFamily="66" charset="0"/>
              </a:rPr>
              <a:t>cómodamente las manos. </a:t>
            </a:r>
            <a:endParaRPr lang="es-ES" sz="2800" dirty="0" smtClean="0">
              <a:latin typeface="Comic Sans MS" pitchFamily="66" charset="0"/>
            </a:endParaRPr>
          </a:p>
          <a:p>
            <a:pPr>
              <a:buNone/>
            </a:pPr>
            <a:endParaRPr lang="es-ES" sz="2800" dirty="0">
              <a:latin typeface="Comic Sans MS" pitchFamily="66" charset="0"/>
            </a:endParaRPr>
          </a:p>
          <a:p>
            <a:pPr>
              <a:buNone/>
            </a:pPr>
            <a:endParaRPr lang="es-ES" sz="2800" dirty="0" smtClean="0">
              <a:latin typeface="Comic Sans MS" pitchFamily="66" charset="0"/>
            </a:endParaRPr>
          </a:p>
          <a:p>
            <a:pPr>
              <a:buNone/>
            </a:pPr>
            <a:endParaRPr lang="es-ES" sz="2800" dirty="0" smtClean="0">
              <a:latin typeface="Comic Sans MS" pitchFamily="66" charset="0"/>
            </a:endParaRPr>
          </a:p>
          <a:p>
            <a:pPr>
              <a:buNone/>
            </a:pPr>
            <a:endParaRPr lang="es-ES" sz="2800" dirty="0" smtClean="0">
              <a:latin typeface="Comic Sans MS" pitchFamily="66" charset="0"/>
            </a:endParaRPr>
          </a:p>
          <a:p>
            <a:pPr>
              <a:buNone/>
            </a:pPr>
            <a:endParaRPr lang="es-ES" sz="2800" dirty="0" smtClean="0">
              <a:latin typeface="Comic Sans MS" pitchFamily="66" charset="0"/>
            </a:endParaRPr>
          </a:p>
          <a:p>
            <a:pPr>
              <a:buNone/>
            </a:pPr>
            <a:endParaRPr lang="es-ES" sz="2800" dirty="0" smtClean="0">
              <a:latin typeface="Comic Sans MS" pitchFamily="66" charset="0"/>
            </a:endParaRPr>
          </a:p>
          <a:p>
            <a:pPr>
              <a:buNone/>
            </a:pPr>
            <a:endParaRPr lang="es-ES" sz="2800" dirty="0" smtClean="0">
              <a:latin typeface="Comic Sans MS" pitchFamily="66" charset="0"/>
            </a:endParaRPr>
          </a:p>
        </p:txBody>
      </p:sp>
      <p:pic>
        <p:nvPicPr>
          <p:cNvPr id="4" name="Picture 58" descr="http://www.estrucplan.com.ar/Producciones/Imagenes/shml/Ergonomia/ergonomia51/image02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4" y="5214950"/>
            <a:ext cx="3929058" cy="12858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2151404"/>
            <a:ext cx="2357454" cy="17062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s-E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s-ES" sz="2800" dirty="0" smtClean="0">
                <a:latin typeface="Comic Sans MS" pitchFamily="66" charset="0"/>
              </a:rPr>
              <a:t>SILLAS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El mobiliario debe ser estable.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Graduable en cuanto a altura.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Respaldo es obligatorio.</a:t>
            </a:r>
          </a:p>
          <a:p>
            <a:pPr>
              <a:buNone/>
            </a:pPr>
            <a:endParaRPr lang="es-E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s-ES" sz="2800" dirty="0" smtClean="0">
                <a:latin typeface="Comic Sans MS" pitchFamily="66" charset="0"/>
              </a:rPr>
              <a:t>VISIÓN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Los niveles de iluminación deben ser bajos, es decir debajo de los 500 lux.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Las cortinas de las ventanas deben estar cerradas deben estar cerradas durante las hrs. De entrada del sol.</a:t>
            </a:r>
          </a:p>
          <a:p>
            <a:pPr>
              <a:buNone/>
            </a:pPr>
            <a:endParaRPr lang="es-ES" dirty="0" smtClean="0">
              <a:latin typeface="Comic Sans MS" pitchFamily="66" charset="0"/>
            </a:endParaRPr>
          </a:p>
        </p:txBody>
      </p:sp>
      <p:pic>
        <p:nvPicPr>
          <p:cNvPr id="4" name="3 Imagen" descr="ceovictoria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214290"/>
            <a:ext cx="2928958" cy="307183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Los periféricos deben estar correctamente ubicados con respecto a las ventanas y a la  iluminación instalación 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Se pueden instalar filtros antirreflejos sobre la pantalla de la computadora.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omic Sans MS" pitchFamily="66" charset="0"/>
              </a:rPr>
              <a:t>Se pueden usar cubiertas para los aparatos lumínicos  para dirigir la luz.</a:t>
            </a:r>
          </a:p>
          <a:p>
            <a:pPr>
              <a:buNone/>
            </a:pPr>
            <a:endParaRPr lang="es-MX" sz="2800" dirty="0">
              <a:latin typeface="Comic Sans MS" pitchFamily="66" charset="0"/>
            </a:endParaRPr>
          </a:p>
        </p:txBody>
      </p:sp>
      <p:pic>
        <p:nvPicPr>
          <p:cNvPr id="4" name="Picture 34" descr="http://www.monografias.com/trabajos13/malas/Image1694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429000"/>
            <a:ext cx="2786082" cy="31432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Picture 47" descr="http://www.estrucplan.com.ar/Producciones/Imagenes/shml/Ergonomia/ergonomia51/image006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3500438"/>
            <a:ext cx="3000396" cy="27860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Tema2">
  <a:themeElements>
    <a:clrScheme name="Tema de Office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Tema de Office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Tema de Office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Tema2</Template>
  <TotalTime>74</TotalTime>
  <Words>261</Words>
  <Application>Microsoft Office PowerPoint</Application>
  <PresentationFormat>Presentación en pantalla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Tema2</vt:lpstr>
      <vt:lpstr>CENTRO DE ESTUDIOS DE BACHILLERATO LIC. JESÚS REYES HEROLES  CEB 6/13   TEMA: RGLAS ERGONÓMICAS EN INFORMATICA  MATERIA: INFORMATICA  PROFR.: ALEJANDRO LÓPEZ REYES  EQUIPO: 3  GRUPO: 302   CICLO ESCOLAR 2010-2011</vt:lpstr>
      <vt:lpstr>REGLAS ERGONÓMICAS EN INFORMÁTICA</vt:lpstr>
      <vt:lpstr>Diapositiva 3</vt:lpstr>
      <vt:lpstr>Diapositiva 4</vt:lpstr>
      <vt:lpstr>Diapositiva 5</vt:lpstr>
      <vt:lpstr>Diapositiva 6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CENTRO DE ESTUDIOS DE BACHILLERATO LIC. JESÚS REYES HEROLES  CEB 6/13  TEMA: RGLAS ERGONÓMICAS EN INFORMATICA MATERIA: INFORMATICA PROFR.: ALEJANDRO LÓPEZ REYES ALUMNA: KARINA  </dc:title>
  <dc:creator>-</dc:creator>
  <cp:lastModifiedBy>-</cp:lastModifiedBy>
  <cp:revision>8</cp:revision>
  <dcterms:created xsi:type="dcterms:W3CDTF">2010-08-27T23:33:03Z</dcterms:created>
  <dcterms:modified xsi:type="dcterms:W3CDTF">2010-08-28T03:39:21Z</dcterms:modified>
</cp:coreProperties>
</file>