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CC00FF"/>
    <a:srgbClr val="FF00FF"/>
    <a:srgbClr val="663300"/>
    <a:srgbClr val="99CCFF"/>
    <a:srgbClr val="FFFFCC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B863645-C5D5-45EB-8183-4553AF5CCD50}" type="datetimeFigureOut">
              <a:rPr lang="es-ES" smtClean="0"/>
              <a:pPr/>
              <a:t>19/09/2010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048EA1B-CDE2-4BF5-9223-4F6276F5D0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63645-C5D5-45EB-8183-4553AF5CCD50}" type="datetimeFigureOut">
              <a:rPr lang="es-ES" smtClean="0"/>
              <a:pPr/>
              <a:t>19/09/2010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EA1B-CDE2-4BF5-9223-4F6276F5D0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63645-C5D5-45EB-8183-4553AF5CCD50}" type="datetimeFigureOut">
              <a:rPr lang="es-ES" smtClean="0"/>
              <a:pPr/>
              <a:t>19/09/2010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EA1B-CDE2-4BF5-9223-4F6276F5D0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B863645-C5D5-45EB-8183-4553AF5CCD50}" type="datetimeFigureOut">
              <a:rPr lang="es-ES" smtClean="0"/>
              <a:pPr/>
              <a:t>19/09/2010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EA1B-CDE2-4BF5-9223-4F6276F5D0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B863645-C5D5-45EB-8183-4553AF5CCD50}" type="datetimeFigureOut">
              <a:rPr lang="es-ES" smtClean="0"/>
              <a:pPr/>
              <a:t>19/09/2010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048EA1B-CDE2-4BF5-9223-4F6276F5D03B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B863645-C5D5-45EB-8183-4553AF5CCD50}" type="datetimeFigureOut">
              <a:rPr lang="es-ES" smtClean="0"/>
              <a:pPr/>
              <a:t>19/09/2010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048EA1B-CDE2-4BF5-9223-4F6276F5D0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B863645-C5D5-45EB-8183-4553AF5CCD50}" type="datetimeFigureOut">
              <a:rPr lang="es-ES" smtClean="0"/>
              <a:pPr/>
              <a:t>19/09/2010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048EA1B-CDE2-4BF5-9223-4F6276F5D0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63645-C5D5-45EB-8183-4553AF5CCD50}" type="datetimeFigureOut">
              <a:rPr lang="es-ES" smtClean="0"/>
              <a:pPr/>
              <a:t>19/09/2010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EA1B-CDE2-4BF5-9223-4F6276F5D0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B863645-C5D5-45EB-8183-4553AF5CCD50}" type="datetimeFigureOut">
              <a:rPr lang="es-ES" smtClean="0"/>
              <a:pPr/>
              <a:t>19/09/2010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048EA1B-CDE2-4BF5-9223-4F6276F5D0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B863645-C5D5-45EB-8183-4553AF5CCD50}" type="datetimeFigureOut">
              <a:rPr lang="es-ES" smtClean="0"/>
              <a:pPr/>
              <a:t>19/09/2010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048EA1B-CDE2-4BF5-9223-4F6276F5D0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B863645-C5D5-45EB-8183-4553AF5CCD50}" type="datetimeFigureOut">
              <a:rPr lang="es-ES" smtClean="0"/>
              <a:pPr/>
              <a:t>19/09/2010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048EA1B-CDE2-4BF5-9223-4F6276F5D0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B863645-C5D5-45EB-8183-4553AF5CCD50}" type="datetimeFigureOut">
              <a:rPr lang="es-ES" smtClean="0"/>
              <a:pPr/>
              <a:t>19/09/2010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048EA1B-CDE2-4BF5-9223-4F6276F5D0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0" y="776288"/>
            <a:ext cx="8603456" cy="5010166"/>
          </a:xfrm>
        </p:spPr>
        <p:txBody>
          <a:bodyPr>
            <a:normAutofit/>
          </a:bodyPr>
          <a:lstStyle/>
          <a:p>
            <a:pPr algn="ctr"/>
            <a:r>
              <a:rPr lang="es-ES" sz="3600" dirty="0" smtClean="0">
                <a:ln w="6350">
                  <a:solidFill>
                    <a:srgbClr val="7030A0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Centro  de Estudios de Bachillerato</a:t>
            </a:r>
            <a:r>
              <a:rPr lang="es-ES" sz="3600" dirty="0" smtClean="0">
                <a:latin typeface="Comic Sans MS" pitchFamily="66" charset="0"/>
              </a:rPr>
              <a:t/>
            </a:r>
            <a:br>
              <a:rPr lang="es-ES" sz="3600" dirty="0" smtClean="0">
                <a:latin typeface="Comic Sans MS" pitchFamily="66" charset="0"/>
              </a:rPr>
            </a:br>
            <a:r>
              <a:rPr lang="es-ES" sz="3600" dirty="0" smtClean="0">
                <a:ln w="6350"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Lic. Jesús Reyes Heroles</a:t>
            </a:r>
            <a:r>
              <a:rPr lang="es-ES" sz="3600" dirty="0" smtClean="0">
                <a:latin typeface="Comic Sans MS" pitchFamily="66" charset="0"/>
              </a:rPr>
              <a:t/>
            </a:r>
            <a:br>
              <a:rPr lang="es-ES" sz="3600" dirty="0" smtClean="0">
                <a:latin typeface="Comic Sans MS" pitchFamily="66" charset="0"/>
              </a:rPr>
            </a:br>
            <a:r>
              <a:rPr lang="es-ES" sz="3600" dirty="0" smtClean="0">
                <a:solidFill>
                  <a:srgbClr val="FFFF00"/>
                </a:solidFill>
                <a:latin typeface="Comic Sans MS" pitchFamily="66" charset="0"/>
              </a:rPr>
              <a:t>CEB 6/13</a:t>
            </a:r>
            <a:r>
              <a:rPr lang="es-ES" sz="3600" dirty="0" smtClean="0">
                <a:latin typeface="Comic Sans MS" pitchFamily="66" charset="0"/>
              </a:rPr>
              <a:t/>
            </a:r>
            <a:br>
              <a:rPr lang="es-ES" sz="3600" dirty="0" smtClean="0">
                <a:latin typeface="Comic Sans MS" pitchFamily="66" charset="0"/>
              </a:rPr>
            </a:br>
            <a:r>
              <a:rPr lang="es-ES" sz="3600" dirty="0" smtClean="0">
                <a:ln w="6350">
                  <a:solidFill>
                    <a:srgbClr val="FFFF00"/>
                  </a:solidFill>
                </a:ln>
                <a:solidFill>
                  <a:srgbClr val="00FFFF"/>
                </a:solidFill>
                <a:latin typeface="Comic Sans MS" pitchFamily="66" charset="0"/>
              </a:rPr>
              <a:t>INFORMATICA  II</a:t>
            </a:r>
            <a:r>
              <a:rPr lang="es-ES" sz="3600" dirty="0" smtClean="0">
                <a:latin typeface="Comic Sans MS" pitchFamily="66" charset="0"/>
              </a:rPr>
              <a:t/>
            </a:r>
            <a:br>
              <a:rPr lang="es-ES" sz="3600" dirty="0" smtClean="0">
                <a:latin typeface="Comic Sans MS" pitchFamily="66" charset="0"/>
              </a:rPr>
            </a:br>
            <a:r>
              <a:rPr lang="es-ES" sz="3600" dirty="0" smtClean="0">
                <a:ln w="6350">
                  <a:solidFill>
                    <a:srgbClr val="FFFF00"/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Viridiana Serrano Castro</a:t>
            </a:r>
            <a:r>
              <a:rPr lang="es-ES" sz="3600" dirty="0" smtClean="0">
                <a:latin typeface="Comic Sans MS" pitchFamily="66" charset="0"/>
              </a:rPr>
              <a:t/>
            </a:r>
            <a:br>
              <a:rPr lang="es-ES" sz="3600" dirty="0" smtClean="0">
                <a:latin typeface="Comic Sans MS" pitchFamily="66" charset="0"/>
              </a:rPr>
            </a:br>
            <a:r>
              <a:rPr lang="es-ES" sz="3600" dirty="0" smtClean="0">
                <a:ln w="6350">
                  <a:solidFill>
                    <a:srgbClr val="92D050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  <a:t>Alejandro López Reyes</a:t>
            </a:r>
            <a:r>
              <a:rPr lang="es-ES" sz="3600" dirty="0" smtClean="0">
                <a:ln w="6350">
                  <a:solidFill>
                    <a:srgbClr val="92D050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es-ES" sz="3600" dirty="0" smtClean="0">
                <a:ln w="6350">
                  <a:solidFill>
                    <a:srgbClr val="92D050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es-ES" sz="3600" dirty="0">
              <a:ln w="6350">
                <a:solidFill>
                  <a:srgbClr val="92D050"/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4 Estrella de 5 puntas"/>
          <p:cNvSpPr/>
          <p:nvPr/>
        </p:nvSpPr>
        <p:spPr>
          <a:xfrm>
            <a:off x="357158" y="4429132"/>
            <a:ext cx="2214578" cy="1857388"/>
          </a:xfrm>
          <a:prstGeom prst="star5">
            <a:avLst>
              <a:gd name="adj" fmla="val 18025"/>
              <a:gd name="hf" fmla="val 105146"/>
              <a:gd name="vf" fmla="val 11055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Corazón"/>
          <p:cNvSpPr/>
          <p:nvPr/>
        </p:nvSpPr>
        <p:spPr>
          <a:xfrm>
            <a:off x="7072330" y="571480"/>
            <a:ext cx="2071670" cy="1428760"/>
          </a:xfrm>
          <a:prstGeom prst="hear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es-ES" sz="4000" dirty="0" smtClean="0">
                <a:ln w="6350">
                  <a:solidFill>
                    <a:srgbClr val="FFFF00"/>
                  </a:solidFill>
                </a:ln>
                <a:solidFill>
                  <a:srgbClr val="7030A0"/>
                </a:solidFill>
                <a:latin typeface="Snap ITC" pitchFamily="82" charset="0"/>
              </a:rPr>
              <a:t>Como instalar una computadora</a:t>
            </a:r>
            <a:endParaRPr lang="es-ES" sz="4000" dirty="0">
              <a:ln w="6350">
                <a:solidFill>
                  <a:srgbClr val="FFFF00"/>
                </a:solidFill>
              </a:ln>
              <a:solidFill>
                <a:srgbClr val="7030A0"/>
              </a:solidFill>
              <a:latin typeface="Snap ITC" pitchFamily="82" charset="0"/>
            </a:endParaRPr>
          </a:p>
        </p:txBody>
      </p:sp>
      <p:sp>
        <p:nvSpPr>
          <p:cNvPr id="7" name="6 Estrella de 5 puntas"/>
          <p:cNvSpPr/>
          <p:nvPr/>
        </p:nvSpPr>
        <p:spPr>
          <a:xfrm>
            <a:off x="500034" y="714356"/>
            <a:ext cx="1714512" cy="1500198"/>
          </a:xfrm>
          <a:prstGeom prst="star5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Estrella de 5 puntas"/>
          <p:cNvSpPr/>
          <p:nvPr/>
        </p:nvSpPr>
        <p:spPr>
          <a:xfrm>
            <a:off x="6929454" y="1000108"/>
            <a:ext cx="1643074" cy="1571636"/>
          </a:xfrm>
          <a:prstGeom prst="star5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611560" y="2492896"/>
            <a:ext cx="741682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MX" b="1" dirty="0" smtClean="0">
                <a:solidFill>
                  <a:srgbClr val="FFFF00"/>
                </a:solidFill>
              </a:rPr>
              <a:t>Lo primero que tenemos que tener claro es donde vamos a instalar el ordenador.</a:t>
            </a:r>
            <a:br>
              <a:rPr lang="es-MX" b="1" dirty="0" smtClean="0">
                <a:solidFill>
                  <a:srgbClr val="FFFF00"/>
                </a:solidFill>
              </a:rPr>
            </a:br>
            <a:endParaRPr lang="es-MX" b="1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s-MX" b="1" dirty="0" smtClean="0">
                <a:solidFill>
                  <a:srgbClr val="FFFF00"/>
                </a:solidFill>
              </a:rPr>
              <a:t>Es cierto que no siempre se puede elegir el sitio, pero mientras que sea posible debemos evitar que a la pantalla le de una luz directa (de una ventana, por ejemplo), ya que esto puede ser bastante molesto.</a:t>
            </a:r>
          </a:p>
          <a:p>
            <a:pPr>
              <a:buFont typeface="Wingdings" pitchFamily="2" charset="2"/>
              <a:buChar char="Ø"/>
            </a:pPr>
            <a:r>
              <a:rPr lang="es-MX" b="1" dirty="0" smtClean="0">
                <a:solidFill>
                  <a:srgbClr val="FFFF00"/>
                </a:solidFill>
              </a:rPr>
              <a:t> También debemos asegurarnos de que la torre la colocamos de forma que tenga la máxima ventilación que sea posible.</a:t>
            </a:r>
          </a:p>
          <a:p>
            <a:pPr>
              <a:buFont typeface="Wingdings" pitchFamily="2" charset="2"/>
              <a:buChar char="Ø"/>
            </a:pPr>
            <a:r>
              <a:rPr lang="es-MX" b="1" dirty="0" smtClean="0">
                <a:solidFill>
                  <a:srgbClr val="FFFF00"/>
                </a:solidFill>
              </a:rPr>
              <a:t>Otro punto (y no menos importante) es comprobar que tenemos donde conectar todos los enchufes que vamos a tener.</a:t>
            </a:r>
            <a:br>
              <a:rPr lang="es-MX" b="1" dirty="0" smtClean="0">
                <a:solidFill>
                  <a:srgbClr val="FFFF00"/>
                </a:solidFill>
              </a:rPr>
            </a:b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Estrella de 5 puntas"/>
          <p:cNvSpPr/>
          <p:nvPr/>
        </p:nvSpPr>
        <p:spPr>
          <a:xfrm>
            <a:off x="755576" y="4365104"/>
            <a:ext cx="2592288" cy="2088232"/>
          </a:xfrm>
          <a:prstGeom prst="star5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CuadroTexto"/>
          <p:cNvSpPr txBox="1"/>
          <p:nvPr/>
        </p:nvSpPr>
        <p:spPr>
          <a:xfrm>
            <a:off x="179512" y="1124744"/>
            <a:ext cx="89644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MX" sz="2400" b="1" dirty="0" smtClean="0">
                <a:solidFill>
                  <a:srgbClr val="FFFF00"/>
                </a:solidFill>
              </a:rPr>
              <a:t>Seguir en orden el manual </a:t>
            </a:r>
          </a:p>
          <a:p>
            <a:pPr>
              <a:buFont typeface="Wingdings" pitchFamily="2" charset="2"/>
              <a:buChar char="Ø"/>
            </a:pPr>
            <a:r>
              <a:rPr lang="es-MX" sz="2400" b="1" dirty="0" smtClean="0">
                <a:solidFill>
                  <a:srgbClr val="FFFF00"/>
                </a:solidFill>
              </a:rPr>
              <a:t>Conectar adecuadamente el equipo</a:t>
            </a:r>
          </a:p>
          <a:p>
            <a:pPr>
              <a:buFont typeface="Wingdings" pitchFamily="2" charset="2"/>
              <a:buChar char="Ø"/>
            </a:pPr>
            <a:r>
              <a:rPr lang="es-MX" sz="2400" b="1" dirty="0" smtClean="0">
                <a:solidFill>
                  <a:srgbClr val="FFFF00"/>
                </a:solidFill>
              </a:rPr>
              <a:t>Antes de instalar cualquier componente desconectarse de la corriente</a:t>
            </a:r>
          </a:p>
          <a:p>
            <a:pPr>
              <a:buFont typeface="Wingdings" pitchFamily="2" charset="2"/>
              <a:buChar char="Ø"/>
            </a:pPr>
            <a:r>
              <a:rPr lang="es-MX" sz="2400" b="1" dirty="0" smtClean="0">
                <a:solidFill>
                  <a:srgbClr val="FFFF00"/>
                </a:solidFill>
              </a:rPr>
              <a:t>Asegurarse de que los voltajes </a:t>
            </a:r>
            <a:r>
              <a:rPr lang="es-MX" sz="2400" b="1" dirty="0" err="1" smtClean="0">
                <a:solidFill>
                  <a:srgbClr val="FFFF00"/>
                </a:solidFill>
              </a:rPr>
              <a:t>sena</a:t>
            </a:r>
            <a:r>
              <a:rPr lang="es-MX" sz="2400" b="1" dirty="0" smtClean="0">
                <a:solidFill>
                  <a:srgbClr val="FFFF00"/>
                </a:solidFill>
              </a:rPr>
              <a:t> los adecuados y necesarios </a:t>
            </a:r>
            <a:endParaRPr lang="es-MX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dirty="0" smtClean="0">
                <a:ln w="6350">
                  <a:solidFill>
                    <a:srgbClr val="00FFFF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Jokerman" pitchFamily="82" charset="0"/>
              </a:rPr>
              <a:t>Como manipular una computadora</a:t>
            </a:r>
            <a:endParaRPr lang="es-ES" dirty="0">
              <a:ln w="6350">
                <a:solidFill>
                  <a:srgbClr val="00FFFF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latin typeface="Jokerman" pitchFamily="82" charset="0"/>
            </a:endParaRPr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714348" y="3357562"/>
            <a:ext cx="8062912" cy="1752600"/>
          </a:xfrm>
        </p:spPr>
        <p:txBody>
          <a:bodyPr>
            <a:normAutofit fontScale="40000" lnSpcReduction="20000"/>
          </a:bodyPr>
          <a:lstStyle/>
          <a:p>
            <a:pPr marL="514350" indent="-514350" algn="just">
              <a:buFont typeface="Wingdings" pitchFamily="2" charset="2"/>
              <a:buChar char="v"/>
            </a:pPr>
            <a:r>
              <a:rPr lang="es-ES" sz="3800" dirty="0" smtClean="0">
                <a:solidFill>
                  <a:srgbClr val="00FFFF"/>
                </a:solidFill>
                <a:latin typeface="Comic Sans MS" pitchFamily="66" charset="0"/>
              </a:rPr>
              <a:t>El regulador consta de un botón que al presionarlo transmitirá la energía a ésta.</a:t>
            </a:r>
          </a:p>
          <a:p>
            <a:pPr marL="514350" indent="-514350" algn="just">
              <a:buFont typeface="Wingdings" pitchFamily="2" charset="2"/>
              <a:buChar char="v"/>
            </a:pPr>
            <a:r>
              <a:rPr lang="es-ES" sz="3800" dirty="0" smtClean="0">
                <a:solidFill>
                  <a:srgbClr val="00FFFF"/>
                </a:solidFill>
                <a:latin typeface="Comic Sans MS" pitchFamily="66" charset="0"/>
              </a:rPr>
              <a:t>El gabinete también cuenta con interruptor general (encendido/apagado) en la parte trasera,  todo gabinete contiene un botón de </a:t>
            </a:r>
            <a:r>
              <a:rPr lang="es-ES" sz="3800" dirty="0" err="1" smtClean="0">
                <a:solidFill>
                  <a:srgbClr val="00FFFF"/>
                </a:solidFill>
                <a:latin typeface="Comic Sans MS" pitchFamily="66" charset="0"/>
              </a:rPr>
              <a:t>power</a:t>
            </a:r>
            <a:r>
              <a:rPr lang="es-ES" sz="3800" dirty="0" smtClean="0">
                <a:solidFill>
                  <a:srgbClr val="00FFFF"/>
                </a:solidFill>
                <a:latin typeface="Comic Sans MS" pitchFamily="66" charset="0"/>
              </a:rPr>
              <a:t> y </a:t>
            </a:r>
            <a:r>
              <a:rPr lang="es-ES" sz="3800" dirty="0" err="1" smtClean="0">
                <a:solidFill>
                  <a:srgbClr val="00FFFF"/>
                </a:solidFill>
                <a:latin typeface="Comic Sans MS" pitchFamily="66" charset="0"/>
              </a:rPr>
              <a:t>reset</a:t>
            </a:r>
            <a:r>
              <a:rPr lang="es-ES" sz="3800" dirty="0" smtClean="0">
                <a:solidFill>
                  <a:srgbClr val="00FFFF"/>
                </a:solidFill>
                <a:latin typeface="Comic Sans MS" pitchFamily="66" charset="0"/>
              </a:rPr>
              <a:t> en la parte frontal o dependiendo del modelo del CPU.</a:t>
            </a:r>
          </a:p>
          <a:p>
            <a:pPr marL="514350" indent="-514350" algn="just">
              <a:buFont typeface="Wingdings" pitchFamily="2" charset="2"/>
              <a:buChar char="v"/>
            </a:pPr>
            <a:r>
              <a:rPr lang="es-ES" sz="3800" dirty="0" smtClean="0">
                <a:solidFill>
                  <a:srgbClr val="00FFFF"/>
                </a:solidFill>
                <a:latin typeface="Comic Sans MS" pitchFamily="66" charset="0"/>
              </a:rPr>
              <a:t>El monitor se puede manipular de manera exterior con botones que configuran el contraste, el brillo la apariencia, tamaño de la pantalla, etc. encontrados en un botón llamado menú y otro más de encendido y apagado.</a:t>
            </a:r>
          </a:p>
          <a:p>
            <a:endParaRPr lang="es-ES" dirty="0"/>
          </a:p>
        </p:txBody>
      </p:sp>
      <p:sp>
        <p:nvSpPr>
          <p:cNvPr id="7" name="6 Corazón"/>
          <p:cNvSpPr/>
          <p:nvPr/>
        </p:nvSpPr>
        <p:spPr>
          <a:xfrm>
            <a:off x="571472" y="785794"/>
            <a:ext cx="1428760" cy="1285884"/>
          </a:xfrm>
          <a:prstGeom prst="heart">
            <a:avLst/>
          </a:prstGeom>
          <a:solidFill>
            <a:srgbClr val="CC00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orazón"/>
          <p:cNvSpPr/>
          <p:nvPr/>
        </p:nvSpPr>
        <p:spPr>
          <a:xfrm>
            <a:off x="6858016" y="1571612"/>
            <a:ext cx="1357322" cy="1143008"/>
          </a:xfrm>
          <a:prstGeom prst="heart">
            <a:avLst/>
          </a:prstGeom>
          <a:solidFill>
            <a:srgbClr val="CC00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 smtClean="0">
                <a:ln w="6350">
                  <a:solidFill>
                    <a:srgbClr val="FF00FF"/>
                  </a:solidFill>
                </a:ln>
                <a:solidFill>
                  <a:srgbClr val="00FFFF"/>
                </a:solidFill>
                <a:latin typeface="Matura MT Script Capitals" pitchFamily="66" charset="0"/>
              </a:rPr>
              <a:t>Como usar una computadora por primera vez</a:t>
            </a:r>
            <a:endParaRPr lang="es-ES" dirty="0">
              <a:ln w="6350">
                <a:solidFill>
                  <a:srgbClr val="FF00FF"/>
                </a:solidFill>
              </a:ln>
              <a:solidFill>
                <a:srgbClr val="00FFFF"/>
              </a:solidFill>
              <a:latin typeface="Matura MT Script Capitals" pitchFamily="66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357158" y="2714620"/>
            <a:ext cx="8062912" cy="4143380"/>
          </a:xfrm>
        </p:spPr>
        <p:txBody>
          <a:bodyPr>
            <a:normAutofit fontScale="475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es-MX" sz="3200" dirty="0" smtClean="0">
                <a:solidFill>
                  <a:srgbClr val="00FFFF"/>
                </a:solidFill>
                <a:latin typeface="Comic Sans MS" pitchFamily="66" charset="0"/>
              </a:rPr>
              <a:t>Los programas corren dentro de un rectángulo llamado ventana, para poder modificarlas tienen en el extremo derecho tres encasillados: la rayita disminuye visualmente la ventana al máximo, el encasillado del medio nos permite reducir o ampliar la ventana a nuestro gusto y el encasillado de la X cierra el programa. </a:t>
            </a:r>
          </a:p>
          <a:p>
            <a:pPr algn="just">
              <a:buFont typeface="Wingdings" pitchFamily="2" charset="2"/>
              <a:buChar char="v"/>
            </a:pPr>
            <a:r>
              <a:rPr lang="es-ES" dirty="0" smtClean="0">
                <a:solidFill>
                  <a:srgbClr val="00FFFF"/>
                </a:solidFill>
              </a:rPr>
              <a:t> </a:t>
            </a:r>
            <a:r>
              <a:rPr lang="es-MX" sz="3200" dirty="0" smtClean="0">
                <a:solidFill>
                  <a:srgbClr val="00FFFF"/>
                </a:solidFill>
                <a:latin typeface="Comic Sans MS" pitchFamily="66" charset="0"/>
              </a:rPr>
              <a:t>Utiliza la metáfora de las ventanas, para permitir correr varios programas a la misma vez. </a:t>
            </a:r>
          </a:p>
          <a:p>
            <a:pPr algn="just"/>
            <a:r>
              <a:rPr lang="es-ES" sz="3200" b="1" i="1" dirty="0" smtClean="0">
                <a:solidFill>
                  <a:srgbClr val="00FFFF"/>
                </a:solidFill>
                <a:latin typeface="Comic Sans MS" pitchFamily="66" charset="0"/>
              </a:rPr>
              <a:t>UTILIZAR LA BARRA DE HERRAMIENTAS.</a:t>
            </a:r>
            <a:endParaRPr lang="es-MX" sz="3200" b="1" i="1" dirty="0" smtClean="0">
              <a:solidFill>
                <a:srgbClr val="00FFFF"/>
              </a:solidFill>
              <a:latin typeface="Comic Sans MS" pitchFamily="66" charset="0"/>
            </a:endParaRPr>
          </a:p>
          <a:p>
            <a:pPr algn="just"/>
            <a:r>
              <a:rPr lang="es-ES" sz="3200" dirty="0" smtClean="0">
                <a:solidFill>
                  <a:srgbClr val="00FFFF"/>
                </a:solidFill>
                <a:latin typeface="Comic Sans MS" pitchFamily="66" charset="0"/>
              </a:rPr>
              <a:t> Al crear o abrir un documento puedes consultar BARRA DE HERRAMIENTAS, situada debajo de Barra de Menús, que servirán para proporcionarte atajos u opciones como: abrir, guardar,  copiar, fecha/hora, etc. ; recuerda que para esto debes sombrear la parte que desees modificar, dejando presionado el </a:t>
            </a:r>
            <a:r>
              <a:rPr lang="es-MX" sz="3200" dirty="0" smtClean="0">
                <a:solidFill>
                  <a:srgbClr val="00FFFF"/>
                </a:solidFill>
                <a:latin typeface="Comic Sans MS" pitchFamily="66" charset="0"/>
              </a:rPr>
              <a:t>clic izquierdo</a:t>
            </a:r>
            <a:r>
              <a:rPr lang="es-MX" sz="3200" dirty="0" smtClean="0">
                <a:solidFill>
                  <a:srgbClr val="00FFFF"/>
                </a:solidFill>
                <a:latin typeface="Comic Sans MS" pitchFamily="66" charset="0"/>
              </a:rPr>
              <a:t>.</a:t>
            </a:r>
            <a:r>
              <a:rPr lang="es-ES" sz="3200" b="1" i="1" dirty="0" smtClean="0">
                <a:solidFill>
                  <a:srgbClr val="00FFFF"/>
                </a:solidFill>
                <a:latin typeface="Comic Sans MS" pitchFamily="66" charset="0"/>
              </a:rPr>
              <a:t> MANEJO DEL ESCRITORIO.</a:t>
            </a:r>
          </a:p>
          <a:p>
            <a:pPr algn="just">
              <a:buFont typeface="Wingdings" pitchFamily="2" charset="2"/>
              <a:buChar char="v"/>
            </a:pPr>
            <a:r>
              <a:rPr lang="es-ES" sz="3200" dirty="0" smtClean="0">
                <a:solidFill>
                  <a:srgbClr val="00FFFF"/>
                </a:solidFill>
                <a:latin typeface="Comic Sans MS" pitchFamily="66" charset="0"/>
              </a:rPr>
              <a:t>En la BARRA DE TAREAS se encuentra el área de notificaciones en la parte inferior de lado derecho, donde tú  podrás modificar la hora, volumen o simplemente accesos directos, y todo con tan solo dar un clic.</a:t>
            </a:r>
          </a:p>
          <a:p>
            <a:pPr algn="just">
              <a:buFont typeface="Wingdings" pitchFamily="2" charset="2"/>
              <a:buChar char="v"/>
            </a:pPr>
            <a:r>
              <a:rPr lang="es-ES" sz="3200" dirty="0" smtClean="0">
                <a:solidFill>
                  <a:srgbClr val="00FFFF"/>
                </a:solidFill>
                <a:latin typeface="Comic Sans MS" pitchFamily="66" charset="0"/>
              </a:rPr>
              <a:t>De lado inferior izquierdo de la barra de tareas, está el botón de INICIO, el cual al dar un clic te brindará los programas o accesorios de Windows.</a:t>
            </a:r>
          </a:p>
          <a:p>
            <a:pPr algn="just">
              <a:buFont typeface="Wingdings" pitchFamily="2" charset="2"/>
              <a:buChar char="v"/>
            </a:pPr>
            <a:r>
              <a:rPr lang="es-ES" sz="3200" dirty="0" smtClean="0">
                <a:solidFill>
                  <a:srgbClr val="00FFFF"/>
                </a:solidFill>
                <a:latin typeface="Comic Sans MS" pitchFamily="66" charset="0"/>
              </a:rPr>
              <a:t>Los ICONOS son  pequeños dibujos situados a la izquierda del escritorio, quienes son programas con ciertas aplicaciones.</a:t>
            </a:r>
          </a:p>
          <a:p>
            <a:pPr algn="just">
              <a:buFont typeface="Wingdings" pitchFamily="2" charset="2"/>
              <a:buChar char="v"/>
            </a:pPr>
            <a:r>
              <a:rPr lang="es-ES" sz="3200" dirty="0" smtClean="0">
                <a:solidFill>
                  <a:srgbClr val="00FFFF"/>
                </a:solidFill>
                <a:latin typeface="Comic Sans MS" pitchFamily="66" charset="0"/>
              </a:rPr>
              <a:t>Para poder crear un acceso directo a cierto programa, das clic derecho en el icono y luego seleccionas “crear acceso directo”.</a:t>
            </a:r>
          </a:p>
          <a:p>
            <a:pPr algn="just">
              <a:buFont typeface="Wingdings" pitchFamily="2" charset="2"/>
              <a:buChar char="v"/>
            </a:pPr>
            <a:endParaRPr lang="es-MX" sz="32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>
              <a:buFont typeface="Wingdings" pitchFamily="2" charset="2"/>
              <a:buChar char="v"/>
            </a:pPr>
            <a:endParaRPr lang="es-MX" sz="32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es-ES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14348" y="785794"/>
            <a:ext cx="77153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es-ES" b="1" i="1" dirty="0" smtClean="0">
                <a:solidFill>
                  <a:srgbClr val="00FFFF"/>
                </a:solidFill>
                <a:latin typeface="Comic Sans MS" pitchFamily="66" charset="0"/>
              </a:rPr>
              <a:t>CREAR, BORRAR Y GUARDAR CARPETAS.</a:t>
            </a:r>
          </a:p>
          <a:p>
            <a:pPr algn="just">
              <a:buFont typeface="Wingdings" pitchFamily="2" charset="2"/>
              <a:buChar char="v"/>
            </a:pPr>
            <a:r>
              <a:rPr lang="es-ES" dirty="0" smtClean="0">
                <a:solidFill>
                  <a:srgbClr val="00FFFF"/>
                </a:solidFill>
                <a:latin typeface="Comic Sans MS" pitchFamily="66" charset="0"/>
              </a:rPr>
              <a:t>Puedes crear carpetas con solo hacer clic derecho en el escritorio de Windows, después “nueva carpeta”  y nombrarle como desees.</a:t>
            </a:r>
          </a:p>
          <a:p>
            <a:pPr algn="just">
              <a:buFont typeface="Wingdings" pitchFamily="2" charset="2"/>
              <a:buChar char="v"/>
            </a:pPr>
            <a:r>
              <a:rPr lang="es-ES" dirty="0" smtClean="0">
                <a:solidFill>
                  <a:srgbClr val="00FFFF"/>
                </a:solidFill>
                <a:latin typeface="Comic Sans MS" pitchFamily="66" charset="0"/>
              </a:rPr>
              <a:t>Para borrar alguna carpeta o aplicación selecciona dicha cosa y presiona SUPR, saldrá un cuadro de dialogo  preguntándote si quieres enviarla a papelera y dirás que sí.</a:t>
            </a:r>
          </a:p>
          <a:p>
            <a:pPr algn="just">
              <a:buFont typeface="Wingdings" pitchFamily="2" charset="2"/>
              <a:buChar char="v"/>
            </a:pPr>
            <a:r>
              <a:rPr lang="es-ES" dirty="0" smtClean="0">
                <a:solidFill>
                  <a:srgbClr val="00FFFF"/>
                </a:solidFill>
                <a:latin typeface="Comic Sans MS" pitchFamily="66" charset="0"/>
              </a:rPr>
              <a:t>Para guardar un documento debes crear primero la carpeta, posteriormente,  lo abres , haces clic en archivo, luego en guardar como…, das doble clic en la carpeta que deseas, colocas un nombre y oprimes la opción guardar.</a:t>
            </a:r>
            <a:endParaRPr lang="es-MX" dirty="0">
              <a:solidFill>
                <a:srgbClr val="00FF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127</TotalTime>
  <Words>311</Words>
  <Application>Microsoft Office PowerPoint</Application>
  <PresentationFormat>Presentación en pantalla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Brío</vt:lpstr>
      <vt:lpstr>Centro  de Estudios de Bachillerato Lic. Jesús Reyes Heroles CEB 6/13 INFORMATICA  II Viridiana Serrano Castro Alejandro López Reyes </vt:lpstr>
      <vt:lpstr>Como instalar una computadora</vt:lpstr>
      <vt:lpstr>Diapositiva 3</vt:lpstr>
      <vt:lpstr>Como manipular una computadora</vt:lpstr>
      <vt:lpstr>Como usar una computadora por primera vez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Centro  de Estudios de Bachillerato Lic. Jesús Reyes Heroles CEB 6/13 INFORMATICA  II Viridiana Serrano Castro Alejandro López Reyes </dc:title>
  <dc:creator>Alex</dc:creator>
  <cp:lastModifiedBy>Usuario Final</cp:lastModifiedBy>
  <cp:revision>10</cp:revision>
  <dcterms:created xsi:type="dcterms:W3CDTF">2010-09-14T15:01:42Z</dcterms:created>
  <dcterms:modified xsi:type="dcterms:W3CDTF">2010-09-20T01:25:59Z</dcterms:modified>
</cp:coreProperties>
</file>