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71145-2E39-4724-9622-973D2C82C124}" type="datetimeFigureOut">
              <a:rPr lang="es-AR" smtClean="0"/>
              <a:t>04/11/2009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C74C-4201-487A-91C4-AE7FB5EE987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71145-2E39-4724-9622-973D2C82C124}" type="datetimeFigureOut">
              <a:rPr lang="es-AR" smtClean="0"/>
              <a:t>04/11/2009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C74C-4201-487A-91C4-AE7FB5EE987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71145-2E39-4724-9622-973D2C82C124}" type="datetimeFigureOut">
              <a:rPr lang="es-AR" smtClean="0"/>
              <a:t>04/11/2009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C74C-4201-487A-91C4-AE7FB5EE987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71145-2E39-4724-9622-973D2C82C124}" type="datetimeFigureOut">
              <a:rPr lang="es-AR" smtClean="0"/>
              <a:t>04/11/2009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C74C-4201-487A-91C4-AE7FB5EE987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71145-2E39-4724-9622-973D2C82C124}" type="datetimeFigureOut">
              <a:rPr lang="es-AR" smtClean="0"/>
              <a:t>04/11/2009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C74C-4201-487A-91C4-AE7FB5EE987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71145-2E39-4724-9622-973D2C82C124}" type="datetimeFigureOut">
              <a:rPr lang="es-AR" smtClean="0"/>
              <a:t>04/11/2009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C74C-4201-487A-91C4-AE7FB5EE987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71145-2E39-4724-9622-973D2C82C124}" type="datetimeFigureOut">
              <a:rPr lang="es-AR" smtClean="0"/>
              <a:t>04/11/2009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C74C-4201-487A-91C4-AE7FB5EE987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71145-2E39-4724-9622-973D2C82C124}" type="datetimeFigureOut">
              <a:rPr lang="es-AR" smtClean="0"/>
              <a:t>04/11/2009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C74C-4201-487A-91C4-AE7FB5EE987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71145-2E39-4724-9622-973D2C82C124}" type="datetimeFigureOut">
              <a:rPr lang="es-AR" smtClean="0"/>
              <a:t>04/11/2009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C74C-4201-487A-91C4-AE7FB5EE987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71145-2E39-4724-9622-973D2C82C124}" type="datetimeFigureOut">
              <a:rPr lang="es-AR" smtClean="0"/>
              <a:t>04/11/2009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C74C-4201-487A-91C4-AE7FB5EE987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71145-2E39-4724-9622-973D2C82C124}" type="datetimeFigureOut">
              <a:rPr lang="es-AR" smtClean="0"/>
              <a:t>04/11/2009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C74C-4201-487A-91C4-AE7FB5EE987B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71145-2E39-4724-9622-973D2C82C124}" type="datetimeFigureOut">
              <a:rPr lang="es-AR" smtClean="0"/>
              <a:t>04/11/2009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9C74C-4201-487A-91C4-AE7FB5EE987B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2000263"/>
          </a:xfrm>
        </p:spPr>
        <p:txBody>
          <a:bodyPr>
            <a:normAutofit/>
          </a:bodyPr>
          <a:lstStyle/>
          <a:p>
            <a:r>
              <a:rPr lang="es-AR" sz="8800" b="1" dirty="0" smtClean="0">
                <a:latin typeface="Chiller" pitchFamily="82" charset="0"/>
              </a:rPr>
              <a:t>carbohidratos</a:t>
            </a:r>
            <a:endParaRPr lang="es-AR" sz="8800" b="1" dirty="0">
              <a:latin typeface="Chiller" pitchFamily="8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428868"/>
            <a:ext cx="4724427" cy="303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90000"/>
          </a:bodyPr>
          <a:lstStyle/>
          <a:p>
            <a:pPr algn="l"/>
            <a:r>
              <a:rPr lang="es-AR" dirty="0" smtClean="0">
                <a:latin typeface="Chiller" pitchFamily="82" charset="0"/>
              </a:rPr>
              <a:t/>
            </a:r>
            <a:br>
              <a:rPr lang="es-AR" dirty="0" smtClean="0">
                <a:latin typeface="Chiller" pitchFamily="82" charset="0"/>
              </a:rPr>
            </a:br>
            <a:r>
              <a:rPr lang="es-AR" dirty="0" smtClean="0">
                <a:latin typeface="Chiller" pitchFamily="82" charset="0"/>
              </a:rPr>
              <a:t/>
            </a:r>
            <a:br>
              <a:rPr lang="es-AR" dirty="0" smtClean="0">
                <a:latin typeface="Chiller" pitchFamily="82" charset="0"/>
              </a:rPr>
            </a:br>
            <a:r>
              <a:rPr lang="es-AR" dirty="0" smtClean="0">
                <a:latin typeface="Chiller" pitchFamily="82" charset="0"/>
              </a:rPr>
              <a:t>Los carbohidratos simples que contienen vitaminas y minerales se encuentran en forma natural en:</a:t>
            </a:r>
            <a:br>
              <a:rPr lang="es-AR" dirty="0" smtClean="0">
                <a:latin typeface="Chiller" pitchFamily="82" charset="0"/>
              </a:rPr>
            </a:br>
            <a:r>
              <a:rPr lang="es-AR" dirty="0" smtClean="0">
                <a:latin typeface="Chiller" pitchFamily="82" charset="0"/>
              </a:rPr>
              <a:t>Las frutas</a:t>
            </a:r>
            <a:br>
              <a:rPr lang="es-AR" dirty="0" smtClean="0">
                <a:latin typeface="Chiller" pitchFamily="82" charset="0"/>
              </a:rPr>
            </a:br>
            <a:r>
              <a:rPr lang="es-AR" dirty="0" smtClean="0">
                <a:latin typeface="Chiller" pitchFamily="82" charset="0"/>
              </a:rPr>
              <a:t>La leche y sus derivados</a:t>
            </a:r>
            <a:br>
              <a:rPr lang="es-AR" dirty="0" smtClean="0">
                <a:latin typeface="Chiller" pitchFamily="82" charset="0"/>
              </a:rPr>
            </a:br>
            <a:r>
              <a:rPr lang="es-AR" dirty="0" smtClean="0">
                <a:latin typeface="Chiller" pitchFamily="82" charset="0"/>
              </a:rPr>
              <a:t>Las verduras</a:t>
            </a:r>
            <a:br>
              <a:rPr lang="es-AR" dirty="0" smtClean="0">
                <a:latin typeface="Chiller" pitchFamily="82" charset="0"/>
              </a:rPr>
            </a:br>
            <a:r>
              <a:rPr lang="es-AR" dirty="0" smtClean="0">
                <a:latin typeface="Chiller" pitchFamily="82" charset="0"/>
              </a:rPr>
              <a:t>Los carbohidratos simples también se encuentran en los azúcares procesados y refinados como:</a:t>
            </a:r>
            <a:br>
              <a:rPr lang="es-AR" dirty="0" smtClean="0">
                <a:latin typeface="Chiller" pitchFamily="82" charset="0"/>
              </a:rPr>
            </a:br>
            <a:r>
              <a:rPr lang="es-AR" dirty="0" smtClean="0">
                <a:latin typeface="Chiller" pitchFamily="82" charset="0"/>
              </a:rPr>
              <a:t>Las golosinas</a:t>
            </a:r>
            <a:br>
              <a:rPr lang="es-AR" dirty="0" smtClean="0">
                <a:latin typeface="Chiller" pitchFamily="82" charset="0"/>
              </a:rPr>
            </a:br>
            <a:r>
              <a:rPr lang="es-AR" dirty="0" smtClean="0">
                <a:latin typeface="Chiller" pitchFamily="82" charset="0"/>
              </a:rPr>
              <a:t>Las bebidas carbonatadas (no dietéticas) regulares, como las bebidas gaseosas</a:t>
            </a:r>
            <a:br>
              <a:rPr lang="es-AR" dirty="0" smtClean="0">
                <a:latin typeface="Chiller" pitchFamily="82" charset="0"/>
              </a:rPr>
            </a:br>
            <a:r>
              <a:rPr lang="es-AR" dirty="0" smtClean="0">
                <a:latin typeface="Chiller" pitchFamily="82" charset="0"/>
              </a:rPr>
              <a:t/>
            </a:r>
            <a:br>
              <a:rPr lang="es-AR" dirty="0" smtClean="0">
                <a:latin typeface="Chiller" pitchFamily="82" charset="0"/>
              </a:rPr>
            </a:br>
            <a:endParaRPr lang="es-AR" dirty="0">
              <a:latin typeface="Chiller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 fontScale="90000"/>
          </a:bodyPr>
          <a:lstStyle/>
          <a:p>
            <a:r>
              <a:rPr lang="es-AR" sz="6000" b="1" dirty="0" smtClean="0">
                <a:latin typeface="Chiller" pitchFamily="82" charset="0"/>
              </a:rPr>
              <a:t>Que son los carbohidratos</a:t>
            </a:r>
            <a:r>
              <a:rPr lang="es-AR" sz="6000" dirty="0" smtClean="0">
                <a:latin typeface="Chiller" pitchFamily="82" charset="0"/>
              </a:rPr>
              <a:t/>
            </a:r>
            <a:br>
              <a:rPr lang="es-AR" sz="6000" dirty="0" smtClean="0">
                <a:latin typeface="Chiller" pitchFamily="82" charset="0"/>
              </a:rPr>
            </a:br>
            <a:r>
              <a:rPr lang="es-AR" sz="6000" dirty="0" smtClean="0">
                <a:latin typeface="Chiller" pitchFamily="82" charset="0"/>
              </a:rPr>
              <a:t/>
            </a:r>
            <a:br>
              <a:rPr lang="es-AR" sz="6000" dirty="0" smtClean="0">
                <a:latin typeface="Chiller" pitchFamily="82" charset="0"/>
              </a:rPr>
            </a:br>
            <a:r>
              <a:rPr lang="es-AR" dirty="0" smtClean="0">
                <a:latin typeface="Chiller" pitchFamily="82" charset="0"/>
              </a:rPr>
              <a:t>Los carbohidratos, hidratos de carbono y también simplemente azúcares. En su composición entran los elementos carbono, hidrógeno y oxígeno, con frecuencia en la proporción  Cn(H20)n, por ejemplo, glucosa C6(H2O)6 de aquí los nombres carbohidratos o hidratos de carbono.</a:t>
            </a:r>
            <a:r>
              <a:rPr lang="es-AR" sz="6000" dirty="0">
                <a:latin typeface="Chiller" pitchFamily="82" charset="0"/>
              </a:rPr>
              <a:t/>
            </a:r>
            <a:br>
              <a:rPr lang="es-AR" sz="6000" dirty="0">
                <a:latin typeface="Chiller" pitchFamily="82" charset="0"/>
              </a:rPr>
            </a:br>
            <a:endParaRPr lang="es-AR" sz="6000" dirty="0">
              <a:latin typeface="Chiller" pitchFamily="8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r>
              <a:rPr lang="es-AR" sz="5400" b="1" dirty="0" err="1" smtClean="0">
                <a:latin typeface="Chiller" pitchFamily="82" charset="0"/>
              </a:rPr>
              <a:t>clasificacion</a:t>
            </a:r>
            <a:r>
              <a:rPr lang="es-AR" sz="4000" dirty="0" smtClean="0">
                <a:latin typeface="Chiller" pitchFamily="82" charset="0"/>
              </a:rPr>
              <a:t/>
            </a:r>
            <a:br>
              <a:rPr lang="es-AR" sz="4000" dirty="0" smtClean="0">
                <a:latin typeface="Chiller" pitchFamily="82" charset="0"/>
              </a:rPr>
            </a:br>
            <a:r>
              <a:rPr lang="es-AR" sz="4000" dirty="0" smtClean="0">
                <a:latin typeface="Chiller" pitchFamily="82" charset="0"/>
              </a:rPr>
              <a:t>Monosacáridos: glucosa o fructosa</a:t>
            </a:r>
            <a:br>
              <a:rPr lang="es-AR" sz="4000" dirty="0" smtClean="0">
                <a:latin typeface="Chiller" pitchFamily="82" charset="0"/>
              </a:rPr>
            </a:br>
            <a:r>
              <a:rPr lang="es-AR" sz="4000" dirty="0" smtClean="0">
                <a:latin typeface="Chiller" pitchFamily="82" charset="0"/>
              </a:rPr>
              <a:t>Disacáridos: formados por la unión de dos monosacáridos iguales o distintos: lactosa, maltosa, sacarosa, etc.</a:t>
            </a:r>
            <a:br>
              <a:rPr lang="es-AR" sz="4000" dirty="0" smtClean="0">
                <a:latin typeface="Chiller" pitchFamily="82" charset="0"/>
              </a:rPr>
            </a:br>
            <a:r>
              <a:rPr lang="es-AR" sz="4000" dirty="0" smtClean="0">
                <a:latin typeface="Chiller" pitchFamily="82" charset="0"/>
              </a:rPr>
              <a:t>Oligosacáridos: polímeros de hasta 20 unidades de monosacáridos.</a:t>
            </a:r>
            <a:endParaRPr lang="es-AR" sz="4000" dirty="0">
              <a:latin typeface="Chiller" pitchFamily="8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5368940"/>
          </a:xfrm>
        </p:spPr>
        <p:txBody>
          <a:bodyPr>
            <a:normAutofit fontScale="90000"/>
          </a:bodyPr>
          <a:lstStyle/>
          <a:p>
            <a:r>
              <a:rPr lang="es-AR" dirty="0" smtClean="0">
                <a:latin typeface="Chiller" pitchFamily="82" charset="0"/>
              </a:rPr>
              <a:t/>
            </a:r>
            <a:br>
              <a:rPr lang="es-AR" dirty="0" smtClean="0">
                <a:latin typeface="Chiller" pitchFamily="82" charset="0"/>
              </a:rPr>
            </a:br>
            <a:r>
              <a:rPr lang="es-AR" dirty="0">
                <a:latin typeface="Chiller" pitchFamily="82" charset="0"/>
              </a:rPr>
              <a:t/>
            </a:r>
            <a:br>
              <a:rPr lang="es-AR" dirty="0">
                <a:latin typeface="Chiller" pitchFamily="82" charset="0"/>
              </a:rPr>
            </a:br>
            <a:r>
              <a:rPr lang="es-AR" sz="6000" b="1" dirty="0" smtClean="0">
                <a:latin typeface="Chiller" pitchFamily="82" charset="0"/>
              </a:rPr>
              <a:t>función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>
                <a:latin typeface="Chiller" pitchFamily="82" charset="0"/>
              </a:rPr>
              <a:t>Función energética. Cada gramo de carbohidratos aporta una energía de 4 Kcal. Ocupan el primer lugar en el requerimiento diario de nutrientes debido a que nos aportan el combustible necesario para realizar las funciones orgánicas, físicas y psicológicas de nuestro organismo.</a:t>
            </a:r>
            <a:br>
              <a:rPr lang="es-AR" dirty="0" smtClean="0">
                <a:latin typeface="Chiller" pitchFamily="82" charset="0"/>
              </a:rPr>
            </a:br>
            <a:r>
              <a:rPr lang="es-AR" dirty="0" smtClean="0">
                <a:latin typeface="Chiller" pitchFamily="82" charset="0"/>
              </a:rPr>
              <a:t>.</a:t>
            </a:r>
            <a:endParaRPr lang="es-AR" dirty="0">
              <a:latin typeface="Chiller" pitchFamily="8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4143404"/>
          </a:xfrm>
        </p:spPr>
        <p:txBody>
          <a:bodyPr>
            <a:normAutofit/>
          </a:bodyPr>
          <a:lstStyle/>
          <a:p>
            <a:r>
              <a:rPr lang="es-AR" sz="5400" b="1" dirty="0" smtClean="0">
                <a:latin typeface="Chiller" pitchFamily="82" charset="0"/>
              </a:rPr>
              <a:t>Nombres alternativos</a:t>
            </a:r>
            <a:r>
              <a:rPr lang="es-AR" dirty="0" smtClean="0">
                <a:latin typeface="Chiller" pitchFamily="82" charset="0"/>
              </a:rPr>
              <a:t/>
            </a:r>
            <a:br>
              <a:rPr lang="es-AR" dirty="0" smtClean="0">
                <a:latin typeface="Chiller" pitchFamily="82" charset="0"/>
              </a:rPr>
            </a:br>
            <a:r>
              <a:rPr lang="es-AR" dirty="0" smtClean="0">
                <a:latin typeface="Chiller" pitchFamily="82" charset="0"/>
              </a:rPr>
              <a:t>Almidones; azúcares simples; azúcares; carbohidratos complejos; dieta y carbohidratos; carbohidratos simples</a:t>
            </a: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>
            <a:normAutofit/>
          </a:bodyPr>
          <a:lstStyle/>
          <a:p>
            <a:r>
              <a:rPr lang="es-AR" sz="4000" dirty="0" smtClean="0">
                <a:latin typeface="Chiller" pitchFamily="82" charset="0"/>
              </a:rPr>
              <a:t>Los carbohidratos se clasifican como simples o complejos y esta clasificación depende de la estructura química de la fuente alimenticia particular y refleja la rapidez con la que el azúcar es digerido y absorbido. Los carbohidratos simples tienen uno (simple) o dos (doble) azúcares, mientras que los carbohidratos complejos tienen tres o más.</a:t>
            </a:r>
            <a:endParaRPr lang="es-AR" sz="4000" dirty="0">
              <a:latin typeface="Chiller" pitchFamily="8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Autofit/>
          </a:bodyPr>
          <a:lstStyle/>
          <a:p>
            <a:r>
              <a:rPr lang="es-AR" sz="4000" dirty="0" smtClean="0">
                <a:latin typeface="Chiller" pitchFamily="82" charset="0"/>
              </a:rPr>
              <a:t>Los ejemplos de azúcares simples provenientes de alimentos abarcan fructosa (se encuentra en las frutas) y galactosa (se encuentra en los productos lácteos). Los azúcares dobles incluyen lactosa (se encuentra en los productos lácteos), maltosa (se encuentra en ciertas verduras y en la cerveza) y sacarosa (azúcar de mesa). </a:t>
            </a:r>
            <a:endParaRPr lang="es-AR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571480"/>
            <a:ext cx="4257676" cy="5554683"/>
          </a:xfrm>
        </p:spPr>
        <p:txBody>
          <a:bodyPr>
            <a:noAutofit/>
          </a:bodyPr>
          <a:lstStyle/>
          <a:p>
            <a:r>
              <a:rPr lang="es-AR" sz="4000" dirty="0" smtClean="0">
                <a:latin typeface="Chiller" pitchFamily="82" charset="0"/>
              </a:rPr>
              <a:t>La miel también es un azúcar doble, pero a diferencia del azúcar de mesa, contiene una pequeña cantidad de vitaminas y minerales. (Nota: a los niños menores de 1 año no se les debe dar miel).</a:t>
            </a:r>
            <a:endParaRPr lang="es-AR" sz="4000" dirty="0">
              <a:latin typeface="Chiller" pitchFamily="8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571480"/>
            <a:ext cx="3857652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929354"/>
          </a:xfrm>
        </p:spPr>
        <p:txBody>
          <a:bodyPr>
            <a:normAutofit fontScale="90000"/>
          </a:bodyPr>
          <a:lstStyle/>
          <a:p>
            <a:pPr algn="l"/>
            <a:r>
              <a:rPr lang="es-AR" dirty="0" smtClean="0">
                <a:latin typeface="Chiller" pitchFamily="82" charset="0"/>
              </a:rPr>
              <a:t/>
            </a:r>
            <a:br>
              <a:rPr lang="es-AR" dirty="0" smtClean="0">
                <a:latin typeface="Chiller" pitchFamily="82" charset="0"/>
              </a:rPr>
            </a:br>
            <a:r>
              <a:rPr lang="es-AR" dirty="0">
                <a:latin typeface="Chiller" pitchFamily="82" charset="0"/>
              </a:rPr>
              <a:t/>
            </a:r>
            <a:br>
              <a:rPr lang="es-AR" dirty="0">
                <a:latin typeface="Chiller" pitchFamily="82" charset="0"/>
              </a:rPr>
            </a:br>
            <a:r>
              <a:rPr lang="es-AR" dirty="0" smtClean="0">
                <a:latin typeface="Chiller" pitchFamily="82" charset="0"/>
              </a:rPr>
              <a:t>Los carbohidratos complejos, a menudo llamados alimentos "ricos en almidón", incluyen:</a:t>
            </a:r>
            <a:br>
              <a:rPr lang="es-AR" dirty="0" smtClean="0">
                <a:latin typeface="Chiller" pitchFamily="82" charset="0"/>
              </a:rPr>
            </a:br>
            <a:r>
              <a:rPr lang="es-AR" dirty="0" smtClean="0">
                <a:latin typeface="Chiller" pitchFamily="82" charset="0"/>
              </a:rPr>
              <a:t>Las legumbres Las verduras ricas en almidón</a:t>
            </a:r>
            <a:br>
              <a:rPr lang="es-AR" dirty="0" smtClean="0">
                <a:latin typeface="Chiller" pitchFamily="82" charset="0"/>
              </a:rPr>
            </a:br>
            <a:r>
              <a:rPr lang="es-AR" dirty="0" smtClean="0">
                <a:latin typeface="Chiller" pitchFamily="82" charset="0"/>
              </a:rPr>
              <a:t>Los panes y cereales integrales</a:t>
            </a:r>
            <a:br>
              <a:rPr lang="es-AR" dirty="0" smtClean="0">
                <a:latin typeface="Chiller" pitchFamily="82" charset="0"/>
              </a:rPr>
            </a:br>
            <a:r>
              <a:rPr lang="es-AR" dirty="0" smtClean="0">
                <a:latin typeface="Chiller" pitchFamily="82" charset="0"/>
              </a:rPr>
              <a:t>Los carbohidratos simples que contienen vitaminas y minerales se encuentran en forma natural en:</a:t>
            </a:r>
            <a:br>
              <a:rPr lang="es-AR" dirty="0" smtClean="0">
                <a:latin typeface="Chiller" pitchFamily="82" charset="0"/>
              </a:rPr>
            </a:br>
            <a:r>
              <a:rPr lang="es-AR" dirty="0" smtClean="0">
                <a:latin typeface="Chiller" pitchFamily="82" charset="0"/>
              </a:rPr>
              <a:t>Las frutas</a:t>
            </a:r>
            <a:br>
              <a:rPr lang="es-AR" dirty="0" smtClean="0">
                <a:latin typeface="Chiller" pitchFamily="82" charset="0"/>
              </a:rPr>
            </a:br>
            <a:r>
              <a:rPr lang="es-AR" dirty="0" smtClean="0">
                <a:latin typeface="Chiller" pitchFamily="82" charset="0"/>
              </a:rPr>
              <a:t>La leche y sus derivados</a:t>
            </a:r>
            <a:br>
              <a:rPr lang="es-AR" dirty="0" smtClean="0">
                <a:latin typeface="Chiller" pitchFamily="82" charset="0"/>
              </a:rPr>
            </a:br>
            <a:r>
              <a:rPr lang="es-AR" dirty="0" smtClean="0">
                <a:latin typeface="Chiller" pitchFamily="82" charset="0"/>
              </a:rPr>
              <a:t>Las verduras</a:t>
            </a:r>
            <a:br>
              <a:rPr lang="es-AR" dirty="0" smtClean="0">
                <a:latin typeface="Chiller" pitchFamily="82" charset="0"/>
              </a:rPr>
            </a:br>
            <a:r>
              <a:rPr lang="es-AR" dirty="0" smtClean="0">
                <a:latin typeface="Chiller" pitchFamily="82" charset="0"/>
              </a:rPr>
              <a:t/>
            </a:r>
            <a:br>
              <a:rPr lang="es-AR" dirty="0" smtClean="0">
                <a:latin typeface="Chiller" pitchFamily="82" charset="0"/>
              </a:rPr>
            </a:br>
            <a:endParaRPr lang="es-AR" dirty="0">
              <a:latin typeface="Chiller" pitchFamily="8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169</Words>
  <Application>Microsoft Office PowerPoint</Application>
  <PresentationFormat>Presentación en pantalla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carbohidratos</vt:lpstr>
      <vt:lpstr>Que son los carbohidratos  Los carbohidratos, hidratos de carbono y también simplemente azúcares. En su composición entran los elementos carbono, hidrógeno y oxígeno, con frecuencia en la proporción  Cn(H20)n, por ejemplo, glucosa C6(H2O)6 de aquí los nombres carbohidratos o hidratos de carbono. </vt:lpstr>
      <vt:lpstr>clasificacion Monosacáridos: glucosa o fructosa Disacáridos: formados por la unión de dos monosacáridos iguales o distintos: lactosa, maltosa, sacarosa, etc. Oligosacáridos: polímeros de hasta 20 unidades de monosacáridos.</vt:lpstr>
      <vt:lpstr>  función Función energética. Cada gramo de carbohidratos aporta una energía de 4 Kcal. Ocupan el primer lugar en el requerimiento diario de nutrientes debido a que nos aportan el combustible necesario para realizar las funciones orgánicas, físicas y psicológicas de nuestro organismo. .</vt:lpstr>
      <vt:lpstr>Nombres alternativos Almidones; azúcares simples; azúcares; carbohidratos complejos; dieta y carbohidratos; carbohidratos simples </vt:lpstr>
      <vt:lpstr>Los carbohidratos se clasifican como simples o complejos y esta clasificación depende de la estructura química de la fuente alimenticia particular y refleja la rapidez con la que el azúcar es digerido y absorbido. Los carbohidratos simples tienen uno (simple) o dos (doble) azúcares, mientras que los carbohidratos complejos tienen tres o más.</vt:lpstr>
      <vt:lpstr>Los ejemplos de azúcares simples provenientes de alimentos abarcan fructosa (se encuentra en las frutas) y galactosa (se encuentra en los productos lácteos). Los azúcares dobles incluyen lactosa (se encuentra en los productos lácteos), maltosa (se encuentra en ciertas verduras y en la cerveza) y sacarosa (azúcar de mesa). </vt:lpstr>
      <vt:lpstr> </vt:lpstr>
      <vt:lpstr>  Los carbohidratos complejos, a menudo llamados alimentos "ricos en almidón", incluyen: Las legumbres Las verduras ricas en almidón Los panes y cereales integrales Los carbohidratos simples que contienen vitaminas y minerales se encuentran en forma natural en: Las frutas La leche y sus derivados Las verduras  </vt:lpstr>
      <vt:lpstr>  Los carbohidratos simples que contienen vitaminas y minerales se encuentran en forma natural en: Las frutas La leche y sus derivados Las verduras Los carbohidratos simples también se encuentran en los azúcares procesados y refinados como: Las golosinas Las bebidas carbonatadas (no dietéticas) regulares, como las bebidas gaseosas  </vt:lpstr>
    </vt:vector>
  </TitlesOfParts>
  <Company>Windows XP Colossus Edition 2 Reloaded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carbohidratos</dc:title>
  <dc:creator>Colossus User</dc:creator>
  <cp:lastModifiedBy>Colossus User</cp:lastModifiedBy>
  <cp:revision>4</cp:revision>
  <dcterms:created xsi:type="dcterms:W3CDTF">2009-11-04T20:58:47Z</dcterms:created>
  <dcterms:modified xsi:type="dcterms:W3CDTF">2009-11-04T21:30:02Z</dcterms:modified>
</cp:coreProperties>
</file>