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3" d="100"/>
          <a:sy n="63" d="100"/>
        </p:scale>
        <p:origin x="-137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SV"/>
          </a:p>
        </p:txBody>
      </p:sp>
      <p:sp>
        <p:nvSpPr>
          <p:cNvPr id="4" name="3 Marcador de fecha"/>
          <p:cNvSpPr>
            <a:spLocks noGrp="1"/>
          </p:cNvSpPr>
          <p:nvPr>
            <p:ph type="dt" sz="half" idx="10"/>
          </p:nvPr>
        </p:nvSpPr>
        <p:spPr/>
        <p:txBody>
          <a:bodyPr/>
          <a:lstStyle/>
          <a:p>
            <a:fld id="{A6012E3A-21CD-4F08-90BF-642342AF0512}" type="datetimeFigureOut">
              <a:rPr lang="es-SV" smtClean="0"/>
              <a:t>11/10/2009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C99B149-02BE-49A2-9C95-7349D410ABA0}" type="slidenum">
              <a:rPr lang="es-SV" smtClean="0"/>
              <a:t>‹Nº›</a:t>
            </a:fld>
            <a:endParaRPr lang="es-SV"/>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A6012E3A-21CD-4F08-90BF-642342AF0512}" type="datetimeFigureOut">
              <a:rPr lang="es-SV" smtClean="0"/>
              <a:t>11/10/2009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C99B149-02BE-49A2-9C95-7349D410ABA0}" type="slidenum">
              <a:rPr lang="es-SV" smtClean="0"/>
              <a:t>‹Nº›</a:t>
            </a:fld>
            <a:endParaRPr lang="es-SV"/>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A6012E3A-21CD-4F08-90BF-642342AF0512}" type="datetimeFigureOut">
              <a:rPr lang="es-SV" smtClean="0"/>
              <a:t>11/10/2009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C99B149-02BE-49A2-9C95-7349D410ABA0}" type="slidenum">
              <a:rPr lang="es-SV" smtClean="0"/>
              <a:t>‹Nº›</a:t>
            </a:fld>
            <a:endParaRPr lang="es-SV"/>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A6012E3A-21CD-4F08-90BF-642342AF0512}" type="datetimeFigureOut">
              <a:rPr lang="es-SV" smtClean="0"/>
              <a:t>11/10/2009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C99B149-02BE-49A2-9C95-7349D410ABA0}" type="slidenum">
              <a:rPr lang="es-SV" smtClean="0"/>
              <a:t>‹Nº›</a:t>
            </a:fld>
            <a:endParaRPr lang="es-SV"/>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6012E3A-21CD-4F08-90BF-642342AF0512}" type="datetimeFigureOut">
              <a:rPr lang="es-SV" smtClean="0"/>
              <a:t>11/10/2009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C99B149-02BE-49A2-9C95-7349D410ABA0}" type="slidenum">
              <a:rPr lang="es-SV" smtClean="0"/>
              <a:t>‹Nº›</a:t>
            </a:fld>
            <a:endParaRPr lang="es-SV"/>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fecha"/>
          <p:cNvSpPr>
            <a:spLocks noGrp="1"/>
          </p:cNvSpPr>
          <p:nvPr>
            <p:ph type="dt" sz="half" idx="10"/>
          </p:nvPr>
        </p:nvSpPr>
        <p:spPr/>
        <p:txBody>
          <a:bodyPr/>
          <a:lstStyle/>
          <a:p>
            <a:fld id="{A6012E3A-21CD-4F08-90BF-642342AF0512}" type="datetimeFigureOut">
              <a:rPr lang="es-SV" smtClean="0"/>
              <a:t>11/10/2009</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C99B149-02BE-49A2-9C95-7349D410ABA0}" type="slidenum">
              <a:rPr lang="es-SV" smtClean="0"/>
              <a:t>‹Nº›</a:t>
            </a:fld>
            <a:endParaRPr lang="es-SV"/>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6 Marcador de fecha"/>
          <p:cNvSpPr>
            <a:spLocks noGrp="1"/>
          </p:cNvSpPr>
          <p:nvPr>
            <p:ph type="dt" sz="half" idx="10"/>
          </p:nvPr>
        </p:nvSpPr>
        <p:spPr/>
        <p:txBody>
          <a:bodyPr/>
          <a:lstStyle/>
          <a:p>
            <a:fld id="{A6012E3A-21CD-4F08-90BF-642342AF0512}" type="datetimeFigureOut">
              <a:rPr lang="es-SV" smtClean="0"/>
              <a:t>11/10/2009</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3C99B149-02BE-49A2-9C95-7349D410ABA0}" type="slidenum">
              <a:rPr lang="es-SV" smtClean="0"/>
              <a:t>‹Nº›</a:t>
            </a:fld>
            <a:endParaRPr lang="es-SV"/>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fecha"/>
          <p:cNvSpPr>
            <a:spLocks noGrp="1"/>
          </p:cNvSpPr>
          <p:nvPr>
            <p:ph type="dt" sz="half" idx="10"/>
          </p:nvPr>
        </p:nvSpPr>
        <p:spPr/>
        <p:txBody>
          <a:bodyPr/>
          <a:lstStyle/>
          <a:p>
            <a:fld id="{A6012E3A-21CD-4F08-90BF-642342AF0512}" type="datetimeFigureOut">
              <a:rPr lang="es-SV" smtClean="0"/>
              <a:t>11/10/2009</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3C99B149-02BE-49A2-9C95-7349D410ABA0}" type="slidenum">
              <a:rPr lang="es-SV" smtClean="0"/>
              <a:t>‹Nº›</a:t>
            </a:fld>
            <a:endParaRPr lang="es-SV"/>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6012E3A-21CD-4F08-90BF-642342AF0512}" type="datetimeFigureOut">
              <a:rPr lang="es-SV" smtClean="0"/>
              <a:t>11/10/2009</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3C99B149-02BE-49A2-9C95-7349D410ABA0}" type="slidenum">
              <a:rPr lang="es-SV" smtClean="0"/>
              <a:t>‹Nº›</a:t>
            </a:fld>
            <a:endParaRPr lang="es-SV"/>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6012E3A-21CD-4F08-90BF-642342AF0512}" type="datetimeFigureOut">
              <a:rPr lang="es-SV" smtClean="0"/>
              <a:t>11/10/2009</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C99B149-02BE-49A2-9C95-7349D410ABA0}" type="slidenum">
              <a:rPr lang="es-SV" smtClean="0"/>
              <a:t>‹Nº›</a:t>
            </a:fld>
            <a:endParaRPr lang="es-SV"/>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6012E3A-21CD-4F08-90BF-642342AF0512}" type="datetimeFigureOut">
              <a:rPr lang="es-SV" smtClean="0"/>
              <a:t>11/10/2009</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C99B149-02BE-49A2-9C95-7349D410ABA0}" type="slidenum">
              <a:rPr lang="es-SV" smtClean="0"/>
              <a:t>‹Nº›</a:t>
            </a:fld>
            <a:endParaRPr lang="es-SV"/>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012E3A-21CD-4F08-90BF-642342AF0512}" type="datetimeFigureOut">
              <a:rPr lang="es-SV" smtClean="0"/>
              <a:t>11/10/2009</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99B149-02BE-49A2-9C95-7349D410ABA0}" type="slidenum">
              <a:rPr lang="es-SV" smtClean="0"/>
              <a:t>‹Nº›</a:t>
            </a:fld>
            <a:endParaRPr lang="es-SV"/>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dissolv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srcRect/>
          <a:stretch>
            <a:fillRect/>
          </a:stretch>
        </p:blipFill>
        <p:spPr bwMode="auto">
          <a:xfrm>
            <a:off x="0" y="-4665"/>
            <a:ext cx="9144000" cy="6862665"/>
          </a:xfrm>
          <a:prstGeom prst="rect">
            <a:avLst/>
          </a:prstGeom>
          <a:noFill/>
          <a:ln w="9525">
            <a:noFill/>
            <a:miter lim="800000"/>
            <a:headEnd/>
            <a:tailEnd/>
          </a:ln>
          <a:effectLst/>
        </p:spPr>
      </p:pic>
      <p:sp>
        <p:nvSpPr>
          <p:cNvPr id="2" name="1 Título"/>
          <p:cNvSpPr>
            <a:spLocks noGrp="1"/>
          </p:cNvSpPr>
          <p:nvPr>
            <p:ph type="ctrTitle"/>
          </p:nvPr>
        </p:nvSpPr>
        <p:spPr>
          <a:xfrm>
            <a:off x="785786" y="428604"/>
            <a:ext cx="7772400" cy="1227137"/>
          </a:xfrm>
        </p:spPr>
        <p:txBody>
          <a:bodyPr/>
          <a:lstStyle/>
          <a:p>
            <a:r>
              <a:rPr lang="es-SV" b="1" dirty="0" smtClean="0">
                <a:solidFill>
                  <a:schemeClr val="bg1"/>
                </a:solidFill>
              </a:rPr>
              <a:t>Los cromosomas y los genes </a:t>
            </a:r>
            <a:endParaRPr lang="es-SV" b="1" dirty="0">
              <a:solidFill>
                <a:schemeClr val="bg1"/>
              </a:solidFill>
            </a:endParaRPr>
          </a:p>
        </p:txBody>
      </p:sp>
      <p:sp>
        <p:nvSpPr>
          <p:cNvPr id="3" name="2 Subtítulo"/>
          <p:cNvSpPr>
            <a:spLocks noGrp="1"/>
          </p:cNvSpPr>
          <p:nvPr>
            <p:ph type="subTitle" idx="1"/>
          </p:nvPr>
        </p:nvSpPr>
        <p:spPr>
          <a:xfrm>
            <a:off x="500034" y="1857364"/>
            <a:ext cx="7929618" cy="4714908"/>
          </a:xfrm>
        </p:spPr>
        <p:txBody>
          <a:bodyPr>
            <a:normAutofit/>
          </a:bodyPr>
          <a:lstStyle/>
          <a:p>
            <a:pPr algn="just"/>
            <a:r>
              <a:rPr lang="es-SV" b="1" dirty="0" smtClean="0">
                <a:solidFill>
                  <a:schemeClr val="bg1"/>
                </a:solidFill>
              </a:rPr>
              <a:t>En el núcleo de las células de tu cuerpo hay unas estructuras microscópicas llamadas cromosomas, que se dividen en genes. En los genes está la información de cuál es el color de tus ojos o de tu pelo, o de cómo es la forma de tu nariz, de tu cara o de tus manos; además, los genes son los responsables de que los hijos hereden los rasgos o características de los padres. </a:t>
            </a:r>
            <a:endParaRPr lang="es-SV" b="1" dirty="0">
              <a:solidFill>
                <a:schemeClr val="bg1"/>
              </a:solidFill>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4" y="1571612"/>
            <a:ext cx="8258204" cy="3429024"/>
          </a:xfrm>
        </p:spPr>
        <p:txBody>
          <a:bodyPr>
            <a:normAutofit/>
          </a:bodyPr>
          <a:lstStyle/>
          <a:p>
            <a:pPr>
              <a:buNone/>
            </a:pPr>
            <a:r>
              <a:rPr lang="es-SV" dirty="0" smtClean="0"/>
              <a:t>    Cada gen determina la herencia de una característica concreta, o de un grupo de ellas.</a:t>
            </a:r>
          </a:p>
          <a:p>
            <a:pPr>
              <a:buNone/>
            </a:pPr>
            <a:r>
              <a:rPr lang="es-SV" dirty="0" smtClean="0"/>
              <a:t>    Los cromosomas están formados por ADN y proteínas. En las células que no tienen núcleo (procariotas), como en las bacterias, el ADN se encuentra libre en el citoplasma.</a:t>
            </a:r>
          </a:p>
          <a:p>
            <a:pPr>
              <a:buNone/>
            </a:pPr>
            <a:endParaRPr lang="es-SV"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85786" y="428604"/>
            <a:ext cx="3008313" cy="727058"/>
          </a:xfrm>
        </p:spPr>
        <p:txBody>
          <a:bodyPr>
            <a:normAutofit/>
          </a:bodyPr>
          <a:lstStyle/>
          <a:p>
            <a:pPr algn="ctr"/>
            <a:r>
              <a:rPr lang="es-SV" sz="3200" dirty="0" smtClean="0"/>
              <a:t>El ADN</a:t>
            </a:r>
            <a:endParaRPr lang="es-SV" sz="3200" dirty="0"/>
          </a:p>
        </p:txBody>
      </p:sp>
      <p:sp>
        <p:nvSpPr>
          <p:cNvPr id="3" name="2 Marcador de contenido"/>
          <p:cNvSpPr>
            <a:spLocks noGrp="1"/>
          </p:cNvSpPr>
          <p:nvPr>
            <p:ph idx="1"/>
          </p:nvPr>
        </p:nvSpPr>
        <p:spPr>
          <a:xfrm>
            <a:off x="4143372" y="1142984"/>
            <a:ext cx="4543428" cy="4983179"/>
          </a:xfrm>
        </p:spPr>
        <p:txBody>
          <a:bodyPr>
            <a:normAutofit fontScale="92500" lnSpcReduction="20000"/>
          </a:bodyPr>
          <a:lstStyle/>
          <a:p>
            <a:r>
              <a:rPr lang="es-SV" dirty="0" smtClean="0"/>
              <a:t>El ADN o </a:t>
            </a:r>
            <a:r>
              <a:rPr lang="es-SV" b="1" dirty="0" smtClean="0"/>
              <a:t>ácido desoxirribonucleico</a:t>
            </a:r>
            <a:r>
              <a:rPr lang="es-SV" dirty="0" smtClean="0"/>
              <a:t> es un </a:t>
            </a:r>
            <a:r>
              <a:rPr lang="es-SV" b="1" dirty="0" smtClean="0"/>
              <a:t>ácido nucleico</a:t>
            </a:r>
            <a:r>
              <a:rPr lang="es-SV" dirty="0" smtClean="0"/>
              <a:t> que tiene el aspecto de un filamento muy largo enrollado. Este filamento está formado por moléculas que se repiten y reciben el nombre de </a:t>
            </a:r>
            <a:r>
              <a:rPr lang="es-SV" b="1" dirty="0" smtClean="0"/>
              <a:t>nucleótidos.</a:t>
            </a:r>
            <a:r>
              <a:rPr lang="es-SV" dirty="0" smtClean="0"/>
              <a:t> Cada nucleótido tiene tres elementos: un azúcar, una base nitrogenada y un fosfato.</a:t>
            </a:r>
          </a:p>
          <a:p>
            <a:endParaRPr lang="es-SV" dirty="0"/>
          </a:p>
        </p:txBody>
      </p:sp>
      <p:pic>
        <p:nvPicPr>
          <p:cNvPr id="4098" name="Picture 2" descr="C:\Documents and Settings\FAMILIAR\Configuración local\Archivos temporales de Internet\t041373a.bmp"/>
          <p:cNvPicPr>
            <a:picLocks noChangeAspect="1" noChangeArrowheads="1"/>
          </p:cNvPicPr>
          <p:nvPr/>
        </p:nvPicPr>
        <p:blipFill>
          <a:blip r:embed="rId2"/>
          <a:srcRect/>
          <a:stretch>
            <a:fillRect/>
          </a:stretch>
        </p:blipFill>
        <p:spPr bwMode="auto">
          <a:xfrm>
            <a:off x="357158" y="1525484"/>
            <a:ext cx="3786214" cy="461816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428604"/>
            <a:ext cx="3786214" cy="798496"/>
          </a:xfrm>
        </p:spPr>
        <p:txBody>
          <a:bodyPr>
            <a:noAutofit/>
          </a:bodyPr>
          <a:lstStyle/>
          <a:p>
            <a:r>
              <a:rPr lang="es-SV" sz="3200" dirty="0" smtClean="0"/>
              <a:t>Estructura del ADN</a:t>
            </a:r>
            <a:endParaRPr lang="es-SV" sz="3200" dirty="0"/>
          </a:p>
        </p:txBody>
      </p:sp>
      <p:sp>
        <p:nvSpPr>
          <p:cNvPr id="3" name="2 Marcador de contenido"/>
          <p:cNvSpPr>
            <a:spLocks noGrp="1"/>
          </p:cNvSpPr>
          <p:nvPr>
            <p:ph idx="1"/>
          </p:nvPr>
        </p:nvSpPr>
        <p:spPr>
          <a:xfrm>
            <a:off x="4857752" y="1500174"/>
            <a:ext cx="4043362" cy="4625989"/>
          </a:xfrm>
        </p:spPr>
        <p:txBody>
          <a:bodyPr>
            <a:normAutofit fontScale="70000" lnSpcReduction="20000"/>
          </a:bodyPr>
          <a:lstStyle/>
          <a:p>
            <a:pPr>
              <a:buNone/>
            </a:pPr>
            <a:r>
              <a:rPr lang="es-SV" dirty="0" smtClean="0"/>
              <a:t>    La estructura del ADN recuerda a una escalera retorcida, como una escalera de caracol. Está formado por dos cadenas entrelazadas, como dos hilos trenzados, que se unen por peldaños. Esta estructura recibe el nombre de </a:t>
            </a:r>
            <a:r>
              <a:rPr lang="es-SV" b="1" dirty="0" smtClean="0"/>
              <a:t>doble hélice.</a:t>
            </a:r>
            <a:endParaRPr lang="es-SV" dirty="0" smtClean="0"/>
          </a:p>
          <a:p>
            <a:pPr>
              <a:buNone/>
            </a:pPr>
            <a:r>
              <a:rPr lang="es-SV" dirty="0" smtClean="0"/>
              <a:t>    Las moléculas de ADN pueden hacer una copia de sí mismas mediante un proceso llamado </a:t>
            </a:r>
            <a:r>
              <a:rPr lang="es-SV" b="1" dirty="0" smtClean="0"/>
              <a:t>replicación.</a:t>
            </a:r>
            <a:endParaRPr lang="es-SV" dirty="0" smtClean="0"/>
          </a:p>
          <a:p>
            <a:endParaRPr lang="es-SV" dirty="0"/>
          </a:p>
        </p:txBody>
      </p:sp>
      <p:pic>
        <p:nvPicPr>
          <p:cNvPr id="16387" name="Picture 3"/>
          <p:cNvPicPr>
            <a:picLocks noChangeAspect="1" noChangeArrowheads="1"/>
          </p:cNvPicPr>
          <p:nvPr/>
        </p:nvPicPr>
        <p:blipFill>
          <a:blip r:embed="rId2"/>
          <a:srcRect/>
          <a:stretch>
            <a:fillRect/>
          </a:stretch>
        </p:blipFill>
        <p:spPr bwMode="auto">
          <a:xfrm>
            <a:off x="357158" y="1571612"/>
            <a:ext cx="4381500" cy="4848225"/>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34</Words>
  <Application>Microsoft Office PowerPoint</Application>
  <PresentationFormat>Presentación en pantalla (4:3)</PresentationFormat>
  <Paragraphs>9</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Tema de Office</vt:lpstr>
      <vt:lpstr>Los cromosomas y los genes </vt:lpstr>
      <vt:lpstr>Diapositiva 2</vt:lpstr>
      <vt:lpstr>El ADN</vt:lpstr>
      <vt:lpstr>Estructura del ADN</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cromosomas y los genes </dc:title>
  <dc:creator>Wolf</dc:creator>
  <cp:lastModifiedBy>Wolf</cp:lastModifiedBy>
  <cp:revision>2</cp:revision>
  <dcterms:created xsi:type="dcterms:W3CDTF">2009-10-12T05:23:39Z</dcterms:created>
  <dcterms:modified xsi:type="dcterms:W3CDTF">2009-10-12T05:36:54Z</dcterms:modified>
</cp:coreProperties>
</file>