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3"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2521F7E-8A37-4810-8410-08155FD9B76C}" type="datetimeFigureOut">
              <a:rPr lang="en-US" smtClean="0"/>
              <a:t>10/4/2009</a:t>
            </a:fld>
            <a:endParaRPr lang="en-U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CCB90AB7-4950-43FC-ACD4-E7EA9910EE36}" type="slidenum">
              <a:rPr lang="en-US" smtClean="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6" name="5 Marcador de pie de página"/>
          <p:cNvSpPr>
            <a:spLocks noGrp="1"/>
          </p:cNvSpPr>
          <p:nvPr>
            <p:ph type="ftr" sz="quarter" idx="11"/>
          </p:nvPr>
        </p:nvSpPr>
        <p:spPr/>
        <p:txBody>
          <a:bodyPr/>
          <a:lstStyle>
            <a:extLst/>
          </a:lstStyle>
          <a:p>
            <a:endParaRPr lang="en-US" dirty="0"/>
          </a:p>
        </p:txBody>
      </p:sp>
      <p:sp>
        <p:nvSpPr>
          <p:cNvPr id="7" name="6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8" name="7 Marcador de pie de página"/>
          <p:cNvSpPr>
            <a:spLocks noGrp="1"/>
          </p:cNvSpPr>
          <p:nvPr>
            <p:ph type="ftr" sz="quarter" idx="11"/>
          </p:nvPr>
        </p:nvSpPr>
        <p:spPr/>
        <p:txBody>
          <a:bodyPr/>
          <a:lstStyle>
            <a:extLst/>
          </a:lstStyle>
          <a:p>
            <a:endParaRPr lang="en-US" dirty="0"/>
          </a:p>
        </p:txBody>
      </p:sp>
      <p:sp>
        <p:nvSpPr>
          <p:cNvPr id="9" name="8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4" name="3 Marcador de pie de página"/>
          <p:cNvSpPr>
            <a:spLocks noGrp="1"/>
          </p:cNvSpPr>
          <p:nvPr>
            <p:ph type="ftr" sz="quarter" idx="11"/>
          </p:nvPr>
        </p:nvSpPr>
        <p:spPr/>
        <p:txBody>
          <a:bodyPr/>
          <a:lstStyle>
            <a:extLst/>
          </a:lstStyle>
          <a:p>
            <a:endParaRPr lang="en-US" dirty="0"/>
          </a:p>
        </p:txBody>
      </p:sp>
      <p:sp>
        <p:nvSpPr>
          <p:cNvPr id="5" name="4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2521F7E-8A37-4810-8410-08155FD9B76C}" type="datetimeFigureOut">
              <a:rPr lang="en-US" smtClean="0"/>
              <a:t>10/4/2009</a:t>
            </a:fld>
            <a:endParaRPr lang="en-US" dirty="0"/>
          </a:p>
        </p:txBody>
      </p:sp>
      <p:sp>
        <p:nvSpPr>
          <p:cNvPr id="3" name="2 Marcador de pie de página"/>
          <p:cNvSpPr>
            <a:spLocks noGrp="1"/>
          </p:cNvSpPr>
          <p:nvPr>
            <p:ph type="ftr" sz="quarter" idx="11"/>
          </p:nvPr>
        </p:nvSpPr>
        <p:spPr/>
        <p:txBody>
          <a:bodyPr/>
          <a:lstStyle>
            <a:extLst/>
          </a:lstStyle>
          <a:p>
            <a:endParaRPr lang="en-US" dirty="0"/>
          </a:p>
        </p:txBody>
      </p:sp>
      <p:sp>
        <p:nvSpPr>
          <p:cNvPr id="4" name="3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2521F7E-8A37-4810-8410-08155FD9B76C}" type="datetimeFigureOut">
              <a:rPr lang="en-US" smtClean="0"/>
              <a:t>10/4/2009</a:t>
            </a:fld>
            <a:endParaRPr lang="en-US" dirty="0"/>
          </a:p>
        </p:txBody>
      </p:sp>
      <p:sp>
        <p:nvSpPr>
          <p:cNvPr id="6" name="5 Marcador de pie de página"/>
          <p:cNvSpPr>
            <a:spLocks noGrp="1"/>
          </p:cNvSpPr>
          <p:nvPr>
            <p:ph type="ftr" sz="quarter" idx="11"/>
          </p:nvPr>
        </p:nvSpPr>
        <p:spPr/>
        <p:txBody>
          <a:bodyPr/>
          <a:lstStyle>
            <a:extLst/>
          </a:lstStyle>
          <a:p>
            <a:endParaRPr lang="en-US" dirty="0"/>
          </a:p>
        </p:txBody>
      </p:sp>
      <p:sp>
        <p:nvSpPr>
          <p:cNvPr id="7" name="6 Marcador de número de diapositiva"/>
          <p:cNvSpPr>
            <a:spLocks noGrp="1"/>
          </p:cNvSpPr>
          <p:nvPr>
            <p:ph type="sldNum" sz="quarter" idx="12"/>
          </p:nvPr>
        </p:nvSpPr>
        <p:spPr/>
        <p:txBody>
          <a:bodyPr/>
          <a:lstStyle>
            <a:extLst/>
          </a:lstStyle>
          <a:p>
            <a:fld id="{CCB90AB7-4950-43FC-ACD4-E7EA9910EE36}" type="slidenum">
              <a:rPr lang="en-US" smtClean="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2521F7E-8A37-4810-8410-08155FD9B76C}" type="datetimeFigureOut">
              <a:rPr lang="en-US" smtClean="0"/>
              <a:t>10/4/2009</a:t>
            </a:fld>
            <a:endParaRPr lang="en-US"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CCB90AB7-4950-43FC-ACD4-E7EA9910EE36}" type="slidenum">
              <a:rPr lang="en-US" smtClean="0"/>
              <a:t>‹Nº›</a:t>
            </a:fld>
            <a:endParaRPr lang="en-US"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2521F7E-8A37-4810-8410-08155FD9B76C}" type="datetimeFigureOut">
              <a:rPr lang="en-US" smtClean="0"/>
              <a:t>10/4/2009</a:t>
            </a:fld>
            <a:endParaRPr lang="en-U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CB90AB7-4950-43FC-ACD4-E7EA9910EE36}"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i="1" dirty="0" smtClean="0">
                <a:latin typeface="Times New Roman" pitchFamily="18" charset="0"/>
                <a:cs typeface="Times New Roman" pitchFamily="18" charset="0"/>
              </a:rPr>
              <a:t>VITAMINAS</a:t>
            </a:r>
            <a:endParaRPr lang="en-US" i="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None/>
            </a:pPr>
            <a:r>
              <a:rPr lang="es-ES" dirty="0" smtClean="0"/>
              <a:t>    </a:t>
            </a:r>
            <a:r>
              <a:rPr lang="es-ES" sz="2200" i="1" dirty="0" smtClean="0">
                <a:latin typeface="Times New Roman" pitchFamily="18" charset="0"/>
                <a:cs typeface="Times New Roman" pitchFamily="18" charset="0"/>
              </a:rPr>
              <a:t>son compuestos heterogéneos imprescindibles para la vida, que al ingerirlas de forma equilibrada y en dosis esenciales puede ser trascendental para promover el correcto funcionamiento fisiológico. La gran mayoría de las vitaminas esenciales no pueden ser sintetizadas (elaboradas) por el organismo, por lo que éste no puede obtenerlos más que a través de la ingesta equilibrada de vitaminas contenida en los alimentos naturales. Las vitaminas son nutrientes que junto a otros elementos nutricionales actúan como catalizadoras de todos los procesos fisiológicos (directa e indirectamente).</a:t>
            </a:r>
            <a:endParaRPr lang="en-US" sz="2200" i="1" dirty="0">
              <a:latin typeface="Times New Roman" pitchFamily="18" charset="0"/>
              <a:cs typeface="Times New Roman" pitchFamily="18" charset="0"/>
            </a:endParaRPr>
          </a:p>
        </p:txBody>
      </p:sp>
      <p:sp>
        <p:nvSpPr>
          <p:cNvPr id="2" name="1 Título"/>
          <p:cNvSpPr>
            <a:spLocks noGrp="1"/>
          </p:cNvSpPr>
          <p:nvPr>
            <p:ph type="title"/>
          </p:nvPr>
        </p:nvSpPr>
        <p:spPr/>
        <p:txBody>
          <a:bodyPr/>
          <a:lstStyle/>
          <a:p>
            <a:r>
              <a:rPr lang="es-ES" b="1" i="1" dirty="0" smtClean="0">
                <a:latin typeface="Times New Roman" pitchFamily="18" charset="0"/>
                <a:cs typeface="Times New Roman" pitchFamily="18" charset="0"/>
              </a:rPr>
              <a:t>VITAMINAS</a:t>
            </a:r>
            <a:endParaRPr lang="en-US" b="1" i="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571612"/>
            <a:ext cx="8229600" cy="4525963"/>
          </a:xfrm>
        </p:spPr>
        <p:txBody>
          <a:bodyPr>
            <a:normAutofit/>
          </a:bodyPr>
          <a:lstStyle/>
          <a:p>
            <a:pPr algn="just">
              <a:buNone/>
            </a:pPr>
            <a:r>
              <a:rPr lang="en-US" sz="2200" b="1" i="1" dirty="0" smtClean="0">
                <a:latin typeface="Times New Roman" pitchFamily="18" charset="0"/>
                <a:cs typeface="Times New Roman" pitchFamily="18" charset="0"/>
              </a:rPr>
              <a:t>Hidrosolubles</a:t>
            </a:r>
            <a:endParaRPr lang="en-US" sz="2200" b="1" i="1" dirty="0" smtClean="0">
              <a:latin typeface="Times New Roman" pitchFamily="18" charset="0"/>
              <a:cs typeface="Times New Roman" pitchFamily="18" charset="0"/>
            </a:endParaRPr>
          </a:p>
          <a:p>
            <a:pPr algn="just">
              <a:buNone/>
            </a:pPr>
            <a:endParaRPr lang="en-US" sz="2200" b="1" i="1" dirty="0" smtClean="0">
              <a:latin typeface="Times New Roman" pitchFamily="18" charset="0"/>
              <a:cs typeface="Times New Roman" pitchFamily="18" charset="0"/>
            </a:endParaRPr>
          </a:p>
          <a:p>
            <a:pPr algn="just"/>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C:</a:t>
            </a:r>
            <a:r>
              <a:rPr lang="es-ES" sz="2200" i="1" dirty="0" smtClean="0">
                <a:latin typeface="Times New Roman" pitchFamily="18" charset="0"/>
                <a:cs typeface="Times New Roman" pitchFamily="18" charset="0"/>
              </a:rPr>
              <a:t>es un nutriente esencial para los humanos y un pequeño número de otras especies</a:t>
            </a:r>
          </a:p>
          <a:p>
            <a:pPr algn="just"/>
            <a:endParaRPr lang="en-US" sz="2200" i="1" dirty="0" smtClean="0">
              <a:latin typeface="Times New Roman" pitchFamily="18" charset="0"/>
              <a:cs typeface="Times New Roman" pitchFamily="18" charset="0"/>
            </a:endParaRPr>
          </a:p>
          <a:p>
            <a:pPr algn="just"/>
            <a:r>
              <a:rPr lang="en-US" sz="2200" b="1" i="1" dirty="0" smtClean="0">
                <a:latin typeface="Times New Roman" pitchFamily="18" charset="0"/>
                <a:cs typeface="Times New Roman" pitchFamily="18" charset="0"/>
              </a:rPr>
              <a:t>Complejo</a:t>
            </a:r>
            <a:r>
              <a:rPr lang="en-US" sz="2200" b="1" i="1" dirty="0" smtClean="0">
                <a:latin typeface="Times New Roman" pitchFamily="18" charset="0"/>
                <a:cs typeface="Times New Roman" pitchFamily="18" charset="0"/>
              </a:rPr>
              <a:t> B: </a:t>
            </a:r>
            <a:r>
              <a:rPr lang="es-ES" sz="2200" i="1" dirty="0" smtClean="0">
                <a:latin typeface="Times New Roman" pitchFamily="18" charset="0"/>
                <a:cs typeface="Times New Roman" pitchFamily="18" charset="0"/>
              </a:rPr>
              <a:t>Grupo de vitaminas relacionadas con el metabolismo. Al principio se creía que sólo era una pero luego se descubrió que eran varias con funciones parecidas.</a:t>
            </a:r>
          </a:p>
          <a:p>
            <a:endParaRPr lang="es-ES" dirty="0" smtClean="0"/>
          </a:p>
          <a:p>
            <a:pPr>
              <a:buNone/>
            </a:pPr>
            <a:endParaRPr lang="es-ES" dirty="0" smtClean="0"/>
          </a:p>
          <a:p>
            <a:endParaRPr lang="en-US" dirty="0"/>
          </a:p>
        </p:txBody>
      </p:sp>
      <p:sp>
        <p:nvSpPr>
          <p:cNvPr id="2" name="1 Título"/>
          <p:cNvSpPr>
            <a:spLocks noGrp="1"/>
          </p:cNvSpPr>
          <p:nvPr>
            <p:ph type="title"/>
          </p:nvPr>
        </p:nvSpPr>
        <p:spPr/>
        <p:txBody>
          <a:bodyPr>
            <a:normAutofit/>
          </a:bodyPr>
          <a:lstStyle/>
          <a:p>
            <a:r>
              <a:rPr lang="es-ES" b="1" i="1" dirty="0" smtClean="0">
                <a:latin typeface="Times New Roman" pitchFamily="18" charset="0"/>
                <a:cs typeface="Times New Roman" pitchFamily="18" charset="0"/>
              </a:rPr>
              <a:t>CLASES DE VITAMINAS</a:t>
            </a:r>
            <a:endParaRPr lang="en-US" b="1" i="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71677"/>
            <a:ext cx="8229600" cy="3000397"/>
          </a:xfrm>
        </p:spPr>
        <p:txBody>
          <a:bodyPr>
            <a:normAutofit/>
          </a:bodyPr>
          <a:lstStyle/>
          <a:p>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B1:</a:t>
            </a:r>
            <a:r>
              <a:rPr lang="es-ES" sz="2200" i="1" dirty="0" smtClean="0">
                <a:latin typeface="Times New Roman" pitchFamily="18" charset="0"/>
                <a:cs typeface="Times New Roman" pitchFamily="18" charset="0"/>
              </a:rPr>
              <a:t>también conocida como </a:t>
            </a:r>
            <a:r>
              <a:rPr lang="es-ES" sz="2200" b="1" i="1" dirty="0" smtClean="0">
                <a:latin typeface="Times New Roman" pitchFamily="18" charset="0"/>
                <a:cs typeface="Times New Roman" pitchFamily="18" charset="0"/>
              </a:rPr>
              <a:t>tiamina</a:t>
            </a:r>
            <a:r>
              <a:rPr lang="es-ES" sz="2200" i="1" dirty="0" smtClean="0">
                <a:latin typeface="Times New Roman" pitchFamily="18" charset="0"/>
                <a:cs typeface="Times New Roman" pitchFamily="18" charset="0"/>
              </a:rPr>
              <a:t>, es una molécula que consta de 2 estructuras cíclicas orgánicas </a:t>
            </a:r>
          </a:p>
          <a:p>
            <a:endParaRPr lang="es-ES" sz="2200" i="1" dirty="0" smtClean="0">
              <a:latin typeface="Times New Roman" pitchFamily="18" charset="0"/>
              <a:cs typeface="Times New Roman" pitchFamily="18" charset="0"/>
            </a:endParaRPr>
          </a:p>
          <a:p>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B2:</a:t>
            </a:r>
            <a:r>
              <a:rPr lang="es-ES" sz="2200" i="1" dirty="0" smtClean="0">
                <a:latin typeface="Times New Roman" pitchFamily="18" charset="0"/>
                <a:cs typeface="Times New Roman" pitchFamily="18" charset="0"/>
              </a:rPr>
              <a:t>llamada así en primera instancia, contenía sin duda una mezcla de factores promotores del desarrollo, uno de los cuales fue aislado y resultó ser un pigmento amarillo que ahora se conoce como </a:t>
            </a:r>
            <a:r>
              <a:rPr lang="es-ES" sz="2200" b="1" i="1" dirty="0" smtClean="0">
                <a:latin typeface="Times New Roman" pitchFamily="18" charset="0"/>
                <a:cs typeface="Times New Roman" pitchFamily="18" charset="0"/>
              </a:rPr>
              <a:t>riboflavina</a:t>
            </a:r>
            <a:r>
              <a:rPr lang="es-ES" sz="2200" i="1" dirty="0" smtClean="0">
                <a:latin typeface="Times New Roman" pitchFamily="18" charset="0"/>
                <a:cs typeface="Times New Roman" pitchFamily="18" charset="0"/>
              </a:rPr>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1"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B3:</a:t>
            </a:r>
            <a:r>
              <a:rPr lang="es-ES" sz="2200" i="1" dirty="0" smtClean="0">
                <a:latin typeface="Times New Roman" pitchFamily="18" charset="0"/>
                <a:cs typeface="Times New Roman" pitchFamily="18" charset="0"/>
              </a:rPr>
              <a:t>es una vitamina hidrosoluble cuyos derivados, NADH y NAD</a:t>
            </a:r>
            <a:r>
              <a:rPr lang="es-ES" sz="2200" i="1" baseline="30000" dirty="0" smtClean="0">
                <a:latin typeface="Times New Roman" pitchFamily="18" charset="0"/>
                <a:cs typeface="Times New Roman" pitchFamily="18" charset="0"/>
              </a:rPr>
              <a:t>+</a:t>
            </a:r>
            <a:r>
              <a:rPr lang="es-ES" sz="2200" i="1" dirty="0" smtClean="0">
                <a:latin typeface="Times New Roman" pitchFamily="18" charset="0"/>
                <a:cs typeface="Times New Roman" pitchFamily="18" charset="0"/>
              </a:rPr>
              <a:t>, y NADPH y NADP</a:t>
            </a:r>
            <a:r>
              <a:rPr lang="es-ES" sz="2200" i="1" baseline="30000" dirty="0" smtClean="0">
                <a:latin typeface="Times New Roman" pitchFamily="18" charset="0"/>
                <a:cs typeface="Times New Roman" pitchFamily="18" charset="0"/>
              </a:rPr>
              <a:t>+</a:t>
            </a:r>
            <a:r>
              <a:rPr lang="es-ES" sz="2200" i="1" dirty="0" smtClean="0">
                <a:latin typeface="Times New Roman" pitchFamily="18" charset="0"/>
                <a:cs typeface="Times New Roman" pitchFamily="18" charset="0"/>
              </a:rPr>
              <a:t>, juegan roles esenciales en el metabolismo energético de la célula y de la reparación de ADN</a:t>
            </a:r>
          </a:p>
          <a:p>
            <a:pPr lvl="1" algn="just">
              <a:buFont typeface="Arial" pitchFamily="34" charset="0"/>
              <a:buChar char="•"/>
            </a:pPr>
            <a:endParaRPr lang="en-US" sz="2200" b="1" i="1" dirty="0" smtClean="0">
              <a:latin typeface="Times New Roman" pitchFamily="18" charset="0"/>
              <a:cs typeface="Times New Roman" pitchFamily="18" charset="0"/>
            </a:endParaRPr>
          </a:p>
          <a:p>
            <a:pPr lvl="1"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B5:</a:t>
            </a:r>
            <a:r>
              <a:rPr lang="es-ES" sz="2200" i="1" dirty="0" smtClean="0">
                <a:latin typeface="Times New Roman" pitchFamily="18" charset="0"/>
                <a:cs typeface="Times New Roman" pitchFamily="18" charset="0"/>
              </a:rPr>
              <a:t>es una vitamina hidrosoluble requerida para mantener la vida (nutriente esencial). </a:t>
            </a:r>
          </a:p>
          <a:p>
            <a:pPr lvl="1" algn="just">
              <a:buFont typeface="Arial" pitchFamily="34" charset="0"/>
              <a:buChar char="•"/>
            </a:pPr>
            <a:endParaRPr lang="en-US" sz="2200" b="1" i="1" dirty="0" smtClean="0">
              <a:latin typeface="Times New Roman" pitchFamily="18" charset="0"/>
              <a:cs typeface="Times New Roman" pitchFamily="18" charset="0"/>
            </a:endParaRPr>
          </a:p>
          <a:p>
            <a:pPr lvl="1"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B6:</a:t>
            </a:r>
            <a:r>
              <a:rPr lang="es-ES" sz="2200" i="1" dirty="0" smtClean="0">
                <a:latin typeface="Times New Roman" pitchFamily="18" charset="0"/>
                <a:cs typeface="Times New Roman" pitchFamily="18" charset="0"/>
              </a:rPr>
              <a:t>es una vitamina hidrosoluble, esto implica que se elimina a través de la orina, y se ha de reponer diariamente con la dieta. </a:t>
            </a:r>
            <a:endParaRPr lang="en-US" sz="2200" b="1" i="1"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00240"/>
            <a:ext cx="8229600" cy="4125923"/>
          </a:xfrm>
        </p:spPr>
        <p:txBody>
          <a:bodyPr>
            <a:normAutofit/>
          </a:bodyPr>
          <a:lstStyle/>
          <a:p>
            <a:pPr marL="342900" lvl="1" indent="-342900"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B6:</a:t>
            </a:r>
            <a:r>
              <a:rPr lang="es-ES" sz="2200" i="1" dirty="0" smtClean="0">
                <a:latin typeface="Times New Roman" pitchFamily="18" charset="0"/>
                <a:cs typeface="Times New Roman" pitchFamily="18" charset="0"/>
              </a:rPr>
              <a:t>es una vitamina hidrosoluble, esto implica que se elimina a través de la orina, y se ha de reponer diariamente con la dieta. </a:t>
            </a:r>
          </a:p>
          <a:p>
            <a:pPr marL="342900" lvl="1" indent="-342900" algn="just">
              <a:buFont typeface="Arial" pitchFamily="34" charset="0"/>
              <a:buChar char="•"/>
            </a:pPr>
            <a:endParaRPr lang="es-ES" sz="2200" b="1" i="1" dirty="0">
              <a:latin typeface="Times New Roman" pitchFamily="18" charset="0"/>
              <a:cs typeface="Times New Roman" pitchFamily="18" charset="0"/>
            </a:endParaRPr>
          </a:p>
          <a:p>
            <a:pPr marL="342900" lvl="1" indent="-342900" algn="just">
              <a:buFont typeface="Arial" pitchFamily="34" charset="0"/>
              <a:buChar char="•"/>
            </a:pPr>
            <a:endParaRPr lang="en-US" sz="2200" b="1" i="1" dirty="0" smtClean="0">
              <a:latin typeface="Times New Roman" pitchFamily="18" charset="0"/>
              <a:cs typeface="Times New Roman" pitchFamily="18" charset="0"/>
            </a:endParaRPr>
          </a:p>
          <a:p>
            <a:pPr marL="342900" lvl="1" indent="-342900"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B8:</a:t>
            </a:r>
            <a:r>
              <a:rPr lang="es-ES" sz="2200" i="1" dirty="0" smtClean="0">
                <a:latin typeface="Times New Roman" pitchFamily="18" charset="0"/>
                <a:cs typeface="Times New Roman" pitchFamily="18" charset="0"/>
              </a:rPr>
              <a:t>es una vitamina estable al calor, soluble en agua, alcohol y susceptible a la oxidación, interviene en el metabolismo de los hidratos de carbono, grasas, aminoácidos y purinas. </a:t>
            </a:r>
            <a:endParaRPr lang="en-US" sz="2200" b="1" i="1" dirty="0" smtClean="0">
              <a:latin typeface="Times New Roman" pitchFamily="18" charset="0"/>
              <a:cs typeface="Times New Roman" pitchFamily="18" charset="0"/>
            </a:endParaRPr>
          </a:p>
          <a:p>
            <a:pPr algn="just"/>
            <a:endParaRPr lang="en-US" sz="2200" i="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1"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B9:</a:t>
            </a:r>
            <a:r>
              <a:rPr lang="es-ES" sz="2200" i="1" dirty="0" smtClean="0">
                <a:latin typeface="Times New Roman" pitchFamily="18" charset="0"/>
                <a:cs typeface="Times New Roman" pitchFamily="18" charset="0"/>
              </a:rPr>
              <a:t>Es una vitamina del complejo de vitaminas B que se encuentra en algunos alimentos enriquecidos y en forma sintética </a:t>
            </a:r>
          </a:p>
          <a:p>
            <a:pPr lvl="1" algn="just">
              <a:buFont typeface="Arial" pitchFamily="34" charset="0"/>
              <a:buChar char="•"/>
            </a:pPr>
            <a:endParaRPr lang="en-US" sz="2200" b="1" i="1" dirty="0" smtClean="0">
              <a:latin typeface="Times New Roman" pitchFamily="18" charset="0"/>
              <a:cs typeface="Times New Roman" pitchFamily="18" charset="0"/>
            </a:endParaRPr>
          </a:p>
          <a:p>
            <a:pPr lvl="1" algn="just">
              <a:buFont typeface="Arial" pitchFamily="34" charset="0"/>
              <a:buChar char="•"/>
            </a:pPr>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B12:</a:t>
            </a:r>
            <a:r>
              <a:rPr lang="es-ES" sz="2200" i="1" dirty="0" smtClean="0">
                <a:latin typeface="Times New Roman" pitchFamily="18" charset="0"/>
                <a:cs typeface="Times New Roman" pitchFamily="18" charset="0"/>
              </a:rPr>
              <a:t>es un complejo </a:t>
            </a:r>
            <a:r>
              <a:rPr lang="es-ES" sz="2200" i="1" dirty="0" smtClean="0">
                <a:latin typeface="Times New Roman" pitchFamily="18" charset="0"/>
                <a:cs typeface="Times New Roman" pitchFamily="18" charset="0"/>
              </a:rPr>
              <a:t>hexacoordinado</a:t>
            </a:r>
            <a:r>
              <a:rPr lang="es-ES" sz="2200" i="1" dirty="0" smtClean="0">
                <a:latin typeface="Times New Roman" pitchFamily="18" charset="0"/>
                <a:cs typeface="Times New Roman" pitchFamily="18" charset="0"/>
              </a:rPr>
              <a:t> de cobalto. Cuatro posiciones de coordinación están ocupadas por un macro ciclo de </a:t>
            </a:r>
            <a:r>
              <a:rPr lang="es-ES" sz="2200" i="1" dirty="0" smtClean="0">
                <a:latin typeface="Times New Roman" pitchFamily="18" charset="0"/>
                <a:cs typeface="Times New Roman" pitchFamily="18" charset="0"/>
              </a:rPr>
              <a:t>corrina</a:t>
            </a:r>
            <a:r>
              <a:rPr lang="es-ES" sz="2200" i="1" dirty="0" smtClean="0">
                <a:latin typeface="Times New Roman" pitchFamily="18" charset="0"/>
                <a:cs typeface="Times New Roman" pitchFamily="18" charset="0"/>
              </a:rPr>
              <a:t>. Una de las </a:t>
            </a:r>
            <a:endParaRPr lang="en-US" sz="2200" b="1" i="1" dirty="0" smtClean="0">
              <a:latin typeface="Times New Roman" pitchFamily="18" charset="0"/>
              <a:cs typeface="Times New Roman" pitchFamily="18" charset="0"/>
            </a:endParaRPr>
          </a:p>
          <a:p>
            <a:pPr algn="just"/>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28670"/>
            <a:ext cx="8229600" cy="4525963"/>
          </a:xfrm>
        </p:spPr>
        <p:txBody>
          <a:bodyPr>
            <a:normAutofit/>
          </a:bodyPr>
          <a:lstStyle/>
          <a:p>
            <a:pPr algn="just">
              <a:buNone/>
            </a:pPr>
            <a:r>
              <a:rPr lang="en-US" sz="2200" b="1" i="1" dirty="0" smtClean="0">
                <a:latin typeface="Times New Roman" pitchFamily="18" charset="0"/>
                <a:cs typeface="Times New Roman" pitchFamily="18" charset="0"/>
              </a:rPr>
              <a:t>Liposolubles</a:t>
            </a:r>
            <a:endParaRPr lang="en-US" sz="2200" b="1" i="1" dirty="0" smtClean="0">
              <a:latin typeface="Times New Roman" pitchFamily="18" charset="0"/>
              <a:cs typeface="Times New Roman" pitchFamily="18" charset="0"/>
            </a:endParaRPr>
          </a:p>
          <a:p>
            <a:pPr algn="just">
              <a:buNone/>
            </a:pPr>
            <a:endParaRPr lang="en-US" sz="2200" b="1" i="1" dirty="0" smtClean="0">
              <a:latin typeface="Times New Roman" pitchFamily="18" charset="0"/>
              <a:cs typeface="Times New Roman" pitchFamily="18" charset="0"/>
            </a:endParaRPr>
          </a:p>
          <a:p>
            <a:pPr algn="just"/>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A:</a:t>
            </a:r>
            <a:r>
              <a:rPr lang="es-ES" sz="2200" i="1" dirty="0" smtClean="0">
                <a:latin typeface="Times New Roman" pitchFamily="18" charset="0"/>
                <a:cs typeface="Times New Roman" pitchFamily="18" charset="0"/>
              </a:rPr>
              <a:t>es una vitamina liposoluble; ayuda a la formación y mantenimiento de dientes sanos y tejidos blandos y óseos, de las membranas mucosas y de la piel.</a:t>
            </a:r>
          </a:p>
          <a:p>
            <a:pPr algn="just"/>
            <a:endParaRPr lang="es-ES" sz="2200" i="1" dirty="0">
              <a:latin typeface="Times New Roman" pitchFamily="18" charset="0"/>
              <a:cs typeface="Times New Roman" pitchFamily="18" charset="0"/>
            </a:endParaRPr>
          </a:p>
          <a:p>
            <a:pPr algn="just"/>
            <a:endParaRPr lang="en-US" sz="2200" i="1" dirty="0" smtClean="0">
              <a:latin typeface="Times New Roman" pitchFamily="18" charset="0"/>
              <a:cs typeface="Times New Roman" pitchFamily="18" charset="0"/>
            </a:endParaRPr>
          </a:p>
          <a:p>
            <a:pPr algn="just"/>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D:</a:t>
            </a:r>
            <a:r>
              <a:rPr lang="es-ES" sz="2200" i="1" dirty="0" smtClean="0">
                <a:latin typeface="Times New Roman" pitchFamily="18" charset="0"/>
                <a:cs typeface="Times New Roman" pitchFamily="18" charset="0"/>
              </a:rPr>
              <a:t>es un </a:t>
            </a:r>
            <a:r>
              <a:rPr lang="es-ES" sz="2200" i="1" dirty="0" smtClean="0">
                <a:latin typeface="Times New Roman" pitchFamily="18" charset="0"/>
                <a:cs typeface="Times New Roman" pitchFamily="18" charset="0"/>
              </a:rPr>
              <a:t>heterolípido</a:t>
            </a:r>
            <a:r>
              <a:rPr lang="es-ES" sz="2200" i="1" dirty="0" smtClean="0">
                <a:latin typeface="Times New Roman" pitchFamily="18" charset="0"/>
                <a:cs typeface="Times New Roman" pitchFamily="18" charset="0"/>
              </a:rPr>
              <a:t> </a:t>
            </a:r>
            <a:r>
              <a:rPr lang="es-ES" sz="2200" i="1" dirty="0" smtClean="0">
                <a:latin typeface="Times New Roman" pitchFamily="18" charset="0"/>
                <a:cs typeface="Times New Roman" pitchFamily="18" charset="0"/>
              </a:rPr>
              <a:t>insaponificable</a:t>
            </a:r>
            <a:r>
              <a:rPr lang="es-ES" sz="2200" i="1" dirty="0" smtClean="0">
                <a:latin typeface="Times New Roman" pitchFamily="18" charset="0"/>
                <a:cs typeface="Times New Roman" pitchFamily="18" charset="0"/>
              </a:rPr>
              <a:t> del grupo de los esteroides. Se le llama también vitamina del raquitismo ya que su déficit provoca esta enfermedad.</a:t>
            </a:r>
            <a:endParaRPr lang="en-US" sz="2200" i="1"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E:</a:t>
            </a:r>
            <a:r>
              <a:rPr lang="es-ES" sz="2200" i="1" dirty="0" smtClean="0">
                <a:latin typeface="Times New Roman" pitchFamily="18" charset="0"/>
                <a:cs typeface="Times New Roman" pitchFamily="18" charset="0"/>
              </a:rPr>
              <a:t>es una vitamina liposoluble que actúa como antioxidante a nivel de la síntesis del </a:t>
            </a:r>
            <a:r>
              <a:rPr lang="es-ES" sz="2200" i="1" dirty="0" smtClean="0">
                <a:latin typeface="Times New Roman" pitchFamily="18" charset="0"/>
                <a:cs typeface="Times New Roman" pitchFamily="18" charset="0"/>
              </a:rPr>
              <a:t>hemo</a:t>
            </a:r>
            <a:r>
              <a:rPr lang="es-ES" sz="2200" i="1" dirty="0" smtClean="0">
                <a:latin typeface="Times New Roman" pitchFamily="18" charset="0"/>
                <a:cs typeface="Times New Roman" pitchFamily="18" charset="0"/>
              </a:rPr>
              <a:t>, que es una parte esencial de la hemoglobina de los glóbulos rojos.</a:t>
            </a:r>
          </a:p>
          <a:p>
            <a:pPr algn="just"/>
            <a:endParaRPr lang="en-US" sz="2200" i="1" dirty="0" smtClean="0">
              <a:latin typeface="Times New Roman" pitchFamily="18" charset="0"/>
              <a:cs typeface="Times New Roman" pitchFamily="18" charset="0"/>
            </a:endParaRPr>
          </a:p>
          <a:p>
            <a:pPr algn="just"/>
            <a:r>
              <a:rPr lang="en-US" sz="2200" b="1" i="1" dirty="0" smtClean="0">
                <a:latin typeface="Times New Roman" pitchFamily="18" charset="0"/>
                <a:cs typeface="Times New Roman" pitchFamily="18" charset="0"/>
              </a:rPr>
              <a:t>Vitamina</a:t>
            </a:r>
            <a:r>
              <a:rPr lang="en-US" sz="2200" b="1" i="1" dirty="0" smtClean="0">
                <a:latin typeface="Times New Roman" pitchFamily="18" charset="0"/>
                <a:cs typeface="Times New Roman" pitchFamily="18" charset="0"/>
              </a:rPr>
              <a:t> K:</a:t>
            </a:r>
            <a:r>
              <a:rPr lang="es-ES" sz="2200" i="1" dirty="0" smtClean="0">
                <a:latin typeface="Times New Roman" pitchFamily="18" charset="0"/>
                <a:cs typeface="Times New Roman" pitchFamily="18" charset="0"/>
              </a:rPr>
              <a:t>también conocida como </a:t>
            </a:r>
            <a:r>
              <a:rPr lang="es-ES" sz="2200" i="1" dirty="0" smtClean="0">
                <a:latin typeface="Times New Roman" pitchFamily="18" charset="0"/>
                <a:cs typeface="Times New Roman" pitchFamily="18" charset="0"/>
              </a:rPr>
              <a:t>fitomenadiona</a:t>
            </a:r>
            <a:r>
              <a:rPr lang="es-ES" sz="2200" i="1" dirty="0" smtClean="0">
                <a:latin typeface="Times New Roman" pitchFamily="18" charset="0"/>
                <a:cs typeface="Times New Roman" pitchFamily="18" charset="0"/>
              </a:rPr>
              <a:t>, es un grupo derivado de 2-metil-naftoquinonas. Son vitaminas humanas, </a:t>
            </a:r>
            <a:r>
              <a:rPr lang="es-ES" sz="2200" i="1" dirty="0" smtClean="0">
                <a:latin typeface="Times New Roman" pitchFamily="18" charset="0"/>
                <a:cs typeface="Times New Roman" pitchFamily="18" charset="0"/>
              </a:rPr>
              <a:t>lipofílicas</a:t>
            </a:r>
            <a:r>
              <a:rPr lang="es-ES" sz="2200" i="1" dirty="0" smtClean="0">
                <a:latin typeface="Times New Roman" pitchFamily="18" charset="0"/>
                <a:cs typeface="Times New Roman" pitchFamily="18" charset="0"/>
              </a:rPr>
              <a:t> (solubles en lípidos) e </a:t>
            </a:r>
            <a:r>
              <a:rPr lang="es-ES" sz="2200" i="1" dirty="0" smtClean="0">
                <a:latin typeface="Times New Roman" pitchFamily="18" charset="0"/>
                <a:cs typeface="Times New Roman" pitchFamily="18" charset="0"/>
              </a:rPr>
              <a:t>hidrofóbicas</a:t>
            </a:r>
            <a:r>
              <a:rPr lang="es-ES" sz="2200" i="1" dirty="0" smtClean="0">
                <a:latin typeface="Times New Roman" pitchFamily="18" charset="0"/>
                <a:cs typeface="Times New Roman" pitchFamily="18" charset="0"/>
              </a:rPr>
              <a:t> (insolubles en agua), principalmente requeridas en los procesos de coagulación de la sangre. Pero también sirve para generar </a:t>
            </a:r>
            <a:r>
              <a:rPr lang="es-ES" sz="2200" i="1" dirty="0" smtClean="0">
                <a:latin typeface="Times New Roman" pitchFamily="18" charset="0"/>
                <a:cs typeface="Times New Roman" pitchFamily="18" charset="0"/>
              </a:rPr>
              <a:t>globulos</a:t>
            </a:r>
            <a:r>
              <a:rPr lang="es-ES" sz="2200" i="1" dirty="0" smtClean="0">
                <a:latin typeface="Times New Roman" pitchFamily="18" charset="0"/>
                <a:cs typeface="Times New Roman" pitchFamily="18" charset="0"/>
              </a:rPr>
              <a:t> rojos (sangre). La vitamina K2 (</a:t>
            </a:r>
            <a:r>
              <a:rPr lang="es-ES" sz="2200" i="1" dirty="0" smtClean="0">
                <a:latin typeface="Times New Roman" pitchFamily="18" charset="0"/>
                <a:cs typeface="Times New Roman" pitchFamily="18" charset="0"/>
              </a:rPr>
              <a:t>menaquinona</a:t>
            </a:r>
            <a:r>
              <a:rPr lang="es-ES" sz="2200" i="1" dirty="0" smtClean="0">
                <a:latin typeface="Times New Roman" pitchFamily="18" charset="0"/>
                <a:cs typeface="Times New Roman" pitchFamily="18" charset="0"/>
              </a:rPr>
              <a:t>) es normalmente producida por una bacteria intestinal, y la deficiencia </a:t>
            </a:r>
            <a:r>
              <a:rPr lang="es-ES" sz="2200" i="1" dirty="0" smtClean="0">
                <a:latin typeface="Times New Roman" pitchFamily="18" charset="0"/>
                <a:cs typeface="Times New Roman" pitchFamily="18" charset="0"/>
              </a:rPr>
              <a:t>dietaria</a:t>
            </a:r>
            <a:r>
              <a:rPr lang="es-ES" sz="2200" i="1" dirty="0" smtClean="0">
                <a:latin typeface="Times New Roman" pitchFamily="18" charset="0"/>
                <a:cs typeface="Times New Roman" pitchFamily="18" charset="0"/>
              </a:rPr>
              <a:t> es extremadamente rara, a excepción que ocurra una lesión intestinal o que la vitamina no sea absorbida.</a:t>
            </a:r>
            <a:endParaRPr lang="en-US" sz="2200" i="1" dirty="0" smtClean="0">
              <a:latin typeface="Times New Roman" pitchFamily="18" charset="0"/>
              <a:cs typeface="Times New Roman" pitchFamily="18" charset="0"/>
            </a:endParaRP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TotalTime>
  <Words>566</Words>
  <Application>Microsoft Office PowerPoint</Application>
  <PresentationFormat>Presentación en pantalla (4:3)</PresentationFormat>
  <Paragraphs>34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Concurrencia</vt:lpstr>
      <vt:lpstr>VITAMINAS</vt:lpstr>
      <vt:lpstr>VITAMINAS</vt:lpstr>
      <vt:lpstr>CLASES DE VITAMINAS</vt:lpstr>
      <vt:lpstr>Diapositiva 4</vt:lpstr>
      <vt:lpstr>Diapositiva 5</vt:lpstr>
      <vt:lpstr>Diapositiva 6</vt:lpstr>
      <vt:lpstr>Diapositiva 7</vt:lpstr>
      <vt:lpstr>Diapositiva 8</vt:lpstr>
      <vt:lpstr>Diapositiva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HORMONAS</dc:title>
  <dc:creator>USER</dc:creator>
  <cp:lastModifiedBy>USER</cp:lastModifiedBy>
  <cp:revision>2</cp:revision>
  <dcterms:created xsi:type="dcterms:W3CDTF">2009-10-04T22:16:56Z</dcterms:created>
  <dcterms:modified xsi:type="dcterms:W3CDTF">2009-10-04T22:35:19Z</dcterms:modified>
</cp:coreProperties>
</file>