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21" autoAdjust="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17" name="16 Marcador de pie de página"/>
          <p:cNvSpPr>
            <a:spLocks noGrp="1"/>
          </p:cNvSpPr>
          <p:nvPr>
            <p:ph type="ftr" sz="quarter" idx="11"/>
          </p:nvPr>
        </p:nvSpPr>
        <p:spPr/>
        <p:txBody>
          <a:bodyPr/>
          <a:lstStyle/>
          <a:p>
            <a:endParaRPr lang="en-US" dirty="0"/>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984A0F72-B13F-45D2-83BF-4B73F8736FF2}" type="slidenum">
              <a:rPr lang="en-US" smtClean="0"/>
              <a:t>‹Nº›</a:t>
            </a:fld>
            <a:endParaRPr lang="en-US" dirty="0"/>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984A0F72-B13F-45D2-83BF-4B73F8736FF2}" type="slidenum">
              <a:rPr lang="en-US" smtClean="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984A0F72-B13F-45D2-83BF-4B73F8736FF2}" type="slidenum">
              <a:rPr lang="en-US" smtClean="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984A0F72-B13F-45D2-83BF-4B73F8736FF2}" type="slidenum">
              <a:rPr lang="en-US" smtClean="0"/>
              <a:t>‹Nº›</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5" name="4 Marcador de pie de página"/>
          <p:cNvSpPr>
            <a:spLocks noGrp="1"/>
          </p:cNvSpPr>
          <p:nvPr>
            <p:ph type="ftr" sz="quarter" idx="11"/>
          </p:nvPr>
        </p:nvSpPr>
        <p:spPr>
          <a:xfrm>
            <a:off x="800100" y="6172200"/>
            <a:ext cx="4000500" cy="457200"/>
          </a:xfrm>
        </p:spPr>
        <p:txBody>
          <a:bodyPr/>
          <a:lstStyle/>
          <a:p>
            <a:endParaRPr lang="en-US" dirty="0"/>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984A0F72-B13F-45D2-83BF-4B73F8736FF2}" type="slidenum">
              <a:rPr lang="en-US" smtClean="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984A0F72-B13F-45D2-83BF-4B73F8736FF2}" type="slidenum">
              <a:rPr lang="en-US" smtClean="0"/>
              <a:t>‹Nº›</a:t>
            </a:fld>
            <a:endParaRPr lang="en-US" dirty="0"/>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8" name="7 Marcador de pie de página"/>
          <p:cNvSpPr>
            <a:spLocks noGrp="1"/>
          </p:cNvSpPr>
          <p:nvPr>
            <p:ph type="ftr" sz="quarter" idx="11"/>
          </p:nvPr>
        </p:nvSpPr>
        <p:spPr/>
        <p:txBody>
          <a:bodyPr/>
          <a:lstStyle/>
          <a:p>
            <a:endParaRPr lang="en-US" dirty="0"/>
          </a:p>
        </p:txBody>
      </p:sp>
      <p:sp>
        <p:nvSpPr>
          <p:cNvPr id="9" name="8 Marcador de número de diapositiva"/>
          <p:cNvSpPr>
            <a:spLocks noGrp="1"/>
          </p:cNvSpPr>
          <p:nvPr>
            <p:ph type="sldNum" sz="quarter" idx="12"/>
          </p:nvPr>
        </p:nvSpPr>
        <p:spPr/>
        <p:txBody>
          <a:bodyPr/>
          <a:lstStyle/>
          <a:p>
            <a:fld id="{984A0F72-B13F-45D2-83BF-4B73F8736FF2}" type="slidenum">
              <a:rPr lang="en-US" smtClean="0"/>
              <a:t>‹Nº›</a:t>
            </a:fld>
            <a:endParaRPr lang="en-US" dirty="0"/>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4" name="3 Marcador de pie de página"/>
          <p:cNvSpPr>
            <a:spLocks noGrp="1"/>
          </p:cNvSpPr>
          <p:nvPr>
            <p:ph type="ftr" sz="quarter" idx="11"/>
          </p:nvPr>
        </p:nvSpPr>
        <p:spPr/>
        <p:txBody>
          <a:bodyPr/>
          <a:lstStyle/>
          <a:p>
            <a:endParaRPr lang="en-US" dirty="0"/>
          </a:p>
        </p:txBody>
      </p:sp>
      <p:sp>
        <p:nvSpPr>
          <p:cNvPr id="5" name="4 Marcador de número de diapositiva"/>
          <p:cNvSpPr>
            <a:spLocks noGrp="1"/>
          </p:cNvSpPr>
          <p:nvPr>
            <p:ph type="sldNum" sz="quarter" idx="12"/>
          </p:nvPr>
        </p:nvSpPr>
        <p:spPr/>
        <p:txBody>
          <a:bodyPr/>
          <a:lstStyle/>
          <a:p>
            <a:fld id="{984A0F72-B13F-45D2-83BF-4B73F8736FF2}" type="slidenum">
              <a:rPr lang="en-US" smtClean="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3" name="2 Marcador de pie de página"/>
          <p:cNvSpPr>
            <a:spLocks noGrp="1"/>
          </p:cNvSpPr>
          <p:nvPr>
            <p:ph type="ftr" sz="quarter" idx="11"/>
          </p:nvPr>
        </p:nvSpPr>
        <p:spPr/>
        <p:txBody>
          <a:bodyPr/>
          <a:lstStyle/>
          <a:p>
            <a:endParaRPr lang="en-US" dirty="0"/>
          </a:p>
        </p:txBody>
      </p:sp>
      <p:sp>
        <p:nvSpPr>
          <p:cNvPr id="4" name="3 Marcador de número de diapositiva"/>
          <p:cNvSpPr>
            <a:spLocks noGrp="1"/>
          </p:cNvSpPr>
          <p:nvPr>
            <p:ph type="sldNum" sz="quarter" idx="12"/>
          </p:nvPr>
        </p:nvSpPr>
        <p:spPr/>
        <p:txBody>
          <a:bodyPr/>
          <a:lstStyle/>
          <a:p>
            <a:fld id="{984A0F72-B13F-45D2-83BF-4B73F8736FF2}" type="slidenum">
              <a:rPr lang="en-US" smtClean="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984A0F72-B13F-45D2-83BF-4B73F8736FF2}" type="slidenum">
              <a:rPr lang="en-US" smtClean="0"/>
              <a:t>‹Nº›</a:t>
            </a:fld>
            <a:endParaRPr lang="en-US" dirty="0"/>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84D1E73-761B-4132-8B31-1F461A2F2B2E}" type="datetimeFigureOut">
              <a:rPr lang="en-US" smtClean="0"/>
              <a:t>9/29/2009</a:t>
            </a:fld>
            <a:endParaRPr lang="en-US" dirty="0"/>
          </a:p>
        </p:txBody>
      </p:sp>
      <p:sp>
        <p:nvSpPr>
          <p:cNvPr id="6" name="5 Marcador de pie de página"/>
          <p:cNvSpPr>
            <a:spLocks noGrp="1"/>
          </p:cNvSpPr>
          <p:nvPr>
            <p:ph type="ftr" sz="quarter" idx="11"/>
          </p:nvPr>
        </p:nvSpPr>
        <p:spPr>
          <a:xfrm>
            <a:off x="914400" y="6172200"/>
            <a:ext cx="3886200" cy="457200"/>
          </a:xfrm>
        </p:spPr>
        <p:txBody>
          <a:bodyPr/>
          <a:lstStyle/>
          <a:p>
            <a:endParaRPr lang="en-US" dirty="0"/>
          </a:p>
        </p:txBody>
      </p:sp>
      <p:sp>
        <p:nvSpPr>
          <p:cNvPr id="7" name="6 Marcador de número de diapositiva"/>
          <p:cNvSpPr>
            <a:spLocks noGrp="1"/>
          </p:cNvSpPr>
          <p:nvPr>
            <p:ph type="sldNum" sz="quarter" idx="12"/>
          </p:nvPr>
        </p:nvSpPr>
        <p:spPr>
          <a:xfrm>
            <a:off x="146304" y="6208776"/>
            <a:ext cx="457200" cy="457200"/>
          </a:xfrm>
        </p:spPr>
        <p:txBody>
          <a:bodyPr/>
          <a:lstStyle/>
          <a:p>
            <a:fld id="{984A0F72-B13F-45D2-83BF-4B73F8736FF2}" type="slidenum">
              <a:rPr lang="en-US" smtClean="0"/>
              <a:t>‹Nº›</a:t>
            </a:fld>
            <a:endParaRPr lang="en-US" dirty="0"/>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84D1E73-761B-4132-8B31-1F461A2F2B2E}" type="datetimeFigureOut">
              <a:rPr lang="en-US" smtClean="0"/>
              <a:t>9/29/2009</a:t>
            </a:fld>
            <a:endParaRPr lang="en-US" dirty="0"/>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84A0F72-B13F-45D2-83BF-4B73F8736FF2}" type="slidenum">
              <a:rPr lang="en-US" smtClean="0"/>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PROTEINAS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1">
                    <a:lumMod val="75000"/>
                  </a:schemeClr>
                </a:solidFill>
              </a:rPr>
              <a:t>CALIDAD PROTEICA</a:t>
            </a:r>
            <a:endParaRPr lang="en-US" b="1" i="1" dirty="0">
              <a:solidFill>
                <a:schemeClr val="accent1">
                  <a:lumMod val="75000"/>
                </a:schemeClr>
              </a:solidFill>
            </a:endParaRPr>
          </a:p>
        </p:txBody>
      </p:sp>
      <p:sp>
        <p:nvSpPr>
          <p:cNvPr id="3" name="2 Marcador de contenido"/>
          <p:cNvSpPr>
            <a:spLocks noGrp="1"/>
          </p:cNvSpPr>
          <p:nvPr>
            <p:ph sz="quarter" idx="1"/>
          </p:nvPr>
        </p:nvSpPr>
        <p:spPr/>
        <p:txBody>
          <a:bodyPr>
            <a:normAutofit/>
          </a:bodyPr>
          <a:lstStyle/>
          <a:p>
            <a:pPr algn="just">
              <a:buNone/>
            </a:pPr>
            <a:r>
              <a:rPr lang="es-ES" sz="2800" dirty="0" smtClean="0">
                <a:latin typeface="Times New Roman" pitchFamily="18" charset="0"/>
                <a:cs typeface="Times New Roman" pitchFamily="18" charset="0"/>
              </a:rPr>
              <a:t>    </a:t>
            </a:r>
            <a:r>
              <a:rPr lang="es-ES" sz="2200" dirty="0" smtClean="0">
                <a:latin typeface="Times New Roman" pitchFamily="18" charset="0"/>
                <a:cs typeface="Times New Roman" pitchFamily="18" charset="0"/>
              </a:rPr>
              <a:t>Las diferentes proteínas tienen diferentes niveles de familia biológica para el cuerpo humano. Muchos aumentos han sido introducidos para medir la tasa de utilización y retención de proteínas en humanos. Éstos incluyen valor biológico, NPU (Net Protein Utilization) y PDCAAS (Protein Digestibility Corrected Amino Acids Score), la cual fue desarrollado por la FDA mejorando el PER (Protein Efficiency Ratio). Estos métodos examinan qué proteínas son más eficientemente usadas por el organismo. En general, éstos concluyeron que las proteínas animales que contiene todos los aminoácidos esenciales (leche, huevos, carne) y la proteína de soya son las más valiosas para el organismo[1].</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1">
                    <a:lumMod val="75000"/>
                  </a:schemeClr>
                </a:solidFill>
              </a:rPr>
              <a:t>DEFICIENCIA DE PROTEINAS</a:t>
            </a:r>
            <a:endParaRPr lang="en-US" b="1" i="1" dirty="0">
              <a:solidFill>
                <a:schemeClr val="accent1">
                  <a:lumMod val="75000"/>
                </a:schemeClr>
              </a:solidFill>
            </a:endParaRPr>
          </a:p>
        </p:txBody>
      </p:sp>
      <p:sp>
        <p:nvSpPr>
          <p:cNvPr id="3" name="2 Marcador de contenido"/>
          <p:cNvSpPr>
            <a:spLocks noGrp="1"/>
          </p:cNvSpPr>
          <p:nvPr>
            <p:ph sz="quarter" idx="1"/>
          </p:nvPr>
        </p:nvSpPr>
        <p:spPr/>
        <p:txBody>
          <a:bodyPr>
            <a:normAutofit/>
          </a:bodyPr>
          <a:lstStyle/>
          <a:p>
            <a:pPr algn="just"/>
            <a:r>
              <a:rPr lang="es-ES" sz="2200" b="1" dirty="0" smtClean="0">
                <a:latin typeface="Times New Roman" pitchFamily="18" charset="0"/>
                <a:cs typeface="Times New Roman" pitchFamily="18" charset="0"/>
              </a:rPr>
              <a:t>Deficiencia de proteínas en el tercer mundo</a:t>
            </a:r>
            <a:r>
              <a:rPr lang="es-ES" sz="2200" dirty="0" smtClean="0">
                <a:latin typeface="Times New Roman" pitchFamily="18" charset="0"/>
                <a:cs typeface="Times New Roman" pitchFamily="18" charset="0"/>
              </a:rPr>
              <a:t> La deficiencia de proteína es una causa importante de enfermedad y muerte en el tercer mundo. La deficiencia de proteína juega una parte en la enfermedad conocida como kwashiorkor. La guerra, la hambruna, la sobrepoblación y otros factores incrementaron la tasa de malnutrición y deficiencia de proteínas. La deficiencia de proteína puede conducir a una inteligencia reducida o retardo mental. La malnutrición proteico calórica afecta 500 millones de personas y más de 10 millones anualmente. En casos severos el número de células blancas disminuye y habilidad de los leucocitos a pelear contra la infección dismin</a:t>
            </a:r>
            <a:r>
              <a:rPr lang="es-ES" dirty="0" smtClean="0"/>
              <a:t>uye.</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214422"/>
            <a:ext cx="8229600" cy="4911741"/>
          </a:xfrm>
        </p:spPr>
        <p:txBody>
          <a:bodyPr>
            <a:normAutofit/>
          </a:bodyPr>
          <a:lstStyle/>
          <a:p>
            <a:pPr algn="just"/>
            <a:r>
              <a:rPr lang="es-ES" sz="2200" b="1" dirty="0" smtClean="0">
                <a:latin typeface="Times New Roman" pitchFamily="18" charset="0"/>
                <a:cs typeface="Times New Roman" pitchFamily="18" charset="0"/>
              </a:rPr>
              <a:t>Deficiencia de proteínas en países desarrollados</a:t>
            </a:r>
            <a:r>
              <a:rPr lang="es-ES" sz="2200" dirty="0" smtClean="0">
                <a:latin typeface="Times New Roman" pitchFamily="18" charset="0"/>
                <a:cs typeface="Times New Roman" pitchFamily="18" charset="0"/>
              </a:rPr>
              <a:t> La deficiencia de proteínas es rara en países desarrollados pero un pequeño número de personas tiene dificultad para obtener suficiente proteína debido a la pobreza. La deficiencia de proteína también puede ocurrir en países desarrollados en personas que están haciendo dieta para perder peso, o en adultos mayores quienes pueden tener una dieta pobre. Las personas convalecientes, recuperándose de cirugía, trauma o enfermedades pueden tener déficit proteico si no incrementan su consumo para soportar el incremento en sus necesidades. Una deficiencia también puede ocurrir si la proteína consumida por una persona está incompleta y falla en proveer todos los aminoácidos esenciales.</a:t>
            </a:r>
          </a:p>
          <a:p>
            <a:pPr algn="just"/>
            <a:endParaRPr lang="en-US" sz="2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7772400" cy="3797304"/>
          </a:xfrm>
          <a:ln>
            <a:solidFill>
              <a:schemeClr val="accent1"/>
            </a:solidFill>
          </a:ln>
        </p:spPr>
        <p:txBody>
          <a:bodyPr>
            <a:normAutofit/>
          </a:bodyPr>
          <a:lstStyle/>
          <a:p>
            <a:r>
              <a:rPr lang="es-ES" sz="6600" b="1" i="1" dirty="0" smtClean="0">
                <a:solidFill>
                  <a:schemeClr val="accent1">
                    <a:lumMod val="75000"/>
                  </a:schemeClr>
                </a:solidFill>
              </a:rPr>
              <a:t>GRACIAS</a:t>
            </a:r>
            <a:endParaRPr lang="en-US" sz="6600" b="1" i="1" dirty="0">
              <a:solidFill>
                <a:schemeClr val="accent1">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1">
                    <a:lumMod val="75000"/>
                  </a:schemeClr>
                </a:solidFill>
              </a:rPr>
              <a:t>LAS PROTEINAS</a:t>
            </a:r>
            <a:endParaRPr lang="en-US" b="1" i="1" dirty="0">
              <a:solidFill>
                <a:schemeClr val="accent1">
                  <a:lumMod val="75000"/>
                </a:schemeClr>
              </a:solidFill>
            </a:endParaRPr>
          </a:p>
        </p:txBody>
      </p:sp>
      <p:sp>
        <p:nvSpPr>
          <p:cNvPr id="3" name="2 Marcador de contenido"/>
          <p:cNvSpPr>
            <a:spLocks noGrp="1"/>
          </p:cNvSpPr>
          <p:nvPr>
            <p:ph sz="quarter" idx="1"/>
          </p:nvPr>
        </p:nvSpPr>
        <p:spPr/>
        <p:txBody>
          <a:bodyPr>
            <a:normAutofit fontScale="77500" lnSpcReduction="20000"/>
          </a:bodyPr>
          <a:lstStyle/>
          <a:p>
            <a:pPr algn="just">
              <a:buNone/>
            </a:pPr>
            <a:r>
              <a:rPr lang="es-ES" dirty="0" smtClean="0"/>
              <a:t>     </a:t>
            </a:r>
            <a:r>
              <a:rPr lang="es-ES" dirty="0" smtClean="0">
                <a:latin typeface="Times New Roman" pitchFamily="18" charset="0"/>
                <a:cs typeface="Times New Roman" pitchFamily="18" charset="0"/>
              </a:rPr>
              <a:t>son macromoléculas formadas por cadenas lineales de aminoácidos. El nombre proteína proviene de la palabra griega </a:t>
            </a:r>
            <a:r>
              <a:rPr lang="es-ES" i="1" dirty="0" smtClean="0">
                <a:latin typeface="Times New Roman" pitchFamily="18" charset="0"/>
                <a:cs typeface="Times New Roman" pitchFamily="18" charset="0"/>
              </a:rPr>
              <a:t>πρώτα</a:t>
            </a:r>
            <a:r>
              <a:rPr lang="es-ES"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prota</a:t>
            </a:r>
            <a:r>
              <a:rPr lang="es-ES" dirty="0" smtClean="0">
                <a:latin typeface="Times New Roman" pitchFamily="18" charset="0"/>
                <a:cs typeface="Times New Roman" pitchFamily="18" charset="0"/>
              </a:rPr>
              <a:t>"), que significa "lo primero" o del dios </a:t>
            </a:r>
            <a:r>
              <a:rPr lang="es-ES" i="1" dirty="0" smtClean="0">
                <a:latin typeface="Times New Roman" pitchFamily="18" charset="0"/>
                <a:cs typeface="Times New Roman" pitchFamily="18" charset="0"/>
              </a:rPr>
              <a:t>Proteo</a:t>
            </a:r>
            <a:r>
              <a:rPr lang="es-ES" dirty="0" smtClean="0">
                <a:latin typeface="Times New Roman" pitchFamily="18" charset="0"/>
                <a:cs typeface="Times New Roman" pitchFamily="18" charset="0"/>
              </a:rPr>
              <a:t>, por la cantidad de formas que pueden tomar.</a:t>
            </a:r>
          </a:p>
          <a:p>
            <a:pPr algn="just">
              <a:buNone/>
            </a:pPr>
            <a:endParaRPr lang="es-ES" dirty="0" smtClean="0">
              <a:latin typeface="Times New Roman" pitchFamily="18" charset="0"/>
              <a:cs typeface="Times New Roman" pitchFamily="18" charset="0"/>
            </a:endParaRPr>
          </a:p>
          <a:p>
            <a:pPr algn="just"/>
            <a:r>
              <a:rPr lang="es-ES" dirty="0" smtClean="0">
                <a:latin typeface="Times New Roman" pitchFamily="18" charset="0"/>
                <a:cs typeface="Times New Roman" pitchFamily="18" charset="0"/>
              </a:rPr>
              <a:t>Las proteínas desempeñan un papel fundamental en los seres vivos y son las biomoléculas más versátiles y más diversas. Realizan una enorme cantidad de funciones diferentes, entre las que destacan:</a:t>
            </a:r>
          </a:p>
          <a:p>
            <a:pPr algn="just"/>
            <a:r>
              <a:rPr lang="es-ES" dirty="0" smtClean="0">
                <a:latin typeface="Times New Roman" pitchFamily="18" charset="0"/>
                <a:cs typeface="Times New Roman" pitchFamily="18" charset="0"/>
              </a:rPr>
              <a:t>estructural (colágeno y queratina), </a:t>
            </a:r>
          </a:p>
          <a:p>
            <a:pPr algn="just"/>
            <a:r>
              <a:rPr lang="es-ES" dirty="0" smtClean="0">
                <a:latin typeface="Times New Roman" pitchFamily="18" charset="0"/>
                <a:cs typeface="Times New Roman" pitchFamily="18" charset="0"/>
              </a:rPr>
              <a:t>reguladora (insulina</a:t>
            </a:r>
            <a:r>
              <a:rPr lang="es-ES" dirty="0">
                <a:latin typeface="Times New Roman" pitchFamily="18" charset="0"/>
                <a:cs typeface="Times New Roman" pitchFamily="18" charset="0"/>
              </a:rPr>
              <a:t> </a:t>
            </a:r>
            <a:r>
              <a:rPr lang="es-ES" dirty="0" smtClean="0">
                <a:latin typeface="Times New Roman" pitchFamily="18" charset="0"/>
                <a:cs typeface="Times New Roman" pitchFamily="18" charset="0"/>
              </a:rPr>
              <a:t>y hormona del crecimiento), </a:t>
            </a:r>
          </a:p>
          <a:p>
            <a:pPr algn="just"/>
            <a:r>
              <a:rPr lang="es-ES" dirty="0" smtClean="0">
                <a:latin typeface="Times New Roman" pitchFamily="18" charset="0"/>
                <a:cs typeface="Times New Roman" pitchFamily="18" charset="0"/>
              </a:rPr>
              <a:t>transportadora (hemoglobina), </a:t>
            </a:r>
          </a:p>
          <a:p>
            <a:pPr algn="just"/>
            <a:r>
              <a:rPr lang="es-ES" dirty="0" smtClean="0">
                <a:latin typeface="Times New Roman" pitchFamily="18" charset="0"/>
                <a:cs typeface="Times New Roman" pitchFamily="18" charset="0"/>
              </a:rPr>
              <a:t>defensiva (anticuerpos), </a:t>
            </a:r>
          </a:p>
          <a:p>
            <a:pPr algn="just"/>
            <a:r>
              <a:rPr lang="es-ES" dirty="0" smtClean="0">
                <a:latin typeface="Times New Roman" pitchFamily="18" charset="0"/>
                <a:cs typeface="Times New Roman" pitchFamily="18" charset="0"/>
              </a:rPr>
              <a:t>enzimática, </a:t>
            </a:r>
          </a:p>
          <a:p>
            <a:pPr algn="just"/>
            <a:r>
              <a:rPr lang="es-ES" dirty="0" smtClean="0">
                <a:latin typeface="Times New Roman" pitchFamily="18" charset="0"/>
                <a:cs typeface="Times New Roman" pitchFamily="18" charset="0"/>
              </a:rPr>
              <a:t>contráctil (actina y miosina). </a:t>
            </a:r>
          </a:p>
          <a:p>
            <a:pPr algn="just"/>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1">
                    <a:lumMod val="75000"/>
                  </a:schemeClr>
                </a:solidFill>
              </a:rPr>
              <a:t>CARACTERISTICAS</a:t>
            </a:r>
            <a:endParaRPr lang="en-US" b="1" i="1" dirty="0">
              <a:solidFill>
                <a:schemeClr val="accent1">
                  <a:lumMod val="75000"/>
                </a:schemeClr>
              </a:solidFill>
            </a:endParaRPr>
          </a:p>
        </p:txBody>
      </p:sp>
      <p:sp>
        <p:nvSpPr>
          <p:cNvPr id="3" name="2 Marcador de contenido"/>
          <p:cNvSpPr>
            <a:spLocks noGrp="1"/>
          </p:cNvSpPr>
          <p:nvPr>
            <p:ph sz="quarter" idx="1"/>
          </p:nvPr>
        </p:nvSpPr>
        <p:spPr/>
        <p:txBody>
          <a:bodyPr>
            <a:normAutofit fontScale="85000" lnSpcReduction="10000"/>
          </a:bodyPr>
          <a:lstStyle/>
          <a:p>
            <a:pPr algn="just"/>
            <a:r>
              <a:rPr lang="es-ES" dirty="0" smtClean="0">
                <a:latin typeface="Times New Roman" pitchFamily="18" charset="0"/>
                <a:cs typeface="Times New Roman" pitchFamily="18" charset="0"/>
              </a:rPr>
              <a:t>Las proteínas son macromoléculas; son biopolímeros, es decir, están constituidas por gran número de unidades estructurales simples repetitivas (monómeros). Debido a su gran tamaño, cuando estas moléculas se dispersan en un disolvente adecuado, forman siempre dispersiones coloidales, con características que las diferencian de las disoluciones de moléculas más pequeñas.</a:t>
            </a:r>
          </a:p>
          <a:p>
            <a:pPr algn="just"/>
            <a:r>
              <a:rPr lang="es-ES" dirty="0" smtClean="0">
                <a:latin typeface="Times New Roman" pitchFamily="18" charset="0"/>
                <a:cs typeface="Times New Roman" pitchFamily="18" charset="0"/>
              </a:rPr>
              <a:t>Por hidrólisis, las moléculas de proteína se escinden en numerosos compuestos relativamente simples, de masa pequeña, que son las unidades fundamentales constituyentes de la macromolécula. Estas unidades son los aminoácidos, de los cuales existen veinte especies diferentes y que se unen entre sí mediante enlaces peptídicos. Cientos y miles de estos aminoácidos pueden participar en la formación de la gran molécula polimérica de una proteína.</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1">
                    <a:lumMod val="75000"/>
                  </a:schemeClr>
                </a:solidFill>
              </a:rPr>
              <a:t>FUNCIONES</a:t>
            </a:r>
            <a:endParaRPr lang="en-US" b="1" i="1" dirty="0">
              <a:solidFill>
                <a:schemeClr val="accent1">
                  <a:lumMod val="75000"/>
                </a:schemeClr>
              </a:solidFill>
            </a:endParaRPr>
          </a:p>
        </p:txBody>
      </p:sp>
      <p:sp>
        <p:nvSpPr>
          <p:cNvPr id="3" name="2 Marcador de contenido"/>
          <p:cNvSpPr>
            <a:spLocks noGrp="1"/>
          </p:cNvSpPr>
          <p:nvPr>
            <p:ph sz="quarter" idx="1"/>
          </p:nvPr>
        </p:nvSpPr>
        <p:spPr/>
        <p:txBody>
          <a:bodyPr>
            <a:normAutofit fontScale="70000" lnSpcReduction="20000"/>
          </a:bodyPr>
          <a:lstStyle/>
          <a:p>
            <a:pPr algn="just"/>
            <a:r>
              <a:rPr lang="es-ES" dirty="0" smtClean="0"/>
              <a:t> </a:t>
            </a:r>
            <a:r>
              <a:rPr lang="es-ES" dirty="0" smtClean="0">
                <a:latin typeface="Times New Roman" pitchFamily="18" charset="0"/>
                <a:cs typeface="Times New Roman" pitchFamily="18" charset="0"/>
              </a:rPr>
              <a:t>Las proteínas ocupan un lugar de máxima importancia entre las moléculas</a:t>
            </a:r>
            <a:r>
              <a:rPr lang="es-ES" dirty="0">
                <a:latin typeface="Times New Roman" pitchFamily="18" charset="0"/>
                <a:cs typeface="Times New Roman" pitchFamily="18" charset="0"/>
              </a:rPr>
              <a:t> </a:t>
            </a:r>
            <a:r>
              <a:rPr lang="es-ES" dirty="0" smtClean="0">
                <a:latin typeface="Times New Roman" pitchFamily="18" charset="0"/>
                <a:cs typeface="Times New Roman" pitchFamily="18" charset="0"/>
              </a:rPr>
              <a:t>constituyentes de los seres vivos (biomoléculas). Prácticamente todos los procesos biológicos dependen de la presencia o la actividad de este tipo de moléculas. Bastan algunos ejemplos para dar idea de la variedad y trascendencia de las funciones que desempeñan. Son proteínas:</a:t>
            </a:r>
          </a:p>
          <a:p>
            <a:pPr algn="just"/>
            <a:r>
              <a:rPr lang="es-ES" dirty="0" smtClean="0">
                <a:latin typeface="Times New Roman" pitchFamily="18" charset="0"/>
                <a:cs typeface="Times New Roman" pitchFamily="18" charset="0"/>
              </a:rPr>
              <a:t>casi todas las enzimas, catalizadores</a:t>
            </a:r>
            <a:r>
              <a:rPr lang="es-ES" dirty="0">
                <a:latin typeface="Times New Roman" pitchFamily="18" charset="0"/>
                <a:cs typeface="Times New Roman" pitchFamily="18" charset="0"/>
              </a:rPr>
              <a:t> </a:t>
            </a:r>
            <a:r>
              <a:rPr lang="es-ES" dirty="0" smtClean="0">
                <a:latin typeface="Times New Roman" pitchFamily="18" charset="0"/>
                <a:cs typeface="Times New Roman" pitchFamily="18" charset="0"/>
              </a:rPr>
              <a:t>de reacciones químicas en organismos vivientes; </a:t>
            </a:r>
          </a:p>
          <a:p>
            <a:pPr algn="just"/>
            <a:r>
              <a:rPr lang="es-ES" dirty="0" smtClean="0">
                <a:latin typeface="Times New Roman" pitchFamily="18" charset="0"/>
                <a:cs typeface="Times New Roman" pitchFamily="18" charset="0"/>
              </a:rPr>
              <a:t>muchas hormonas, reguladores de actividades celulares; </a:t>
            </a:r>
          </a:p>
          <a:p>
            <a:pPr algn="just"/>
            <a:r>
              <a:rPr lang="es-ES" dirty="0" smtClean="0">
                <a:latin typeface="Times New Roman" pitchFamily="18" charset="0"/>
                <a:cs typeface="Times New Roman" pitchFamily="18" charset="0"/>
              </a:rPr>
              <a:t>la hemoglobina y otras moléculas</a:t>
            </a:r>
            <a:r>
              <a:rPr lang="es-ES" dirty="0">
                <a:latin typeface="Times New Roman" pitchFamily="18" charset="0"/>
                <a:cs typeface="Times New Roman" pitchFamily="18" charset="0"/>
              </a:rPr>
              <a:t> </a:t>
            </a:r>
            <a:r>
              <a:rPr lang="es-ES" dirty="0" smtClean="0">
                <a:latin typeface="Times New Roman" pitchFamily="18" charset="0"/>
                <a:cs typeface="Times New Roman" pitchFamily="18" charset="0"/>
              </a:rPr>
              <a:t>con funciones de transporte en la sangre; </a:t>
            </a:r>
          </a:p>
          <a:p>
            <a:pPr algn="just"/>
            <a:r>
              <a:rPr lang="es-ES" dirty="0" smtClean="0">
                <a:latin typeface="Times New Roman" pitchFamily="18" charset="0"/>
                <a:cs typeface="Times New Roman" pitchFamily="18" charset="0"/>
              </a:rPr>
              <a:t>los anticuerpos, encargados de acciones de defensa natural contra infecciones o agentes extraños; </a:t>
            </a:r>
          </a:p>
          <a:p>
            <a:pPr algn="just"/>
            <a:r>
              <a:rPr lang="es-ES" dirty="0" smtClean="0">
                <a:latin typeface="Times New Roman" pitchFamily="18" charset="0"/>
                <a:cs typeface="Times New Roman" pitchFamily="18" charset="0"/>
              </a:rPr>
              <a:t>los receptores</a:t>
            </a:r>
            <a:r>
              <a:rPr lang="es-ES" dirty="0">
                <a:latin typeface="Times New Roman" pitchFamily="18" charset="0"/>
                <a:cs typeface="Times New Roman" pitchFamily="18" charset="0"/>
              </a:rPr>
              <a:t> </a:t>
            </a:r>
            <a:r>
              <a:rPr lang="es-ES" dirty="0" smtClean="0">
                <a:latin typeface="Times New Roman" pitchFamily="18" charset="0"/>
                <a:cs typeface="Times New Roman" pitchFamily="18" charset="0"/>
              </a:rPr>
              <a:t>de las células, a los cuales se fijan moléculas capaces de desencadenar una respuesta determinada; </a:t>
            </a:r>
          </a:p>
          <a:p>
            <a:pPr algn="just"/>
            <a:r>
              <a:rPr lang="es-ES" dirty="0" smtClean="0">
                <a:latin typeface="Times New Roman" pitchFamily="18" charset="0"/>
                <a:cs typeface="Times New Roman" pitchFamily="18" charset="0"/>
              </a:rPr>
              <a:t>la actina y la miosina, responsables finales del acortamiento del músculo durante la contracción; </a:t>
            </a:r>
          </a:p>
          <a:p>
            <a:pPr algn="just"/>
            <a:r>
              <a:rPr lang="es-ES" dirty="0" smtClean="0">
                <a:latin typeface="Times New Roman" pitchFamily="18" charset="0"/>
                <a:cs typeface="Times New Roman" pitchFamily="18" charset="0"/>
              </a:rPr>
              <a:t>el colágeno, integrante de fibras altamente resistentes en tejidos de sostén. </a:t>
            </a:r>
          </a:p>
          <a:p>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1">
                    <a:lumMod val="75000"/>
                  </a:schemeClr>
                </a:solidFill>
              </a:rPr>
              <a:t>ESTRUCTURA</a:t>
            </a:r>
            <a:endParaRPr lang="en-US" b="1" i="1" dirty="0">
              <a:solidFill>
                <a:schemeClr val="accent1">
                  <a:lumMod val="75000"/>
                </a:schemeClr>
              </a:solidFill>
            </a:endParaRPr>
          </a:p>
        </p:txBody>
      </p:sp>
      <p:sp>
        <p:nvSpPr>
          <p:cNvPr id="3" name="2 Marcador de contenido"/>
          <p:cNvSpPr>
            <a:spLocks noGrp="1"/>
          </p:cNvSpPr>
          <p:nvPr>
            <p:ph sz="quarter" idx="1"/>
          </p:nvPr>
        </p:nvSpPr>
        <p:spPr/>
        <p:txBody>
          <a:bodyPr>
            <a:normAutofit/>
          </a:bodyPr>
          <a:lstStyle/>
          <a:p>
            <a:pPr algn="just">
              <a:buNone/>
            </a:pPr>
            <a:r>
              <a:rPr lang="es-ES" sz="2200" dirty="0" smtClean="0">
                <a:latin typeface="Times New Roman" pitchFamily="18" charset="0"/>
                <a:cs typeface="Times New Roman" pitchFamily="18" charset="0"/>
              </a:rPr>
              <a:t>    Es la manera como se organiza una proteína para adquirir cierta forma. Presentan una disposición característica en condiciones fisiológicas, pero si se cambian estas condiciones como temperatura, pH, etc. pierde la conformación y su función, proceso denominado desnaturalización. La función depende de la conformación y ésta viene determinada por la secuencia de aminoácidos.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7901014" cy="1203348"/>
          </a:xfrm>
        </p:spPr>
        <p:txBody>
          <a:bodyPr>
            <a:normAutofit fontScale="90000"/>
          </a:bodyPr>
          <a:lstStyle/>
          <a:p>
            <a:r>
              <a:rPr lang="es-ES" b="1" dirty="0" smtClean="0"/>
              <a:t>:</a:t>
            </a:r>
            <a:r>
              <a:rPr lang="es-ES" dirty="0" smtClean="0"/>
              <a:t/>
            </a:r>
            <a:br>
              <a:rPr lang="es-ES" dirty="0" smtClean="0"/>
            </a:br>
            <a:r>
              <a:rPr lang="es-ES" sz="4400" b="1" i="1" dirty="0" smtClean="0">
                <a:solidFill>
                  <a:schemeClr val="accent1">
                    <a:lumMod val="75000"/>
                  </a:schemeClr>
                </a:solidFill>
              </a:rPr>
              <a:t>CONFORMACION DE NIVELES ESTRUCTURALES:</a:t>
            </a:r>
            <a:endParaRPr lang="en-US" sz="4400" b="1" i="1" dirty="0">
              <a:solidFill>
                <a:schemeClr val="accent1">
                  <a:lumMod val="75000"/>
                </a:schemeClr>
              </a:solidFill>
            </a:endParaRPr>
          </a:p>
        </p:txBody>
      </p:sp>
      <p:sp>
        <p:nvSpPr>
          <p:cNvPr id="3" name="2 Marcador de contenido"/>
          <p:cNvSpPr>
            <a:spLocks noGrp="1"/>
          </p:cNvSpPr>
          <p:nvPr>
            <p:ph sz="quarter" idx="1"/>
          </p:nvPr>
        </p:nvSpPr>
        <p:spPr>
          <a:xfrm>
            <a:off x="457200" y="2000240"/>
            <a:ext cx="8229600" cy="4125923"/>
          </a:xfrm>
        </p:spPr>
        <p:txBody>
          <a:bodyPr>
            <a:normAutofit/>
          </a:bodyPr>
          <a:lstStyle/>
          <a:p>
            <a:pPr algn="just"/>
            <a:r>
              <a:rPr lang="es-ES" sz="2200" dirty="0" smtClean="0">
                <a:latin typeface="Times New Roman" pitchFamily="18" charset="0"/>
                <a:cs typeface="Times New Roman" pitchFamily="18" charset="0"/>
              </a:rPr>
              <a:t>Estructura primaria. </a:t>
            </a:r>
          </a:p>
          <a:p>
            <a:pPr algn="just"/>
            <a:r>
              <a:rPr lang="es-ES" sz="2200" dirty="0" smtClean="0">
                <a:latin typeface="Times New Roman" pitchFamily="18" charset="0"/>
                <a:cs typeface="Times New Roman" pitchFamily="18" charset="0"/>
              </a:rPr>
              <a:t>Estructura secundaria. </a:t>
            </a:r>
          </a:p>
          <a:p>
            <a:pPr algn="just"/>
            <a:r>
              <a:rPr lang="es-ES" sz="2200" dirty="0" smtClean="0">
                <a:latin typeface="Times New Roman" pitchFamily="18" charset="0"/>
                <a:cs typeface="Times New Roman" pitchFamily="18" charset="0"/>
              </a:rPr>
              <a:t>Nivel de dominio. </a:t>
            </a:r>
          </a:p>
          <a:p>
            <a:pPr algn="just"/>
            <a:r>
              <a:rPr lang="es-ES" sz="2200" dirty="0" smtClean="0">
                <a:latin typeface="Times New Roman" pitchFamily="18" charset="0"/>
                <a:cs typeface="Times New Roman" pitchFamily="18" charset="0"/>
              </a:rPr>
              <a:t>Estructura terciaria. </a:t>
            </a:r>
          </a:p>
          <a:p>
            <a:pPr algn="just"/>
            <a:r>
              <a:rPr lang="es-ES" sz="2200" dirty="0" smtClean="0">
                <a:latin typeface="Times New Roman" pitchFamily="18" charset="0"/>
                <a:cs typeface="Times New Roman" pitchFamily="18" charset="0"/>
              </a:rPr>
              <a:t>Estructura cuaternaria. </a:t>
            </a:r>
          </a:p>
          <a:p>
            <a:pPr algn="just"/>
            <a:r>
              <a:rPr lang="es-ES" sz="2200" dirty="0" smtClean="0">
                <a:latin typeface="Times New Roman" pitchFamily="18" charset="0"/>
                <a:cs typeface="Times New Roman" pitchFamily="18" charset="0"/>
              </a:rPr>
              <a:t>A partir del nivel de dominio sólo las hay globulares.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1">
                    <a:lumMod val="75000"/>
                  </a:schemeClr>
                </a:solidFill>
              </a:rPr>
              <a:t>PROPIEDADES</a:t>
            </a:r>
            <a:endParaRPr lang="en-US" b="1" i="1" dirty="0">
              <a:solidFill>
                <a:schemeClr val="accent1">
                  <a:lumMod val="75000"/>
                </a:schemeClr>
              </a:solidFill>
            </a:endParaRPr>
          </a:p>
        </p:txBody>
      </p:sp>
      <p:sp>
        <p:nvSpPr>
          <p:cNvPr id="3" name="2 Marcador de contenido"/>
          <p:cNvSpPr>
            <a:spLocks noGrp="1"/>
          </p:cNvSpPr>
          <p:nvPr>
            <p:ph sz="quarter" idx="1"/>
          </p:nvPr>
        </p:nvSpPr>
        <p:spPr/>
        <p:txBody>
          <a:bodyPr>
            <a:normAutofit lnSpcReduction="10000"/>
          </a:bodyPr>
          <a:lstStyle/>
          <a:p>
            <a:pPr algn="just"/>
            <a:r>
              <a:rPr lang="es-ES" sz="2200" b="1" dirty="0" smtClean="0">
                <a:latin typeface="Times New Roman" pitchFamily="18" charset="0"/>
                <a:cs typeface="Times New Roman" pitchFamily="18" charset="0"/>
              </a:rPr>
              <a:t>Solubilidad: </a:t>
            </a:r>
            <a:r>
              <a:rPr lang="es-ES" sz="2200" dirty="0" smtClean="0">
                <a:latin typeface="Times New Roman" pitchFamily="18" charset="0"/>
                <a:cs typeface="Times New Roman" pitchFamily="18" charset="0"/>
              </a:rPr>
              <a:t>Se mantiene siempre y cuando los enlaces fuertes y débiles estén presentes. Si se aumenta la temperatura y el pH, se pierde la solubilidad. </a:t>
            </a:r>
          </a:p>
          <a:p>
            <a:pPr algn="just">
              <a:buNone/>
            </a:pPr>
            <a:r>
              <a:rPr lang="es-ES" sz="2200" dirty="0" smtClean="0">
                <a:latin typeface="Times New Roman" pitchFamily="18" charset="0"/>
                <a:cs typeface="Times New Roman" pitchFamily="18" charset="0"/>
              </a:rPr>
              <a:t>    Capacidad electrolítica: Se determina a través de la electroforesis, técnica analítica en la cual si las proteínas se trasladan al polo positivo es porque su molécula tiene carga negativa y viceversa. </a:t>
            </a:r>
          </a:p>
          <a:p>
            <a:pPr algn="just"/>
            <a:r>
              <a:rPr lang="es-ES" sz="2200" b="1" dirty="0" smtClean="0">
                <a:latin typeface="Times New Roman" pitchFamily="18" charset="0"/>
                <a:cs typeface="Times New Roman" pitchFamily="18" charset="0"/>
              </a:rPr>
              <a:t>Especificidad: </a:t>
            </a:r>
            <a:r>
              <a:rPr lang="es-ES" sz="2200" dirty="0" smtClean="0">
                <a:latin typeface="Times New Roman" pitchFamily="18" charset="0"/>
                <a:cs typeface="Times New Roman" pitchFamily="18" charset="0"/>
              </a:rPr>
              <a:t>Cada proteína tiene una función específica que está determinada por su estructura primaria. </a:t>
            </a:r>
          </a:p>
          <a:p>
            <a:pPr algn="just">
              <a:buNone/>
            </a:pPr>
            <a:r>
              <a:rPr lang="es-ES" sz="2200" dirty="0" smtClean="0">
                <a:latin typeface="Times New Roman" pitchFamily="18" charset="0"/>
                <a:cs typeface="Times New Roman" pitchFamily="18" charset="0"/>
              </a:rPr>
              <a:t>     Amortiguador de pH (conocido como efecto tampón): Actúan como amortiguadores de pH debido a su carácter anfótero, es decir, pueden comportarse como ácidos (aceptando electrones) o como bases (donando electrones)</a:t>
            </a:r>
          </a:p>
          <a:p>
            <a:pPr algn="just"/>
            <a:endParaRPr lang="en-US" sz="2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1">
                    <a:lumMod val="75000"/>
                  </a:schemeClr>
                </a:solidFill>
              </a:rPr>
              <a:t>CLASIFICACION </a:t>
            </a:r>
            <a:endParaRPr lang="en-US" b="1" i="1" dirty="0">
              <a:solidFill>
                <a:schemeClr val="accent1">
                  <a:lumMod val="75000"/>
                </a:schemeClr>
              </a:solidFill>
            </a:endParaRPr>
          </a:p>
        </p:txBody>
      </p:sp>
      <p:sp>
        <p:nvSpPr>
          <p:cNvPr id="3" name="2 Marcador de contenido"/>
          <p:cNvSpPr>
            <a:spLocks noGrp="1"/>
          </p:cNvSpPr>
          <p:nvPr>
            <p:ph sz="quarter" idx="1"/>
          </p:nvPr>
        </p:nvSpPr>
        <p:spPr/>
        <p:txBody>
          <a:bodyPr>
            <a:normAutofit fontScale="70000" lnSpcReduction="20000"/>
          </a:bodyPr>
          <a:lstStyle/>
          <a:p>
            <a:pPr>
              <a:buNone/>
            </a:pPr>
            <a:endParaRPr lang="es-ES" b="1" dirty="0" smtClean="0"/>
          </a:p>
          <a:p>
            <a:pPr algn="just"/>
            <a:r>
              <a:rPr lang="es-ES" b="1" dirty="0" smtClean="0"/>
              <a:t> </a:t>
            </a:r>
            <a:r>
              <a:rPr lang="es-ES" b="1" dirty="0" smtClean="0">
                <a:latin typeface="Times New Roman" pitchFamily="18" charset="0"/>
                <a:cs typeface="Times New Roman" pitchFamily="18" charset="0"/>
              </a:rPr>
              <a:t>Según su forma</a:t>
            </a:r>
          </a:p>
          <a:p>
            <a:pPr algn="just">
              <a:buNone/>
            </a:pPr>
            <a:r>
              <a:rPr lang="es-ES" i="1" dirty="0" smtClean="0">
                <a:latin typeface="Times New Roman" pitchFamily="18" charset="0"/>
                <a:cs typeface="Times New Roman" pitchFamily="18" charset="0"/>
              </a:rPr>
              <a:t>      Fibrosas</a:t>
            </a:r>
            <a:r>
              <a:rPr lang="es-ES" dirty="0" smtClean="0">
                <a:latin typeface="Times New Roman" pitchFamily="18" charset="0"/>
                <a:cs typeface="Times New Roman" pitchFamily="18" charset="0"/>
              </a:rPr>
              <a:t>: presentan cadenas polipeptídicas largas y una estructura secundaria atípica. Son insolubles en agua y en disoluciones acuosas. Algunos ejemplos de estas son queratina, colágeno y fibrina. </a:t>
            </a:r>
            <a:r>
              <a:rPr lang="es-ES" i="1" dirty="0" smtClean="0">
                <a:latin typeface="Times New Roman" pitchFamily="18" charset="0"/>
                <a:cs typeface="Times New Roman" pitchFamily="18" charset="0"/>
              </a:rPr>
              <a:t>Globulares</a:t>
            </a:r>
            <a:r>
              <a:rPr lang="es-ES" dirty="0" smtClean="0">
                <a:latin typeface="Times New Roman" pitchFamily="18" charset="0"/>
                <a:cs typeface="Times New Roman" pitchFamily="18" charset="0"/>
              </a:rPr>
              <a:t>: se caracterizan por doblar sus cadenas en una forma esférica apretada o compacta dejando grupos hidrófobos hacia adentro de la proteína y grupos hidrófilos hacia afuera, lo que hace que sean solubles en disolventes polares como el agua. La mayoría de las enzimas, anticuerpos, algunas hormonas y proteínas de transporte, son ejemplos de proteínas globulares. </a:t>
            </a:r>
            <a:r>
              <a:rPr lang="es-ES" i="1" dirty="0" smtClean="0">
                <a:latin typeface="Times New Roman" pitchFamily="18" charset="0"/>
                <a:cs typeface="Times New Roman" pitchFamily="18" charset="0"/>
              </a:rPr>
              <a:t>Mixtas</a:t>
            </a:r>
            <a:r>
              <a:rPr lang="es-ES" dirty="0" smtClean="0">
                <a:latin typeface="Times New Roman" pitchFamily="18" charset="0"/>
                <a:cs typeface="Times New Roman" pitchFamily="18" charset="0"/>
              </a:rPr>
              <a:t>: posee una parte fibrilar (comúnmente en el centro de la proteína) y otra parte globular (en los extremos). </a:t>
            </a:r>
            <a:endParaRPr lang="es-ES" b="1" dirty="0">
              <a:latin typeface="Times New Roman" pitchFamily="18" charset="0"/>
              <a:cs typeface="Times New Roman" pitchFamily="18" charset="0"/>
            </a:endParaRPr>
          </a:p>
          <a:p>
            <a:pPr algn="just"/>
            <a:r>
              <a:rPr lang="es-ES" b="1" dirty="0" smtClean="0">
                <a:latin typeface="Times New Roman" pitchFamily="18" charset="0"/>
                <a:cs typeface="Times New Roman" pitchFamily="18" charset="0"/>
              </a:rPr>
              <a:t> Según su composición química</a:t>
            </a:r>
          </a:p>
          <a:p>
            <a:pPr algn="just">
              <a:buNone/>
            </a:pPr>
            <a:r>
              <a:rPr lang="es-ES" i="1" dirty="0" smtClean="0">
                <a:latin typeface="Times New Roman" pitchFamily="18" charset="0"/>
                <a:cs typeface="Times New Roman" pitchFamily="18" charset="0"/>
              </a:rPr>
              <a:t>      Simples</a:t>
            </a:r>
            <a:r>
              <a:rPr lang="es-ES" dirty="0" smtClean="0">
                <a:latin typeface="Times New Roman" pitchFamily="18" charset="0"/>
                <a:cs typeface="Times New Roman" pitchFamily="18" charset="0"/>
              </a:rPr>
              <a:t>: su hidrólisis sólo produce aminoácidos. Ejemplos de estas son la insulina y el colágeno (globulares y fibrosas). </a:t>
            </a:r>
            <a:r>
              <a:rPr lang="es-ES" i="1" dirty="0" smtClean="0">
                <a:latin typeface="Times New Roman" pitchFamily="18" charset="0"/>
                <a:cs typeface="Times New Roman" pitchFamily="18" charset="0"/>
              </a:rPr>
              <a:t>Conjugados o heteroproteínas</a:t>
            </a:r>
            <a:r>
              <a:rPr lang="es-ES" dirty="0" smtClean="0">
                <a:latin typeface="Times New Roman" pitchFamily="18" charset="0"/>
                <a:cs typeface="Times New Roman" pitchFamily="18" charset="0"/>
              </a:rPr>
              <a:t>: su hidrólisis produce aminoácidos y otras sustancias no proteicas llamadas G</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1">
                    <a:lumMod val="75000"/>
                  </a:schemeClr>
                </a:solidFill>
              </a:rPr>
              <a:t>FUENTES DE PROTEINAS</a:t>
            </a:r>
            <a:endParaRPr lang="en-US" b="1" i="1" dirty="0">
              <a:solidFill>
                <a:schemeClr val="accent1">
                  <a:lumMod val="75000"/>
                </a:schemeClr>
              </a:solidFill>
            </a:endParaRPr>
          </a:p>
        </p:txBody>
      </p:sp>
      <p:sp>
        <p:nvSpPr>
          <p:cNvPr id="3" name="2 Marcador de contenido"/>
          <p:cNvSpPr>
            <a:spLocks noGrp="1"/>
          </p:cNvSpPr>
          <p:nvPr>
            <p:ph sz="quarter" idx="1"/>
          </p:nvPr>
        </p:nvSpPr>
        <p:spPr/>
        <p:txBody>
          <a:bodyPr>
            <a:normAutofit fontScale="85000" lnSpcReduction="20000"/>
          </a:bodyPr>
          <a:lstStyle/>
          <a:p>
            <a:pPr>
              <a:buNone/>
            </a:pPr>
            <a:endParaRPr lang="es-ES" b="1" dirty="0" smtClean="0"/>
          </a:p>
          <a:p>
            <a:pPr algn="just">
              <a:buNone/>
            </a:pPr>
            <a:r>
              <a:rPr lang="es-ES" dirty="0" smtClean="0"/>
              <a:t>      </a:t>
            </a:r>
            <a:r>
              <a:rPr lang="es-ES" dirty="0" smtClean="0">
                <a:latin typeface="Times New Roman" pitchFamily="18" charset="0"/>
                <a:cs typeface="Times New Roman" pitchFamily="18" charset="0"/>
              </a:rPr>
              <a:t>Las fuentes dietéticas de proteínas incluyen carne, huevos, soja, granos, legumbres y productos lácteos tales como queso o yogurt. Las fuentes animales de proteínas poseen los 20 aminoácidos. Las fuentes vegetales son deficientes en aminoácidos y se dice que sus proteínas son incompletas. Por ejemplo, la mayoría de las legumbres típicamente carecen de cuatro aminoácidos incluyendo el aminoácido esencial metionina, mientras los granos carecen de dos, tres o cuatro aminoácidos incluyendo el aminoácido esencial lisina. Sin embargo, para aquellas personas que tienen una dieta vegetariana, existe la opción de complementar la ingesta de proteínas de productos vegetales con diferentes tipos de aminoácidos para contrarrestar la falta de algún aminoácido componente.</a:t>
            </a:r>
          </a:p>
          <a:p>
            <a:pPr algn="just"/>
            <a:r>
              <a:rPr lang="es-E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TotalTime>
  <Words>1250</Words>
  <Application>Microsoft Office PowerPoint</Application>
  <PresentationFormat>Presentación en pantalla (4:3)</PresentationFormat>
  <Paragraphs>53</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Equidad</vt:lpstr>
      <vt:lpstr>PROTEINAS</vt:lpstr>
      <vt:lpstr>LAS PROTEINAS</vt:lpstr>
      <vt:lpstr>CARACTERISTICAS</vt:lpstr>
      <vt:lpstr>FUNCIONES</vt:lpstr>
      <vt:lpstr>ESTRUCTURA</vt:lpstr>
      <vt:lpstr>: CONFORMACION DE NIVELES ESTRUCTURALES:</vt:lpstr>
      <vt:lpstr>PROPIEDADES</vt:lpstr>
      <vt:lpstr>CLASIFICACION </vt:lpstr>
      <vt:lpstr>FUENTES DE PROTEINAS</vt:lpstr>
      <vt:lpstr>CALIDAD PROTEICA</vt:lpstr>
      <vt:lpstr>DEFICIENCIA DE PROTEINAS</vt:lpstr>
      <vt:lpstr>Diapositiva 12</vt:lpstr>
      <vt:lpstr>GRACIAS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PROTEINAS</dc:title>
  <dc:creator>USER</dc:creator>
  <cp:lastModifiedBy>USER</cp:lastModifiedBy>
  <cp:revision>2</cp:revision>
  <dcterms:created xsi:type="dcterms:W3CDTF">2009-09-30T01:24:41Z</dcterms:created>
  <dcterms:modified xsi:type="dcterms:W3CDTF">2009-09-30T01:41:41Z</dcterms:modified>
</cp:coreProperties>
</file>