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6" r:id="rId4"/>
    <p:sldId id="267" r:id="rId5"/>
    <p:sldId id="272" r:id="rId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590" autoAdjust="0"/>
  </p:normalViewPr>
  <p:slideViewPr>
    <p:cSldViewPr>
      <p:cViewPr varScale="1">
        <p:scale>
          <a:sx n="64" d="100"/>
          <a:sy n="64" d="100"/>
        </p:scale>
        <p:origin x="-13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8" name="7 Marcador de pie de página"/>
          <p:cNvSpPr>
            <a:spLocks noGrp="1"/>
          </p:cNvSpPr>
          <p:nvPr>
            <p:ph type="ftr" sz="quarter" idx="11"/>
          </p:nvPr>
        </p:nvSpPr>
        <p:spPr/>
        <p:txBody>
          <a:bodyPr/>
          <a:lstStyle/>
          <a:p>
            <a:endParaRPr lang="es-SV" dirty="0"/>
          </a:p>
        </p:txBody>
      </p:sp>
      <p:sp>
        <p:nvSpPr>
          <p:cNvPr id="9" name="8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4" name="3 Marcador de pie de página"/>
          <p:cNvSpPr>
            <a:spLocks noGrp="1"/>
          </p:cNvSpPr>
          <p:nvPr>
            <p:ph type="ftr" sz="quarter" idx="11"/>
          </p:nvPr>
        </p:nvSpPr>
        <p:spPr/>
        <p:txBody>
          <a:bodyPr/>
          <a:lstStyle/>
          <a:p>
            <a:endParaRPr lang="es-SV" dirty="0"/>
          </a:p>
        </p:txBody>
      </p:sp>
      <p:sp>
        <p:nvSpPr>
          <p:cNvPr id="5" name="4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3" name="2 Marcador de pie de página"/>
          <p:cNvSpPr>
            <a:spLocks noGrp="1"/>
          </p:cNvSpPr>
          <p:nvPr>
            <p:ph type="ftr" sz="quarter" idx="11"/>
          </p:nvPr>
        </p:nvSpPr>
        <p:spPr/>
        <p:txBody>
          <a:bodyPr/>
          <a:lstStyle/>
          <a:p>
            <a:endParaRPr lang="es-SV" dirty="0"/>
          </a:p>
        </p:txBody>
      </p:sp>
      <p:sp>
        <p:nvSpPr>
          <p:cNvPr id="4" name="3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8992EA-2C08-4E6D-BADC-B5CBAB8E196B}" type="datetimeFigureOut">
              <a:rPr lang="es-SV" smtClean="0"/>
              <a:pPr/>
              <a:t>27/09/2009</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3EA110EC-C779-4AD1-8202-83355E3F6291}" type="slidenum">
              <a:rPr lang="es-SV" smtClean="0"/>
              <a:pPr/>
              <a:t>‹Nº›</a:t>
            </a:fld>
            <a:endParaRPr lang="es-S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53000">
              <a:srgbClr val="D4DEFF"/>
            </a:gs>
            <a:gs pos="83000">
              <a:srgbClr val="D4DEFF"/>
            </a:gs>
            <a:gs pos="100000">
              <a:srgbClr val="96AB94"/>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992EA-2C08-4E6D-BADC-B5CBAB8E196B}" type="datetimeFigureOut">
              <a:rPr lang="es-SV" smtClean="0"/>
              <a:pPr/>
              <a:t>27/09/2009</a:t>
            </a:fld>
            <a:endParaRPr lang="es-SV"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110EC-C779-4AD1-8202-83355E3F6291}" type="slidenum">
              <a:rPr lang="es-SV" smtClean="0"/>
              <a:pPr/>
              <a:t>‹Nº›</a:t>
            </a:fld>
            <a:endParaRPr lang="es-SV"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co/imgres?imgurl=http://www.quimicaorganica.net/quimica-organica/aldehidos-cetonas/adicion-aminas/imina.jpg&amp;imgrefurl=http://www.quimicaorganica.net/quimica-organica/aldehidos-cetonas/adicion-aminas/adicion-aminas.htm&amp;usg=__IjoljRp5q_SJl27BKrvDVqBKtKw=&amp;h=282&amp;w=250&amp;sz=9&amp;hl=es&amp;start=6&amp;tbnid=rDZFhXag3T5DLM:&amp;tbnh=114&amp;tbnw=101&amp;prev=/images?q=aldehidos&amp;gbv=2&amp;hl=e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images.google.com.co/imgres?imgurl=http://rendiles.tripod.com/Aldehidos.jpg&amp;imgrefurl=http://rendiles.tripod.com/SOLVENTES.html&amp;usg=__L__fgEZOQV_HM5Z44-XestoE7S4=&amp;h=146&amp;w=166&amp;sz=13&amp;hl=es&amp;start=5&amp;tbnid=8Gj2w4vzOOS0vM:&amp;tbnh=87&amp;tbnw=99&amp;prev=/images?q=aldehidos&amp;gbv=2&amp;hl=es" TargetMode="External"/><Relationship Id="rId2" Type="http://schemas.openxmlformats.org/officeDocument/2006/relationships/slide" Target="slide3.xml"/><Relationship Id="rId1" Type="http://schemas.openxmlformats.org/officeDocument/2006/relationships/slideLayout" Target="../slideLayouts/slideLayout8.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Archivo:Carbonyl-general.png" TargetMode="External"/><Relationship Id="rId2" Type="http://schemas.openxmlformats.org/officeDocument/2006/relationships/slide" Target="slide4.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hyperlink" Target="http://es.wikipedia.org/w/index.php?title=Cloruro_de_%C3%A1cido&amp;action=edit&amp;redlink=1" TargetMode="External"/><Relationship Id="rId13" Type="http://schemas.openxmlformats.org/officeDocument/2006/relationships/hyperlink" Target="http://es.wikipedia.org/wiki/Archivo:Ketone-general.png" TargetMode="External"/><Relationship Id="rId18" Type="http://schemas.openxmlformats.org/officeDocument/2006/relationships/image" Target="../media/image7.png"/><Relationship Id="rId26" Type="http://schemas.openxmlformats.org/officeDocument/2006/relationships/image" Target="../media/image11.png"/><Relationship Id="rId3" Type="http://schemas.openxmlformats.org/officeDocument/2006/relationships/hyperlink" Target="http://es.wikipedia.org/wiki/Cetona" TargetMode="External"/><Relationship Id="rId21" Type="http://schemas.openxmlformats.org/officeDocument/2006/relationships/hyperlink" Target="http://es.wikipedia.org/wiki/Archivo:Enone-general.png" TargetMode="External"/><Relationship Id="rId7" Type="http://schemas.openxmlformats.org/officeDocument/2006/relationships/hyperlink" Target="http://es.wikipedia.org/wiki/Enona" TargetMode="External"/><Relationship Id="rId12" Type="http://schemas.openxmlformats.org/officeDocument/2006/relationships/image" Target="../media/image4.png"/><Relationship Id="rId17" Type="http://schemas.openxmlformats.org/officeDocument/2006/relationships/hyperlink" Target="http://es.wikipedia.org/wiki/Archivo:Ester.png" TargetMode="External"/><Relationship Id="rId25" Type="http://schemas.openxmlformats.org/officeDocument/2006/relationships/hyperlink" Target="http://es.wikipedia.org/wiki/Archivo:Carboxylic-acid-anhydride.png" TargetMode="External"/><Relationship Id="rId2" Type="http://schemas.openxmlformats.org/officeDocument/2006/relationships/hyperlink" Target="http://es.wikipedia.org/wiki/Aldeh%C3%ADdo" TargetMode="External"/><Relationship Id="rId16" Type="http://schemas.openxmlformats.org/officeDocument/2006/relationships/image" Target="../media/image6.png"/><Relationship Id="rId20"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http://es.wikipedia.org/wiki/Amida" TargetMode="External"/><Relationship Id="rId11" Type="http://schemas.openxmlformats.org/officeDocument/2006/relationships/hyperlink" Target="http://es.wikipedia.org/wiki/Archivo:Aldehyde2.png" TargetMode="External"/><Relationship Id="rId24" Type="http://schemas.openxmlformats.org/officeDocument/2006/relationships/image" Target="../media/image10.png"/><Relationship Id="rId5" Type="http://schemas.openxmlformats.org/officeDocument/2006/relationships/hyperlink" Target="http://es.wikipedia.org/wiki/%C3%89ster" TargetMode="External"/><Relationship Id="rId15" Type="http://schemas.openxmlformats.org/officeDocument/2006/relationships/hyperlink" Target="http://es.wikipedia.org/wiki/Archivo:Carboxylic-acid.svg" TargetMode="External"/><Relationship Id="rId23" Type="http://schemas.openxmlformats.org/officeDocument/2006/relationships/hyperlink" Target="http://es.wikipedia.org/wiki/Archivo:Acyl-chloride.png" TargetMode="External"/><Relationship Id="rId10" Type="http://schemas.openxmlformats.org/officeDocument/2006/relationships/slide" Target="slide2.xml"/><Relationship Id="rId19" Type="http://schemas.openxmlformats.org/officeDocument/2006/relationships/hyperlink" Target="http://es.wikipedia.org/wiki/Archivo:Amide-general.png" TargetMode="External"/><Relationship Id="rId4" Type="http://schemas.openxmlformats.org/officeDocument/2006/relationships/hyperlink" Target="http://es.wikipedia.org/wiki/%C3%81cido_carbox%C3%ADlico" TargetMode="External"/><Relationship Id="rId9" Type="http://schemas.openxmlformats.org/officeDocument/2006/relationships/hyperlink" Target="http://es.wikipedia.org/wiki/Anh%C3%ADdrido_carbox%C3%ADlico" TargetMode="External"/><Relationship Id="rId14" Type="http://schemas.openxmlformats.org/officeDocument/2006/relationships/image" Target="../media/image5.png"/><Relationship Id="rId22"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4.jpeg"/><Relationship Id="rId2" Type="http://schemas.openxmlformats.org/officeDocument/2006/relationships/hyperlink" Target="http://es.wikipedia.org/wiki/Archivo:Brush_and_watercolours.jpg" TargetMode="External"/><Relationship Id="rId1" Type="http://schemas.openxmlformats.org/officeDocument/2006/relationships/slideLayout" Target="../slideLayouts/slideLayout8.xml"/><Relationship Id="rId6" Type="http://schemas.openxmlformats.org/officeDocument/2006/relationships/hyperlink" Target="http://es.wikipedia.org/wiki/Archivo:Resin_with_insect_(aka).jpg" TargetMode="External"/><Relationship Id="rId5" Type="http://schemas.openxmlformats.org/officeDocument/2006/relationships/image" Target="../media/image13.jpeg"/><Relationship Id="rId4" Type="http://schemas.openxmlformats.org/officeDocument/2006/relationships/hyperlink" Target="http://es.wikipedia.org/wiki/Archivo:Plastiktueten.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00034" y="1857364"/>
            <a:ext cx="8229600" cy="1143000"/>
          </a:xfrm>
        </p:spPr>
        <p:txBody>
          <a:bodyPr>
            <a:normAutofit/>
          </a:bodyPr>
          <a:lstStyle/>
          <a:p>
            <a:r>
              <a:rPr lang="es-SV" sz="5400" dirty="0" smtClean="0"/>
              <a:t>Aldehídos </a:t>
            </a:r>
            <a:endParaRPr lang="es-SV" sz="5400" dirty="0"/>
          </a:p>
        </p:txBody>
      </p:sp>
      <p:pic>
        <p:nvPicPr>
          <p:cNvPr id="5" name="4 Imagen" descr="http://tbn1.google.com/images?q=tbn:rDZFhXag3T5DLM:http://www.quimicaorganica.net/quimica-organica/aldehidos-cetonas/adicion-aminas/imina.jpg">
            <a:hlinkClick r:id="rId2"/>
          </p:cNvPr>
          <p:cNvPicPr/>
          <p:nvPr/>
        </p:nvPicPr>
        <p:blipFill>
          <a:blip r:embed="rId3"/>
          <a:srcRect/>
          <a:stretch>
            <a:fillRect/>
          </a:stretch>
        </p:blipFill>
        <p:spPr bwMode="auto">
          <a:xfrm>
            <a:off x="214283" y="285728"/>
            <a:ext cx="8715436" cy="6286544"/>
          </a:xfrm>
          <a:prstGeom prst="rect">
            <a:avLst/>
          </a:prstGeom>
          <a:noFill/>
          <a:ln w="57150">
            <a:solidFill>
              <a:schemeClr val="tx1"/>
            </a:solidFill>
            <a:miter lim="800000"/>
            <a:headEnd/>
            <a:tailEnd/>
          </a:ln>
        </p:spPr>
      </p:pic>
      <p:sp>
        <p:nvSpPr>
          <p:cNvPr id="6" name="5 CuadroTexto"/>
          <p:cNvSpPr txBox="1"/>
          <p:nvPr/>
        </p:nvSpPr>
        <p:spPr>
          <a:xfrm>
            <a:off x="2285984" y="2285992"/>
            <a:ext cx="4714908" cy="1323439"/>
          </a:xfrm>
          <a:prstGeom prst="rect">
            <a:avLst/>
          </a:prstGeom>
          <a:noFill/>
        </p:spPr>
        <p:txBody>
          <a:bodyPr wrap="square" rtlCol="0">
            <a:spAutoFit/>
            <a:scene3d>
              <a:camera prst="isometricOffAxis1Right"/>
              <a:lightRig rig="threePt" dir="t"/>
            </a:scene3d>
          </a:bodyPr>
          <a:lstStyle/>
          <a:p>
            <a:pPr algn="ctr"/>
            <a:r>
              <a:rPr lang="es-SV" sz="8000" dirty="0" smtClean="0">
                <a:solidFill>
                  <a:srgbClr val="FF0000"/>
                </a:solidFill>
              </a:rPr>
              <a:t>Aldehídos </a:t>
            </a:r>
            <a:endParaRPr lang="es-SV" sz="80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3143272" cy="500066"/>
          </a:xfrm>
        </p:spPr>
        <p:txBody>
          <a:bodyPr>
            <a:normAutofit/>
          </a:bodyPr>
          <a:lstStyle/>
          <a:p>
            <a:r>
              <a:rPr lang="es-SV" dirty="0" smtClean="0"/>
              <a:t>Estructura de los aldehídos</a:t>
            </a:r>
            <a:endParaRPr lang="es-SV" dirty="0"/>
          </a:p>
        </p:txBody>
      </p:sp>
      <p:sp>
        <p:nvSpPr>
          <p:cNvPr id="4" name="3 Marcador de contenido"/>
          <p:cNvSpPr>
            <a:spLocks noGrp="1"/>
          </p:cNvSpPr>
          <p:nvPr>
            <p:ph idx="1"/>
          </p:nvPr>
        </p:nvSpPr>
        <p:spPr/>
        <p:txBody>
          <a:bodyPr/>
          <a:lstStyle/>
          <a:p>
            <a:pPr>
              <a:buNone/>
            </a:pPr>
            <a:r>
              <a:rPr lang="es-SV" sz="2400" dirty="0" smtClean="0"/>
              <a:t>      En los aldehídos, el </a:t>
            </a:r>
            <a:r>
              <a:rPr lang="es-SV" sz="2400" dirty="0" smtClean="0">
                <a:hlinkClick r:id="rId2" action="ppaction://hlinksldjump"/>
              </a:rPr>
              <a:t>grupo carbonilo </a:t>
            </a:r>
            <a:r>
              <a:rPr lang="es-SV" sz="2400" dirty="0" smtClean="0"/>
              <a:t>se encuentra en uno de los extremos de la cadena, lo cual le permite mantener unido directamente un átomo de hidrogeno (H-C₌O).</a:t>
            </a:r>
          </a:p>
          <a:p>
            <a:pPr>
              <a:buNone/>
            </a:pPr>
            <a:r>
              <a:rPr lang="es-SV" sz="2400" dirty="0"/>
              <a:t> </a:t>
            </a:r>
            <a:r>
              <a:rPr lang="es-SV" sz="2400" dirty="0" smtClean="0"/>
              <a:t>      </a:t>
            </a:r>
          </a:p>
          <a:p>
            <a:pPr>
              <a:buNone/>
            </a:pPr>
            <a:r>
              <a:rPr lang="es-SV" sz="2400" dirty="0" smtClean="0"/>
              <a:t>            O</a:t>
            </a:r>
          </a:p>
          <a:p>
            <a:pPr>
              <a:buNone/>
            </a:pPr>
            <a:r>
              <a:rPr lang="es-SV" sz="2400" dirty="0"/>
              <a:t> </a:t>
            </a:r>
            <a:r>
              <a:rPr lang="es-SV" sz="2400" dirty="0" smtClean="0"/>
              <a:t>          -C-                   GRUPO CARBONILO</a:t>
            </a:r>
          </a:p>
          <a:p>
            <a:pPr>
              <a:buNone/>
            </a:pPr>
            <a:endParaRPr lang="es-SV" sz="2400" dirty="0"/>
          </a:p>
          <a:p>
            <a:pPr>
              <a:buNone/>
            </a:pPr>
            <a:r>
              <a:rPr lang="es-SV" sz="2400" dirty="0" smtClean="0"/>
              <a:t>    O                  O</a:t>
            </a:r>
          </a:p>
          <a:p>
            <a:pPr>
              <a:buNone/>
            </a:pPr>
            <a:r>
              <a:rPr lang="es-SV" sz="2400" dirty="0" smtClean="0"/>
              <a:t>R-C-H    o   Ar-C-H               ALDEHIDOS</a:t>
            </a:r>
            <a:endParaRPr lang="es-SV" dirty="0"/>
          </a:p>
        </p:txBody>
      </p:sp>
      <p:sp>
        <p:nvSpPr>
          <p:cNvPr id="5" name="4 Marcador de texto"/>
          <p:cNvSpPr>
            <a:spLocks noGrp="1"/>
          </p:cNvSpPr>
          <p:nvPr>
            <p:ph type="body" sz="half" idx="2"/>
          </p:nvPr>
        </p:nvSpPr>
        <p:spPr/>
        <p:txBody>
          <a:bodyPr/>
          <a:lstStyle/>
          <a:p>
            <a:endParaRPr lang="es-SV" dirty="0"/>
          </a:p>
        </p:txBody>
      </p:sp>
      <p:cxnSp>
        <p:nvCxnSpPr>
          <p:cNvPr id="7" name="6 Conector recto"/>
          <p:cNvCxnSpPr/>
          <p:nvPr/>
        </p:nvCxnSpPr>
        <p:spPr>
          <a:xfrm rot="5400000" flipH="1" flipV="1">
            <a:off x="4394199" y="3035297"/>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rot="5400000" flipH="1" flipV="1">
            <a:off x="4536281" y="3036091"/>
            <a:ext cx="21510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5072066" y="3357562"/>
            <a:ext cx="7143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rot="5400000" flipH="1" flipV="1">
            <a:off x="3894133" y="4392619"/>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rot="5400000" flipH="1" flipV="1">
            <a:off x="3964777" y="4393413"/>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flipH="1" flipV="1">
            <a:off x="5322099" y="4393413"/>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rot="5400000" flipH="1" flipV="1">
            <a:off x="5394331" y="4393413"/>
            <a:ext cx="213520"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a:off x="6072198" y="4643446"/>
            <a:ext cx="64294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6" name="25 Imagen" descr="http://tbn2.google.com/images?q=tbn:8Gj2w4vzOOS0vM:http://rendiles.tripod.com/Aldehidos.jpg">
            <a:hlinkClick r:id="rId3"/>
          </p:cNvPr>
          <p:cNvPicPr/>
          <p:nvPr/>
        </p:nvPicPr>
        <p:blipFill>
          <a:blip r:embed="rId4"/>
          <a:srcRect/>
          <a:stretch>
            <a:fillRect/>
          </a:stretch>
        </p:blipFill>
        <p:spPr bwMode="auto">
          <a:xfrm>
            <a:off x="285720" y="1428736"/>
            <a:ext cx="3143272" cy="478634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6"/>
                                        </p:tgtEl>
                                      </p:cBhvr>
                                    </p:animEffect>
                                    <p:animScale>
                                      <p:cBhvr>
                                        <p:cTn id="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642918"/>
            <a:ext cx="3008313" cy="869934"/>
          </a:xfrm>
        </p:spPr>
        <p:txBody>
          <a:bodyPr>
            <a:normAutofit/>
          </a:bodyPr>
          <a:lstStyle/>
          <a:p>
            <a:r>
              <a:rPr lang="es-SV" sz="3200" dirty="0" smtClean="0"/>
              <a:t>Grupo carbonilo</a:t>
            </a:r>
            <a:endParaRPr lang="es-SV" sz="3200" dirty="0"/>
          </a:p>
        </p:txBody>
      </p:sp>
      <p:sp>
        <p:nvSpPr>
          <p:cNvPr id="3" name="2 Marcador de contenido"/>
          <p:cNvSpPr>
            <a:spLocks noGrp="1"/>
          </p:cNvSpPr>
          <p:nvPr>
            <p:ph idx="1"/>
          </p:nvPr>
        </p:nvSpPr>
        <p:spPr>
          <a:xfrm>
            <a:off x="3786182" y="1000108"/>
            <a:ext cx="4900618" cy="5126055"/>
          </a:xfrm>
        </p:spPr>
        <p:txBody>
          <a:bodyPr>
            <a:normAutofit fontScale="77500" lnSpcReduction="20000"/>
          </a:bodyPr>
          <a:lstStyle/>
          <a:p>
            <a:pPr algn="just"/>
            <a:r>
              <a:rPr lang="es-SV" sz="3100" dirty="0" smtClean="0"/>
              <a:t>En la química orgánica, un </a:t>
            </a:r>
            <a:r>
              <a:rPr lang="es-SV" sz="3100" b="1" dirty="0" smtClean="0"/>
              <a:t>grupo carbonilo</a:t>
            </a:r>
            <a:r>
              <a:rPr lang="es-SV" sz="3100" dirty="0" smtClean="0"/>
              <a:t> es un grupo funcional que consiste en un átomo de carbono con un doble enlace a un átomo de oxígeno. La palabra carbonilo puede referirse también al monóxido de carbono como ligando en un complejo inorgánico u organometálico (e.g. níquel carbonilo); en este caso, el carbono tiene un doble enlace con el oxígeno.</a:t>
            </a:r>
          </a:p>
          <a:p>
            <a:pPr algn="just"/>
            <a:r>
              <a:rPr lang="es-SV" sz="3100" dirty="0" smtClean="0"/>
              <a:t>Un grupo carbonilo caracteriza los tipos siguientes de compuestos (-CO quiere decir un grupo carbonilo): </a:t>
            </a:r>
            <a:r>
              <a:rPr lang="es-SV" sz="3100" dirty="0" smtClean="0">
                <a:hlinkClick r:id="rId2" action="ppaction://hlinksldjump"/>
              </a:rPr>
              <a:t>ejemplos</a:t>
            </a:r>
            <a:r>
              <a:rPr lang="es-SV" sz="3100" dirty="0" smtClean="0"/>
              <a:t>:</a:t>
            </a:r>
          </a:p>
          <a:p>
            <a:endParaRPr lang="es-SV" dirty="0"/>
          </a:p>
        </p:txBody>
      </p:sp>
      <p:pic>
        <p:nvPicPr>
          <p:cNvPr id="5" name="4 Imagen" descr="http://upload.wikimedia.org/wikipedia/commons/thumb/c/ce/Carbonyl-general.png/150px-Carbonyl-general.png">
            <a:hlinkClick r:id="rId3" tooltip="&quot;Grupo carbonilo&quot;"/>
          </p:cNvPr>
          <p:cNvPicPr/>
          <p:nvPr/>
        </p:nvPicPr>
        <p:blipFill>
          <a:blip r:embed="rId4"/>
          <a:srcRect/>
          <a:stretch>
            <a:fillRect/>
          </a:stretch>
        </p:blipFill>
        <p:spPr bwMode="auto">
          <a:xfrm>
            <a:off x="428596" y="1928802"/>
            <a:ext cx="2571768" cy="335758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12 Tabla"/>
          <p:cNvGraphicFramePr>
            <a:graphicFrameLocks noGrp="1"/>
          </p:cNvGraphicFramePr>
          <p:nvPr/>
        </p:nvGraphicFramePr>
        <p:xfrm>
          <a:off x="142844" y="214290"/>
          <a:ext cx="8786875" cy="6429418"/>
        </p:xfrm>
        <a:graphic>
          <a:graphicData uri="http://schemas.openxmlformats.org/drawingml/2006/table">
            <a:tbl>
              <a:tblPr/>
              <a:tblGrid>
                <a:gridCol w="3565233"/>
                <a:gridCol w="2317810"/>
                <a:gridCol w="2903832"/>
              </a:tblGrid>
              <a:tr h="537628">
                <a:tc>
                  <a:txBody>
                    <a:bodyPr/>
                    <a:lstStyle/>
                    <a:p>
                      <a:pPr algn="ctr">
                        <a:lnSpc>
                          <a:spcPct val="115000"/>
                        </a:lnSpc>
                        <a:spcAft>
                          <a:spcPts val="0"/>
                        </a:spcAft>
                      </a:pPr>
                      <a:r>
                        <a:rPr lang="es-SV" sz="1150" b="1" dirty="0">
                          <a:solidFill>
                            <a:schemeClr val="tx1"/>
                          </a:solidFill>
                          <a:latin typeface="Times New Roman"/>
                          <a:ea typeface="Times New Roman"/>
                          <a:cs typeface="Times New Roman"/>
                        </a:rPr>
                        <a:t>Compuesto</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c>
                  <a:txBody>
                    <a:bodyPr/>
                    <a:lstStyle/>
                    <a:p>
                      <a:pPr algn="ctr">
                        <a:lnSpc>
                          <a:spcPct val="115000"/>
                        </a:lnSpc>
                        <a:spcAft>
                          <a:spcPts val="0"/>
                        </a:spcAft>
                      </a:pPr>
                      <a:r>
                        <a:rPr lang="es-SV" sz="1150" b="1">
                          <a:solidFill>
                            <a:schemeClr val="tx1"/>
                          </a:solidFill>
                          <a:latin typeface="Times New Roman"/>
                          <a:ea typeface="Times New Roman"/>
                          <a:cs typeface="Times New Roman"/>
                        </a:rPr>
                        <a:t>Estructura</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c>
                  <a:txBody>
                    <a:bodyPr/>
                    <a:lstStyle/>
                    <a:p>
                      <a:pPr algn="ctr">
                        <a:lnSpc>
                          <a:spcPct val="115000"/>
                        </a:lnSpc>
                        <a:spcAft>
                          <a:spcPts val="0"/>
                        </a:spcAft>
                      </a:pPr>
                      <a:r>
                        <a:rPr lang="es-SV" sz="1150" b="1">
                          <a:solidFill>
                            <a:schemeClr val="tx1"/>
                          </a:solidFill>
                          <a:latin typeface="Times New Roman"/>
                          <a:ea typeface="Times New Roman"/>
                          <a:cs typeface="Times New Roman"/>
                        </a:rPr>
                        <a:t>Fórmula</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r>
              <a:tr h="767296">
                <a:tc>
                  <a:txBody>
                    <a:bodyPr/>
                    <a:lstStyle/>
                    <a:p>
                      <a:pPr algn="ctr">
                        <a:lnSpc>
                          <a:spcPct val="115000"/>
                        </a:lnSpc>
                        <a:spcAft>
                          <a:spcPts val="0"/>
                        </a:spcAft>
                      </a:pPr>
                      <a:r>
                        <a:rPr lang="es-SV" sz="1150" u="none" strike="noStrike" dirty="0">
                          <a:solidFill>
                            <a:schemeClr val="tx1"/>
                          </a:solidFill>
                          <a:latin typeface="Times New Roman"/>
                          <a:ea typeface="Times New Roman"/>
                          <a:cs typeface="Times New Roman"/>
                          <a:hlinkClick r:id="rId2" tooltip="Aldehído"/>
                        </a:rPr>
                        <a:t>Aldehído</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a:solidFill>
                            <a:schemeClr val="tx1"/>
                          </a:solidFill>
                          <a:latin typeface="Times New Roman"/>
                          <a:ea typeface="Times New Roman"/>
                          <a:cs typeface="Times New Roman"/>
                        </a:rPr>
                        <a:t>RCHO</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713975">
                <a:tc>
                  <a:txBody>
                    <a:bodyPr/>
                    <a:lstStyle/>
                    <a:p>
                      <a:pPr algn="ctr">
                        <a:lnSpc>
                          <a:spcPct val="115000"/>
                        </a:lnSpc>
                        <a:spcAft>
                          <a:spcPts val="0"/>
                        </a:spcAft>
                      </a:pPr>
                      <a:r>
                        <a:rPr lang="es-SV" sz="1150" u="none" strike="noStrike" dirty="0">
                          <a:solidFill>
                            <a:schemeClr val="tx1"/>
                          </a:solidFill>
                          <a:latin typeface="Times New Roman"/>
                          <a:ea typeface="Times New Roman"/>
                          <a:cs typeface="Times New Roman"/>
                          <a:hlinkClick r:id="rId3" tooltip="Cetona"/>
                        </a:rPr>
                        <a:t>Cetona</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a:solidFill>
                            <a:schemeClr val="tx1"/>
                          </a:solidFill>
                          <a:latin typeface="Times New Roman"/>
                          <a:ea typeface="Times New Roman"/>
                          <a:cs typeface="Times New Roman"/>
                        </a:rPr>
                        <a:t>RCOR'</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647650">
                <a:tc>
                  <a:txBody>
                    <a:bodyPr/>
                    <a:lstStyle/>
                    <a:p>
                      <a:pPr>
                        <a:lnSpc>
                          <a:spcPct val="115000"/>
                        </a:lnSpc>
                        <a:spcAft>
                          <a:spcPts val="0"/>
                        </a:spcAft>
                      </a:pPr>
                      <a:r>
                        <a:rPr lang="es-SV" sz="1150" u="none" strike="noStrike" dirty="0">
                          <a:solidFill>
                            <a:schemeClr val="tx1"/>
                          </a:solidFill>
                          <a:latin typeface="Times New Roman"/>
                          <a:ea typeface="Times New Roman"/>
                          <a:cs typeface="Times New Roman"/>
                          <a:hlinkClick r:id="rId4" tooltip="Ácido carboxílico"/>
                        </a:rPr>
                        <a:t>Ácido carboxílico</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a:solidFill>
                            <a:schemeClr val="tx1"/>
                          </a:solidFill>
                          <a:latin typeface="Times New Roman"/>
                          <a:ea typeface="Times New Roman"/>
                          <a:cs typeface="Times New Roman"/>
                        </a:rPr>
                        <a:t>RCOOH</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607334">
                <a:tc>
                  <a:txBody>
                    <a:bodyPr/>
                    <a:lstStyle/>
                    <a:p>
                      <a:pPr algn="ctr">
                        <a:lnSpc>
                          <a:spcPct val="115000"/>
                        </a:lnSpc>
                        <a:spcAft>
                          <a:spcPts val="0"/>
                        </a:spcAft>
                      </a:pPr>
                      <a:r>
                        <a:rPr lang="es-SV" sz="1150" u="none" strike="noStrike" dirty="0" err="1">
                          <a:solidFill>
                            <a:schemeClr val="tx1"/>
                          </a:solidFill>
                          <a:latin typeface="Times New Roman"/>
                          <a:ea typeface="Times New Roman"/>
                          <a:cs typeface="Times New Roman"/>
                          <a:hlinkClick r:id="rId5" tooltip="Éster"/>
                        </a:rPr>
                        <a:t>Éster</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a:solidFill>
                            <a:schemeClr val="tx1"/>
                          </a:solidFill>
                          <a:latin typeface="Times New Roman"/>
                          <a:ea typeface="Times New Roman"/>
                          <a:cs typeface="Times New Roman"/>
                        </a:rPr>
                        <a:t>RCOOR'</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990981">
                <a:tc>
                  <a:txBody>
                    <a:bodyPr/>
                    <a:lstStyle/>
                    <a:p>
                      <a:pPr algn="ctr">
                        <a:lnSpc>
                          <a:spcPct val="115000"/>
                        </a:lnSpc>
                        <a:spcAft>
                          <a:spcPts val="0"/>
                        </a:spcAft>
                      </a:pPr>
                      <a:r>
                        <a:rPr lang="es-SV" sz="1150" u="none" strike="noStrike">
                          <a:solidFill>
                            <a:schemeClr val="tx1"/>
                          </a:solidFill>
                          <a:latin typeface="Times New Roman"/>
                          <a:ea typeface="Times New Roman"/>
                          <a:cs typeface="Times New Roman"/>
                          <a:hlinkClick r:id="rId6" tooltip="Amida"/>
                        </a:rPr>
                        <a:t>Amida</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dirty="0">
                          <a:solidFill>
                            <a:schemeClr val="tx1"/>
                          </a:solidFill>
                          <a:latin typeface="Times New Roman"/>
                          <a:ea typeface="Times New Roman"/>
                          <a:cs typeface="Times New Roman"/>
                        </a:rPr>
                        <a:t>RCONR'R"</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912951">
                <a:tc>
                  <a:txBody>
                    <a:bodyPr/>
                    <a:lstStyle/>
                    <a:p>
                      <a:pPr algn="ctr">
                        <a:lnSpc>
                          <a:spcPct val="115000"/>
                        </a:lnSpc>
                        <a:spcAft>
                          <a:spcPts val="0"/>
                        </a:spcAft>
                      </a:pPr>
                      <a:r>
                        <a:rPr lang="es-SV" sz="1150" u="none" strike="noStrike">
                          <a:solidFill>
                            <a:schemeClr val="tx1"/>
                          </a:solidFill>
                          <a:latin typeface="Times New Roman"/>
                          <a:ea typeface="Times New Roman"/>
                          <a:cs typeface="Times New Roman"/>
                          <a:hlinkClick r:id="rId7" tooltip="Enona"/>
                        </a:rPr>
                        <a:t>Enona</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dirty="0">
                          <a:solidFill>
                            <a:schemeClr val="tx1"/>
                          </a:solidFill>
                          <a:latin typeface="Times New Roman"/>
                          <a:ea typeface="Times New Roman"/>
                          <a:cs typeface="Times New Roman"/>
                        </a:rPr>
                        <a:t>RCOC(R')=CR"R"'</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713975">
                <a:tc>
                  <a:txBody>
                    <a:bodyPr/>
                    <a:lstStyle/>
                    <a:p>
                      <a:pPr algn="ctr">
                        <a:lnSpc>
                          <a:spcPct val="115000"/>
                        </a:lnSpc>
                        <a:spcAft>
                          <a:spcPts val="0"/>
                        </a:spcAft>
                      </a:pPr>
                      <a:r>
                        <a:rPr lang="es-SV" sz="1150" u="none" strike="noStrike">
                          <a:solidFill>
                            <a:schemeClr val="tx1"/>
                          </a:solidFill>
                          <a:latin typeface="Times New Roman"/>
                          <a:ea typeface="Times New Roman"/>
                          <a:cs typeface="Times New Roman"/>
                          <a:hlinkClick r:id="rId8" tooltip="Cloruro de ácido (aún no redactado)"/>
                        </a:rPr>
                        <a:t>Cloruro de ácido</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dirty="0" err="1">
                          <a:solidFill>
                            <a:schemeClr val="tx1"/>
                          </a:solidFill>
                          <a:latin typeface="Times New Roman"/>
                          <a:ea typeface="Times New Roman"/>
                          <a:cs typeface="Times New Roman"/>
                        </a:rPr>
                        <a:t>RCOCl</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537628">
                <a:tc>
                  <a:txBody>
                    <a:bodyPr/>
                    <a:lstStyle/>
                    <a:p>
                      <a:pPr algn="ctr">
                        <a:lnSpc>
                          <a:spcPct val="115000"/>
                        </a:lnSpc>
                        <a:spcAft>
                          <a:spcPts val="0"/>
                        </a:spcAft>
                      </a:pPr>
                      <a:r>
                        <a:rPr lang="es-SV" sz="1150" u="none" strike="noStrike">
                          <a:solidFill>
                            <a:schemeClr val="tx1"/>
                          </a:solidFill>
                          <a:latin typeface="Times New Roman"/>
                          <a:ea typeface="Times New Roman"/>
                          <a:cs typeface="Times New Roman"/>
                          <a:hlinkClick r:id="rId9" tooltip="Anhídrido carboxílico"/>
                        </a:rPr>
                        <a:t>Anhídrido</a:t>
                      </a:r>
                      <a:endParaRPr lang="es-SV" sz="110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endParaRPr lang="es-SV" sz="1150" dirty="0">
                        <a:solidFill>
                          <a:schemeClr val="tx1"/>
                        </a:solidFill>
                        <a:latin typeface="Times New Roman"/>
                        <a:ea typeface="Times New Roman"/>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gn="ctr">
                        <a:lnSpc>
                          <a:spcPct val="115000"/>
                        </a:lnSpc>
                        <a:spcAft>
                          <a:spcPts val="0"/>
                        </a:spcAft>
                      </a:pPr>
                      <a:r>
                        <a:rPr lang="es-SV" sz="1150" dirty="0">
                          <a:solidFill>
                            <a:schemeClr val="tx1"/>
                          </a:solidFill>
                          <a:latin typeface="Times New Roman"/>
                          <a:ea typeface="Times New Roman"/>
                          <a:cs typeface="Times New Roman"/>
                          <a:hlinkClick r:id="rId10" action="ppaction://hlinksldjump"/>
                        </a:rPr>
                        <a:t>(RCO)</a:t>
                      </a:r>
                      <a:r>
                        <a:rPr lang="es-SV" sz="1150" baseline="-25000" dirty="0">
                          <a:solidFill>
                            <a:schemeClr val="tx1"/>
                          </a:solidFill>
                          <a:latin typeface="Times New Roman"/>
                          <a:ea typeface="Times New Roman"/>
                          <a:cs typeface="Times New Roman"/>
                          <a:hlinkClick r:id="rId10" action="ppaction://hlinksldjump"/>
                        </a:rPr>
                        <a:t>2</a:t>
                      </a:r>
                      <a:r>
                        <a:rPr lang="es-SV" sz="1150" dirty="0">
                          <a:solidFill>
                            <a:schemeClr val="tx1"/>
                          </a:solidFill>
                          <a:latin typeface="Times New Roman"/>
                          <a:ea typeface="Times New Roman"/>
                          <a:cs typeface="Times New Roman"/>
                          <a:hlinkClick r:id="rId10" action="ppaction://hlinksldjump"/>
                        </a:rPr>
                        <a:t>O</a:t>
                      </a:r>
                      <a:endParaRPr lang="es-SV" sz="1100" dirty="0">
                        <a:solidFill>
                          <a:schemeClr val="tx1"/>
                        </a:solidFill>
                        <a:latin typeface="Calibri"/>
                        <a:ea typeface="Calibri"/>
                        <a:cs typeface="Times New Roman"/>
                      </a:endParaRPr>
                    </a:p>
                  </a:txBody>
                  <a:tcPr marL="30480" marR="30480" marT="30480" marB="30480"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bl>
          </a:graphicData>
        </a:graphic>
      </p:graphicFrame>
      <p:pic>
        <p:nvPicPr>
          <p:cNvPr id="1041" name="Imagen 4" descr="Aldehyde">
            <a:hlinkClick r:id="rId11" tooltip="Aldehyde"/>
          </p:cNvPr>
          <p:cNvPicPr>
            <a:picLocks noChangeAspect="1" noChangeArrowheads="1"/>
          </p:cNvPicPr>
          <p:nvPr/>
        </p:nvPicPr>
        <p:blipFill>
          <a:blip r:embed="rId12"/>
          <a:srcRect/>
          <a:stretch>
            <a:fillRect/>
          </a:stretch>
        </p:blipFill>
        <p:spPr bwMode="auto">
          <a:xfrm>
            <a:off x="4429124" y="928670"/>
            <a:ext cx="785818" cy="471487"/>
          </a:xfrm>
          <a:prstGeom prst="rect">
            <a:avLst/>
          </a:prstGeom>
          <a:noFill/>
        </p:spPr>
      </p:pic>
      <p:pic>
        <p:nvPicPr>
          <p:cNvPr id="1040" name="Imagen 5" descr="Ketone">
            <a:hlinkClick r:id="rId13" tooltip="Ketone"/>
          </p:cNvPr>
          <p:cNvPicPr>
            <a:picLocks noChangeAspect="1" noChangeArrowheads="1"/>
          </p:cNvPicPr>
          <p:nvPr/>
        </p:nvPicPr>
        <p:blipFill>
          <a:blip r:embed="rId14"/>
          <a:srcRect/>
          <a:stretch>
            <a:fillRect/>
          </a:stretch>
        </p:blipFill>
        <p:spPr bwMode="auto">
          <a:xfrm>
            <a:off x="4357686" y="1571612"/>
            <a:ext cx="928694" cy="514350"/>
          </a:xfrm>
          <a:prstGeom prst="rect">
            <a:avLst/>
          </a:prstGeom>
          <a:noFill/>
        </p:spPr>
      </p:pic>
      <p:pic>
        <p:nvPicPr>
          <p:cNvPr id="1039" name="Imagen 6" descr="Carboxylic acid">
            <a:hlinkClick r:id="rId15" tooltip="&quot;Carboxylic acid&quot;"/>
          </p:cNvPr>
          <p:cNvPicPr>
            <a:picLocks noChangeAspect="1" noChangeArrowheads="1"/>
          </p:cNvPicPr>
          <p:nvPr/>
        </p:nvPicPr>
        <p:blipFill>
          <a:blip r:embed="rId16"/>
          <a:srcRect/>
          <a:stretch>
            <a:fillRect/>
          </a:stretch>
        </p:blipFill>
        <p:spPr bwMode="auto">
          <a:xfrm>
            <a:off x="4286248" y="2357430"/>
            <a:ext cx="1000132" cy="457200"/>
          </a:xfrm>
          <a:prstGeom prst="rect">
            <a:avLst/>
          </a:prstGeom>
          <a:noFill/>
        </p:spPr>
      </p:pic>
      <p:pic>
        <p:nvPicPr>
          <p:cNvPr id="1038" name="Imagen 7" descr="Ester">
            <a:hlinkClick r:id="rId17" tooltip="Ester"/>
          </p:cNvPr>
          <p:cNvPicPr>
            <a:picLocks noChangeAspect="1" noChangeArrowheads="1"/>
          </p:cNvPicPr>
          <p:nvPr/>
        </p:nvPicPr>
        <p:blipFill>
          <a:blip r:embed="rId18"/>
          <a:srcRect/>
          <a:stretch>
            <a:fillRect/>
          </a:stretch>
        </p:blipFill>
        <p:spPr bwMode="auto">
          <a:xfrm>
            <a:off x="4286248" y="2928934"/>
            <a:ext cx="1000132" cy="438150"/>
          </a:xfrm>
          <a:prstGeom prst="rect">
            <a:avLst/>
          </a:prstGeom>
          <a:noFill/>
        </p:spPr>
      </p:pic>
      <p:pic>
        <p:nvPicPr>
          <p:cNvPr id="1037" name="Imagen 8" descr="Amide">
            <a:hlinkClick r:id="rId19" tooltip="Amide"/>
          </p:cNvPr>
          <p:cNvPicPr>
            <a:picLocks noChangeAspect="1" noChangeArrowheads="1"/>
          </p:cNvPicPr>
          <p:nvPr/>
        </p:nvPicPr>
        <p:blipFill>
          <a:blip r:embed="rId20"/>
          <a:srcRect/>
          <a:stretch>
            <a:fillRect/>
          </a:stretch>
        </p:blipFill>
        <p:spPr bwMode="auto">
          <a:xfrm>
            <a:off x="4500562" y="3714752"/>
            <a:ext cx="762000" cy="642937"/>
          </a:xfrm>
          <a:prstGeom prst="rect">
            <a:avLst/>
          </a:prstGeom>
          <a:noFill/>
        </p:spPr>
      </p:pic>
      <p:pic>
        <p:nvPicPr>
          <p:cNvPr id="1036" name="Imagen 9" descr="Enone">
            <a:hlinkClick r:id="rId21" tooltip="Enone"/>
          </p:cNvPr>
          <p:cNvPicPr>
            <a:picLocks noChangeAspect="1" noChangeArrowheads="1"/>
          </p:cNvPicPr>
          <p:nvPr/>
        </p:nvPicPr>
        <p:blipFill>
          <a:blip r:embed="rId22"/>
          <a:srcRect/>
          <a:stretch>
            <a:fillRect/>
          </a:stretch>
        </p:blipFill>
        <p:spPr bwMode="auto">
          <a:xfrm>
            <a:off x="4214810" y="4500570"/>
            <a:ext cx="1143008" cy="714356"/>
          </a:xfrm>
          <a:prstGeom prst="rect">
            <a:avLst/>
          </a:prstGeom>
          <a:noFill/>
        </p:spPr>
      </p:pic>
      <p:pic>
        <p:nvPicPr>
          <p:cNvPr id="1035" name="Imagen 10" descr="Acyl chloride">
            <a:hlinkClick r:id="rId23" tooltip="&quot;Acyl chloride&quot;"/>
          </p:cNvPr>
          <p:cNvPicPr>
            <a:picLocks noChangeAspect="1" noChangeArrowheads="1"/>
          </p:cNvPicPr>
          <p:nvPr/>
        </p:nvPicPr>
        <p:blipFill>
          <a:blip r:embed="rId24"/>
          <a:srcRect/>
          <a:stretch>
            <a:fillRect/>
          </a:stretch>
        </p:blipFill>
        <p:spPr bwMode="auto">
          <a:xfrm>
            <a:off x="4429124" y="5429264"/>
            <a:ext cx="857256" cy="514350"/>
          </a:xfrm>
          <a:prstGeom prst="rect">
            <a:avLst/>
          </a:prstGeom>
          <a:noFill/>
        </p:spPr>
      </p:pic>
      <p:pic>
        <p:nvPicPr>
          <p:cNvPr id="1034" name="Imagen 11" descr="Anhydride">
            <a:hlinkClick r:id="rId25" tooltip="Anhydride"/>
          </p:cNvPr>
          <p:cNvPicPr>
            <a:picLocks noChangeAspect="1" noChangeArrowheads="1"/>
          </p:cNvPicPr>
          <p:nvPr/>
        </p:nvPicPr>
        <p:blipFill>
          <a:blip r:embed="rId26"/>
          <a:srcRect/>
          <a:stretch>
            <a:fillRect/>
          </a:stretch>
        </p:blipFill>
        <p:spPr bwMode="auto">
          <a:xfrm>
            <a:off x="4500562" y="6215082"/>
            <a:ext cx="928694" cy="42862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98496"/>
          </a:xfrm>
        </p:spPr>
        <p:txBody>
          <a:bodyPr>
            <a:normAutofit/>
          </a:bodyPr>
          <a:lstStyle/>
          <a:p>
            <a:pPr algn="ctr"/>
            <a:r>
              <a:rPr lang="es-SV" sz="2800" dirty="0" smtClean="0"/>
              <a:t>USOS</a:t>
            </a:r>
            <a:endParaRPr lang="es-SV" sz="2800" dirty="0"/>
          </a:p>
        </p:txBody>
      </p:sp>
      <p:sp>
        <p:nvSpPr>
          <p:cNvPr id="3" name="2 Marcador de contenido"/>
          <p:cNvSpPr>
            <a:spLocks noGrp="1"/>
          </p:cNvSpPr>
          <p:nvPr>
            <p:ph idx="1"/>
          </p:nvPr>
        </p:nvSpPr>
        <p:spPr>
          <a:xfrm>
            <a:off x="3786182" y="928670"/>
            <a:ext cx="5000660" cy="4000527"/>
          </a:xfrm>
        </p:spPr>
        <p:txBody>
          <a:bodyPr>
            <a:noAutofit/>
          </a:bodyPr>
          <a:lstStyle/>
          <a:p>
            <a:r>
              <a:rPr lang="es-SV" sz="1800" dirty="0" smtClean="0"/>
              <a:t>Los usos principales de los aldehídos son:</a:t>
            </a:r>
          </a:p>
          <a:p>
            <a:r>
              <a:rPr lang="es-SV" sz="1800" dirty="0" smtClean="0"/>
              <a:t>La fabricación de resinas </a:t>
            </a:r>
          </a:p>
          <a:p>
            <a:r>
              <a:rPr lang="es-SV" sz="1800" dirty="0" smtClean="0"/>
              <a:t>Plásticos </a:t>
            </a:r>
          </a:p>
          <a:p>
            <a:r>
              <a:rPr lang="es-SV" sz="1800" dirty="0" smtClean="0"/>
              <a:t>Solventes </a:t>
            </a:r>
          </a:p>
          <a:p>
            <a:r>
              <a:rPr lang="es-SV" sz="1800" dirty="0" smtClean="0"/>
              <a:t>Pinturas </a:t>
            </a:r>
          </a:p>
          <a:p>
            <a:r>
              <a:rPr lang="es-SV" sz="1800" dirty="0" smtClean="0"/>
              <a:t>Perfumes </a:t>
            </a:r>
          </a:p>
          <a:p>
            <a:r>
              <a:rPr lang="es-SV" sz="1800" dirty="0" smtClean="0"/>
              <a:t>Esencias </a:t>
            </a:r>
          </a:p>
          <a:p>
            <a:pPr algn="just"/>
            <a:r>
              <a:rPr lang="es-SV" sz="1800" dirty="0" smtClean="0"/>
              <a:t>Los aldehídos están presentes en numerosos productos naturales y grandes variedades de ellos son de la propia vida cotidiana. La glucosa por ejemplo existe en una forma abierta que presenta un grupo aldehído. El acetaldehído formado como intermedio en la metabolización se cree responsable en gran medida de los síntomas de la resaca tras la ingesta de bebidas alcohólicas.</a:t>
            </a:r>
          </a:p>
        </p:txBody>
      </p:sp>
      <p:pic>
        <p:nvPicPr>
          <p:cNvPr id="5" name="4 Imagen" descr="http://upload.wikimedia.org/wikipedia/commons/thumb/e/e9/Brush_and_watercolours.jpg/180px-Brush_and_watercolours.jpg">
            <a:hlinkClick r:id="rId2" tooltip="Acuarelas."/>
          </p:cNvPr>
          <p:cNvPicPr/>
          <p:nvPr/>
        </p:nvPicPr>
        <p:blipFill>
          <a:blip r:embed="rId3"/>
          <a:srcRect/>
          <a:stretch>
            <a:fillRect/>
          </a:stretch>
        </p:blipFill>
        <p:spPr bwMode="auto">
          <a:xfrm>
            <a:off x="285720" y="1357298"/>
            <a:ext cx="1714512" cy="1285884"/>
          </a:xfrm>
          <a:prstGeom prst="rect">
            <a:avLst/>
          </a:prstGeom>
          <a:ln>
            <a:noFill/>
          </a:ln>
          <a:effectLst>
            <a:softEdge rad="112500"/>
          </a:effectLst>
        </p:spPr>
      </p:pic>
      <p:pic>
        <p:nvPicPr>
          <p:cNvPr id="6" name="5 Imagen" descr="http://upload.wikimedia.org/wikipedia/commons/thumb/c/c5/Plastiktueten.jpg/180px-Plastiktueten.jpg">
            <a:hlinkClick r:id="rId4" tooltip="&quot;Bolsas de plástico&quot;"/>
          </p:cNvPr>
          <p:cNvPicPr/>
          <p:nvPr/>
        </p:nvPicPr>
        <p:blipFill>
          <a:blip r:embed="rId5"/>
          <a:srcRect/>
          <a:stretch>
            <a:fillRect/>
          </a:stretch>
        </p:blipFill>
        <p:spPr bwMode="auto">
          <a:xfrm>
            <a:off x="1785918" y="2714620"/>
            <a:ext cx="2071702" cy="1571636"/>
          </a:xfrm>
          <a:prstGeom prst="rect">
            <a:avLst/>
          </a:prstGeom>
          <a:ln>
            <a:noFill/>
          </a:ln>
          <a:effectLst>
            <a:softEdge rad="112500"/>
          </a:effectLst>
        </p:spPr>
      </p:pic>
      <p:pic>
        <p:nvPicPr>
          <p:cNvPr id="24578" name="Picture 2" descr="http://upload.wikimedia.org/wikipedia/commons/thumb/6/6e/Resin_with_insect_%28aka%29.jpg/180px-Resin_with_insect_%28aka%29.jpg">
            <a:hlinkClick r:id="rId6" tooltip="Resina englobando a un insecto."/>
          </p:cNvPr>
          <p:cNvPicPr>
            <a:picLocks noChangeAspect="1" noChangeArrowheads="1"/>
          </p:cNvPicPr>
          <p:nvPr/>
        </p:nvPicPr>
        <p:blipFill>
          <a:blip r:embed="rId7"/>
          <a:srcRect/>
          <a:stretch>
            <a:fillRect/>
          </a:stretch>
        </p:blipFill>
        <p:spPr bwMode="auto">
          <a:xfrm>
            <a:off x="357158" y="4500570"/>
            <a:ext cx="2428892" cy="1595432"/>
          </a:xfrm>
          <a:prstGeom prst="rect">
            <a:avLst/>
          </a:prstGeom>
          <a:ln>
            <a:noFill/>
          </a:ln>
          <a:effectLst>
            <a:softEdge rad="112500"/>
          </a:effec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6"/>
                                        </p:tgtEl>
                                      </p:cBhvr>
                                    </p:animEffect>
                                    <p:animScale>
                                      <p:cBhvr>
                                        <p:cTn id="12" dur="250" autoRev="1" fill="hold"/>
                                        <p:tgtEl>
                                          <p:spTgt spid="6"/>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24578"/>
                                        </p:tgtEl>
                                      </p:cBhvr>
                                    </p:animEffect>
                                    <p:animScale>
                                      <p:cBhvr>
                                        <p:cTn id="17" dur="250" autoRev="1" fill="hold"/>
                                        <p:tgtEl>
                                          <p:spTgt spid="2457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TotalTime>
  <Words>253</Words>
  <Application>Microsoft Office PowerPoint</Application>
  <PresentationFormat>Presentación en pantalla (4:3)</PresentationFormat>
  <Paragraphs>41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Aldehídos </vt:lpstr>
      <vt:lpstr>Estructura de los aldehídos</vt:lpstr>
      <vt:lpstr>Grupo carbonilo</vt:lpstr>
      <vt:lpstr>Diapositiva 4</vt:lpstr>
      <vt:lpstr>USOS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Aldehídos </dc:title>
  <dc:creator>Wolf</dc:creator>
  <cp:lastModifiedBy>Wolf</cp:lastModifiedBy>
  <cp:revision>39</cp:revision>
  <dcterms:created xsi:type="dcterms:W3CDTF">2009-08-13T11:22:02Z</dcterms:created>
  <dcterms:modified xsi:type="dcterms:W3CDTF">2009-09-27T18:20:00Z</dcterms:modified>
</cp:coreProperties>
</file>