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8" name="7 Marcador de pie de página"/>
          <p:cNvSpPr>
            <a:spLocks noGrp="1"/>
          </p:cNvSpPr>
          <p:nvPr>
            <p:ph type="ftr" sz="quarter" idx="11"/>
          </p:nvPr>
        </p:nvSpPr>
        <p:spPr/>
        <p:txBody>
          <a:bodyPr/>
          <a:lstStyle/>
          <a:p>
            <a:endParaRPr lang="es-SV" dirty="0"/>
          </a:p>
        </p:txBody>
      </p:sp>
      <p:sp>
        <p:nvSpPr>
          <p:cNvPr id="9" name="8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4" name="3 Marcador de pie de página"/>
          <p:cNvSpPr>
            <a:spLocks noGrp="1"/>
          </p:cNvSpPr>
          <p:nvPr>
            <p:ph type="ftr" sz="quarter" idx="11"/>
          </p:nvPr>
        </p:nvSpPr>
        <p:spPr/>
        <p:txBody>
          <a:bodyPr/>
          <a:lstStyle/>
          <a:p>
            <a:endParaRPr lang="es-SV" dirty="0"/>
          </a:p>
        </p:txBody>
      </p:sp>
      <p:sp>
        <p:nvSpPr>
          <p:cNvPr id="5" name="4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3" name="2 Marcador de pie de página"/>
          <p:cNvSpPr>
            <a:spLocks noGrp="1"/>
          </p:cNvSpPr>
          <p:nvPr>
            <p:ph type="ftr" sz="quarter" idx="11"/>
          </p:nvPr>
        </p:nvSpPr>
        <p:spPr/>
        <p:txBody>
          <a:bodyPr/>
          <a:lstStyle/>
          <a:p>
            <a:endParaRPr lang="es-SV" dirty="0"/>
          </a:p>
        </p:txBody>
      </p:sp>
      <p:sp>
        <p:nvSpPr>
          <p:cNvPr id="4" name="3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CEDDAFF-3B54-4E0F-A8F0-CEDEEC58A1A4}" type="datetimeFigureOut">
              <a:rPr lang="es-SV" smtClean="0"/>
              <a:pPr/>
              <a:t>08/10/2009</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FAE82495-B416-4038-B1C3-DB75BB0740F4}" type="slidenum">
              <a:rPr lang="es-SV" smtClean="0"/>
              <a:pPr/>
              <a:t>‹Nº›</a:t>
            </a:fld>
            <a:endParaRPr lang="es-S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17999">
              <a:srgbClr val="99CCFF"/>
            </a:gs>
            <a:gs pos="36000">
              <a:srgbClr val="9966FF"/>
            </a:gs>
            <a:gs pos="61000">
              <a:srgbClr val="CC99FF"/>
            </a:gs>
            <a:gs pos="82001">
              <a:srgbClr val="99CCFF"/>
            </a:gs>
            <a:gs pos="100000">
              <a:srgbClr val="CCCC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DDAFF-3B54-4E0F-A8F0-CEDEEC58A1A4}" type="datetimeFigureOut">
              <a:rPr lang="es-SV" smtClean="0"/>
              <a:pPr/>
              <a:t>08/10/2009</a:t>
            </a:fld>
            <a:endParaRPr lang="es-SV"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E82495-B416-4038-B1C3-DB75BB0740F4}" type="slidenum">
              <a:rPr lang="es-SV" smtClean="0"/>
              <a:pPr/>
              <a:t>‹Nº›</a:t>
            </a:fld>
            <a:endParaRPr lang="es-SV"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2000240"/>
            <a:ext cx="8358246" cy="1600211"/>
          </a:xfrm>
          <a:solidFill>
            <a:srgbClr val="FFC000"/>
          </a:solidFill>
          <a:ln w="76200">
            <a:solidFill>
              <a:srgbClr val="FFFF00"/>
            </a:solidFill>
          </a:ln>
          <a:effectLst>
            <a:glow rad="228600">
              <a:schemeClr val="accent2">
                <a:satMod val="175000"/>
                <a:alpha val="40000"/>
              </a:schemeClr>
            </a:glow>
          </a:effectLst>
        </p:spPr>
        <p:txBody>
          <a:bodyPr>
            <a:normAutofit/>
          </a:bodyPr>
          <a:lstStyle/>
          <a:p>
            <a:r>
              <a:rPr lang="es-SV" sz="6000" dirty="0" smtClean="0">
                <a:ln w="57150">
                  <a:solidFill>
                    <a:schemeClr val="accent4">
                      <a:lumMod val="75000"/>
                    </a:schemeClr>
                  </a:solidFill>
                </a:ln>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effectLst>
                  <a:glow rad="228600">
                    <a:schemeClr val="accent1">
                      <a:satMod val="175000"/>
                      <a:alpha val="40000"/>
                    </a:schemeClr>
                  </a:glow>
                </a:effectLst>
              </a:rPr>
              <a:t>ENLACE COVALENTE</a:t>
            </a:r>
            <a:endParaRPr lang="es-SV" sz="6000" dirty="0">
              <a:ln w="57150">
                <a:solidFill>
                  <a:schemeClr val="accent4">
                    <a:lumMod val="75000"/>
                  </a:schemeClr>
                </a:solidFill>
              </a:ln>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effectLst>
                <a:glow rad="228600">
                  <a:schemeClr val="accent1">
                    <a:satMod val="175000"/>
                    <a:alpha val="40000"/>
                  </a:schemeClr>
                </a:glow>
              </a:effectLst>
            </a:endParaRPr>
          </a:p>
        </p:txBody>
      </p:sp>
      <p:sp>
        <p:nvSpPr>
          <p:cNvPr id="4" name="3 Estrella de 5 puntas"/>
          <p:cNvSpPr/>
          <p:nvPr/>
        </p:nvSpPr>
        <p:spPr>
          <a:xfrm>
            <a:off x="1071538" y="642918"/>
            <a:ext cx="285752" cy="357190"/>
          </a:xfrm>
          <a:prstGeom prst="star5">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 name="4 Estrella de 5 puntas"/>
          <p:cNvSpPr/>
          <p:nvPr/>
        </p:nvSpPr>
        <p:spPr>
          <a:xfrm>
            <a:off x="5429256" y="1285860"/>
            <a:ext cx="357190" cy="285752"/>
          </a:xfrm>
          <a:prstGeom prst="star5">
            <a:avLst/>
          </a:prstGeom>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6" name="5 Estrella de 5 puntas"/>
          <p:cNvSpPr/>
          <p:nvPr/>
        </p:nvSpPr>
        <p:spPr>
          <a:xfrm>
            <a:off x="3714744" y="357166"/>
            <a:ext cx="357190" cy="285752"/>
          </a:xfrm>
          <a:prstGeom prst="star5">
            <a:avLst/>
          </a:prstGeom>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7" name="6 Estrella de 5 puntas"/>
          <p:cNvSpPr/>
          <p:nvPr/>
        </p:nvSpPr>
        <p:spPr>
          <a:xfrm>
            <a:off x="6143636" y="4214818"/>
            <a:ext cx="357190" cy="285752"/>
          </a:xfrm>
          <a:prstGeom prst="star5">
            <a:avLst/>
          </a:prstGeom>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8" name="7 Estrella de 5 puntas"/>
          <p:cNvSpPr/>
          <p:nvPr/>
        </p:nvSpPr>
        <p:spPr>
          <a:xfrm>
            <a:off x="1857356" y="4643446"/>
            <a:ext cx="357190" cy="357190"/>
          </a:xfrm>
          <a:prstGeom prst="star5">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9" name="8 Estrella de 5 puntas"/>
          <p:cNvSpPr/>
          <p:nvPr/>
        </p:nvSpPr>
        <p:spPr>
          <a:xfrm>
            <a:off x="7929586" y="5643578"/>
            <a:ext cx="357190" cy="285752"/>
          </a:xfrm>
          <a:prstGeom prst="star5">
            <a:avLst/>
          </a:prstGeom>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0" name="9 Estrella de 5 puntas"/>
          <p:cNvSpPr/>
          <p:nvPr/>
        </p:nvSpPr>
        <p:spPr>
          <a:xfrm>
            <a:off x="4357686" y="5572140"/>
            <a:ext cx="285752" cy="285752"/>
          </a:xfrm>
          <a:prstGeom prst="star5">
            <a:avLst/>
          </a:prstGeom>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1" name="10 Estrella de 5 puntas"/>
          <p:cNvSpPr/>
          <p:nvPr/>
        </p:nvSpPr>
        <p:spPr>
          <a:xfrm>
            <a:off x="714348" y="5929330"/>
            <a:ext cx="285752" cy="214314"/>
          </a:xfrm>
          <a:prstGeom prst="star5">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2" name="11 Estrella de 5 puntas"/>
          <p:cNvSpPr/>
          <p:nvPr/>
        </p:nvSpPr>
        <p:spPr>
          <a:xfrm>
            <a:off x="7358082" y="285728"/>
            <a:ext cx="285752" cy="285752"/>
          </a:xfrm>
          <a:prstGeom prst="star5">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dirty="0" smtClean="0"/>
              <a:t>ENLACE COVALENTE</a:t>
            </a:r>
            <a:endParaRPr lang="es-SV" dirty="0"/>
          </a:p>
        </p:txBody>
      </p:sp>
      <p:sp>
        <p:nvSpPr>
          <p:cNvPr id="3" name="2 Marcador de contenido"/>
          <p:cNvSpPr>
            <a:spLocks noGrp="1"/>
          </p:cNvSpPr>
          <p:nvPr>
            <p:ph idx="1"/>
          </p:nvPr>
        </p:nvSpPr>
        <p:spPr>
          <a:xfrm>
            <a:off x="457200" y="1571612"/>
            <a:ext cx="8329642" cy="4554551"/>
          </a:xfrm>
        </p:spPr>
        <p:txBody>
          <a:bodyPr>
            <a:normAutofit/>
          </a:bodyPr>
          <a:lstStyle/>
          <a:p>
            <a:pPr>
              <a:buNone/>
            </a:pPr>
            <a:r>
              <a:rPr lang="es-SV" sz="2400" dirty="0" smtClean="0"/>
              <a:t>     El enlace covalente se forma cuando dos átomos comparten uno o mas pares de electrones. Se produce porque los átomos que forman el compuesto tienen una tendencia  similar hacia los electrones, generalmente a ganarlos. Este enlace se forma por la unión de dos aromos que poseen igual electronegatividad, o poca diferencia entre sus valores. en ninguno de los casos, ocurre transferencia de electrones. Los electrones que participan en el enlace actúan como estabilizantes para ambos átomos, así adquieren la configuración electrónica del gas noble. Este enlace se forma especialmente entre átomos de un no metal o con átomos de otro no metal.</a:t>
            </a:r>
            <a:endParaRPr lang="es-SV" sz="2400"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1500166" y="2500306"/>
            <a:ext cx="857256" cy="571504"/>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3" name="2 Elipse"/>
          <p:cNvSpPr/>
          <p:nvPr/>
        </p:nvSpPr>
        <p:spPr>
          <a:xfrm>
            <a:off x="1857356" y="2786058"/>
            <a:ext cx="142876"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4" name="3 Elipse"/>
          <p:cNvSpPr/>
          <p:nvPr/>
        </p:nvSpPr>
        <p:spPr>
          <a:xfrm>
            <a:off x="3357554" y="2500306"/>
            <a:ext cx="857256" cy="571504"/>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 name="4 Elipse"/>
          <p:cNvSpPr/>
          <p:nvPr/>
        </p:nvSpPr>
        <p:spPr>
          <a:xfrm>
            <a:off x="3714744" y="2786058"/>
            <a:ext cx="133352" cy="619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cxnSp>
        <p:nvCxnSpPr>
          <p:cNvPr id="7" name="6 Conector recto de flecha"/>
          <p:cNvCxnSpPr/>
          <p:nvPr/>
        </p:nvCxnSpPr>
        <p:spPr>
          <a:xfrm rot="5400000">
            <a:off x="2107389" y="1821645"/>
            <a:ext cx="500066" cy="428628"/>
          </a:xfrm>
          <a:prstGeom prst="straightConnector1">
            <a:avLst/>
          </a:prstGeom>
          <a:ln w="12700">
            <a:solidFill>
              <a:srgbClr val="FF0000"/>
            </a:solidFill>
            <a:tailEnd type="arrow"/>
          </a:ln>
          <a:effectLst>
            <a:glow rad="228600">
              <a:schemeClr val="accent2">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10" name="9 Conector recto de flecha"/>
          <p:cNvCxnSpPr/>
          <p:nvPr/>
        </p:nvCxnSpPr>
        <p:spPr>
          <a:xfrm rot="16200000" flipH="1">
            <a:off x="3178959" y="1821645"/>
            <a:ext cx="500066" cy="428628"/>
          </a:xfrm>
          <a:prstGeom prst="straightConnector1">
            <a:avLst/>
          </a:prstGeom>
          <a:ln w="12700">
            <a:solidFill>
              <a:srgbClr val="FF0000"/>
            </a:solidFill>
            <a:tailEnd type="arrow"/>
          </a:ln>
          <a:effectLst>
            <a:glow rad="228600">
              <a:schemeClr val="accent2">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14" name="13 Conector recto de flecha"/>
          <p:cNvCxnSpPr/>
          <p:nvPr/>
        </p:nvCxnSpPr>
        <p:spPr>
          <a:xfrm>
            <a:off x="4786314" y="2786058"/>
            <a:ext cx="1571636" cy="1588"/>
          </a:xfrm>
          <a:prstGeom prst="straightConnector1">
            <a:avLst/>
          </a:prstGeom>
          <a:ln w="12700">
            <a:solidFill>
              <a:srgbClr val="FF0000"/>
            </a:solidFill>
            <a:tailEnd type="arrow"/>
          </a:ln>
          <a:effectLst>
            <a:glow rad="228600">
              <a:schemeClr val="accent2">
                <a:satMod val="175000"/>
                <a:alpha val="40000"/>
              </a:schemeClr>
            </a:glow>
          </a:effectLst>
        </p:spPr>
        <p:style>
          <a:lnRef idx="1">
            <a:schemeClr val="accent2"/>
          </a:lnRef>
          <a:fillRef idx="0">
            <a:schemeClr val="accent2"/>
          </a:fillRef>
          <a:effectRef idx="0">
            <a:schemeClr val="accent2"/>
          </a:effectRef>
          <a:fontRef idx="minor">
            <a:schemeClr val="tx1"/>
          </a:fontRef>
        </p:style>
      </p:cxnSp>
      <p:sp>
        <p:nvSpPr>
          <p:cNvPr id="11" name="10 Elipse"/>
          <p:cNvSpPr/>
          <p:nvPr/>
        </p:nvSpPr>
        <p:spPr>
          <a:xfrm>
            <a:off x="6715140" y="2500306"/>
            <a:ext cx="857256" cy="571504"/>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2" name="11 Elipse"/>
          <p:cNvSpPr/>
          <p:nvPr/>
        </p:nvSpPr>
        <p:spPr>
          <a:xfrm>
            <a:off x="7286644" y="2500306"/>
            <a:ext cx="857256" cy="571504"/>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3" name="12 Elipse"/>
          <p:cNvSpPr/>
          <p:nvPr/>
        </p:nvSpPr>
        <p:spPr>
          <a:xfrm>
            <a:off x="7000892" y="2786058"/>
            <a:ext cx="133352" cy="619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5" name="14 Elipse"/>
          <p:cNvSpPr/>
          <p:nvPr/>
        </p:nvSpPr>
        <p:spPr>
          <a:xfrm>
            <a:off x="7643834" y="2786058"/>
            <a:ext cx="133352" cy="619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cxnSp>
        <p:nvCxnSpPr>
          <p:cNvPr id="17" name="16 Conector recto de flecha"/>
          <p:cNvCxnSpPr/>
          <p:nvPr/>
        </p:nvCxnSpPr>
        <p:spPr>
          <a:xfrm rot="5400000">
            <a:off x="7000892" y="2000240"/>
            <a:ext cx="714380" cy="1588"/>
          </a:xfrm>
          <a:prstGeom prst="straightConnector1">
            <a:avLst/>
          </a:prstGeom>
          <a:ln w="12700">
            <a:solidFill>
              <a:srgbClr val="FF0000"/>
            </a:solidFill>
            <a:tailEnd type="arrow"/>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2071670" y="1142984"/>
            <a:ext cx="2071702" cy="461665"/>
          </a:xfrm>
          <a:prstGeom prst="rect">
            <a:avLst/>
          </a:prstGeom>
          <a:noFill/>
        </p:spPr>
        <p:txBody>
          <a:bodyPr wrap="square" rtlCol="0">
            <a:spAutoFit/>
          </a:bodyPr>
          <a:lstStyle/>
          <a:p>
            <a:r>
              <a:rPr lang="es-SV" sz="2400" dirty="0" smtClean="0"/>
              <a:t>ORBITALES 1s</a:t>
            </a:r>
            <a:endParaRPr lang="es-SV" sz="2400" dirty="0"/>
          </a:p>
        </p:txBody>
      </p:sp>
      <p:sp>
        <p:nvSpPr>
          <p:cNvPr id="23" name="22 CuadroTexto"/>
          <p:cNvSpPr txBox="1"/>
          <p:nvPr/>
        </p:nvSpPr>
        <p:spPr>
          <a:xfrm>
            <a:off x="4786314" y="1071546"/>
            <a:ext cx="4143404" cy="461665"/>
          </a:xfrm>
          <a:prstGeom prst="rect">
            <a:avLst/>
          </a:prstGeom>
          <a:noFill/>
        </p:spPr>
        <p:txBody>
          <a:bodyPr wrap="square" rtlCol="0">
            <a:spAutoFit/>
          </a:bodyPr>
          <a:lstStyle/>
          <a:p>
            <a:r>
              <a:rPr lang="es-SV" sz="2400" dirty="0" smtClean="0"/>
              <a:t>Par compartido de electrones</a:t>
            </a:r>
            <a:endParaRPr lang="es-SV" sz="2400" dirty="0"/>
          </a:p>
        </p:txBody>
      </p:sp>
      <p:sp>
        <p:nvSpPr>
          <p:cNvPr id="24" name="23 CuadroTexto"/>
          <p:cNvSpPr txBox="1"/>
          <p:nvPr/>
        </p:nvSpPr>
        <p:spPr>
          <a:xfrm>
            <a:off x="1928794" y="3643314"/>
            <a:ext cx="2500330" cy="369332"/>
          </a:xfrm>
          <a:prstGeom prst="rect">
            <a:avLst/>
          </a:prstGeom>
          <a:noFill/>
        </p:spPr>
        <p:txBody>
          <a:bodyPr wrap="square" rtlCol="0">
            <a:spAutoFit/>
          </a:bodyPr>
          <a:lstStyle/>
          <a:p>
            <a:r>
              <a:rPr lang="es-SV" b="1" dirty="0" smtClean="0"/>
              <a:t>Átomos de hidrogeno</a:t>
            </a:r>
            <a:endParaRPr lang="es-SV" b="1" dirty="0"/>
          </a:p>
        </p:txBody>
      </p:sp>
      <p:sp>
        <p:nvSpPr>
          <p:cNvPr id="25" name="24 CuadroTexto"/>
          <p:cNvSpPr txBox="1"/>
          <p:nvPr/>
        </p:nvSpPr>
        <p:spPr>
          <a:xfrm>
            <a:off x="5929322" y="4429132"/>
            <a:ext cx="2786082" cy="369332"/>
          </a:xfrm>
          <a:prstGeom prst="rect">
            <a:avLst/>
          </a:prstGeom>
          <a:noFill/>
        </p:spPr>
        <p:txBody>
          <a:bodyPr wrap="square" rtlCol="0">
            <a:spAutoFit/>
          </a:bodyPr>
          <a:lstStyle/>
          <a:p>
            <a:r>
              <a:rPr lang="es-SV" b="1" dirty="0" smtClean="0"/>
              <a:t>Molécula de hidrogeno</a:t>
            </a:r>
            <a:endParaRPr lang="es-SV" b="1"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428604"/>
            <a:ext cx="7772400" cy="727071"/>
          </a:xfrm>
        </p:spPr>
        <p:txBody>
          <a:bodyPr>
            <a:normAutofit fontScale="90000"/>
          </a:bodyPr>
          <a:lstStyle/>
          <a:p>
            <a:r>
              <a:rPr lang="es-SV" dirty="0" smtClean="0"/>
              <a:t>Clasificación del enlace covalente</a:t>
            </a:r>
            <a:endParaRPr lang="es-SV" dirty="0"/>
          </a:p>
        </p:txBody>
      </p:sp>
      <p:sp>
        <p:nvSpPr>
          <p:cNvPr id="3" name="2 Subtítulo"/>
          <p:cNvSpPr>
            <a:spLocks noGrp="1"/>
          </p:cNvSpPr>
          <p:nvPr>
            <p:ph type="subTitle" idx="1"/>
          </p:nvPr>
        </p:nvSpPr>
        <p:spPr>
          <a:xfrm>
            <a:off x="500034" y="1714488"/>
            <a:ext cx="8143932" cy="4286280"/>
          </a:xfrm>
        </p:spPr>
        <p:txBody>
          <a:bodyPr>
            <a:normAutofit/>
          </a:bodyPr>
          <a:lstStyle/>
          <a:p>
            <a:r>
              <a:rPr lang="es-SV" sz="2400" b="1" dirty="0" smtClean="0">
                <a:solidFill>
                  <a:schemeClr val="tx1"/>
                </a:solidFill>
              </a:rPr>
              <a:t>Por diferencia de electronegatividad</a:t>
            </a:r>
          </a:p>
          <a:p>
            <a:pPr algn="l">
              <a:buFont typeface="Wingdings" pitchFamily="2" charset="2"/>
              <a:buChar char="v"/>
            </a:pPr>
            <a:endParaRPr lang="es-SV" sz="2400" dirty="0" smtClean="0">
              <a:solidFill>
                <a:schemeClr val="tx1"/>
              </a:solidFill>
            </a:endParaRPr>
          </a:p>
          <a:p>
            <a:pPr algn="l">
              <a:buFont typeface="Wingdings" pitchFamily="2" charset="2"/>
              <a:buChar char="v"/>
            </a:pPr>
            <a:r>
              <a:rPr lang="es-SV" sz="2400" b="1" dirty="0" smtClean="0">
                <a:solidFill>
                  <a:schemeClr val="tx1"/>
                </a:solidFill>
              </a:rPr>
              <a:t>Enlace covalente polar:</a:t>
            </a:r>
            <a:r>
              <a:rPr lang="es-SV" sz="2400" dirty="0" smtClean="0">
                <a:solidFill>
                  <a:schemeClr val="tx1"/>
                </a:solidFill>
              </a:rPr>
              <a:t> este enlace es polar debido a que los atomos que participan en él presentan diferentes valores de electronegatividad, su diferencia se encuentra entre 0,8 y 1,7. la polaridad se debe a la distribución desigual de los electrones ya que el átomo mas electronegativo tiene una mayor atracción hacia el par de electrones compartido. El átomo con menor electronegatividad adquiere una carga positiva parcial. Ejemplo, la molécula de acido clorhídrico (Hcl). </a:t>
            </a:r>
            <a:endParaRPr lang="es-SV" sz="2400" dirty="0">
              <a:solidFill>
                <a:schemeClr val="tx1"/>
              </a:solidFill>
            </a:endParaRPr>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357158" y="857232"/>
            <a:ext cx="8358246" cy="5072098"/>
          </a:xfrm>
        </p:spPr>
        <p:txBody>
          <a:bodyPr>
            <a:normAutofit fontScale="90000"/>
          </a:bodyPr>
          <a:lstStyle/>
          <a:p>
            <a:pPr algn="l">
              <a:buFont typeface="Wingdings" pitchFamily="2" charset="2"/>
              <a:buChar char="v"/>
            </a:pPr>
            <a:r>
              <a:rPr lang="es-SV" sz="2800" b="1" dirty="0" smtClean="0"/>
              <a:t> Enlace covalente no polar</a:t>
            </a:r>
            <a:r>
              <a:rPr lang="es-SV" sz="2800" dirty="0" smtClean="0"/>
              <a:t>: se forma cuando los átomos que forman el compuesto presentan igual o muy semejante valor de electronegatividad, la diferencia entre ellas esta entre 0,0 y 0,8. cuando se unen dos átomos del mismo elemento, se forma un enlace covalente no polar. En este tipo de enlace, el par de electrones compartido es atraído con igual fuerza por los núcleos de los átomos que lo forman. Por esto, la moléculas de los compuestos no polares son eléctricamente neutras. Son ejemplos, las moléculas de hidrogeno, la molécula de cloro y de ni8trogeno.</a:t>
            </a:r>
            <a:br>
              <a:rPr lang="es-SV" sz="2800" dirty="0" smtClean="0"/>
            </a:br>
            <a:endParaRPr lang="es-SV" sz="2800" dirty="0"/>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28596" y="714356"/>
            <a:ext cx="8143932" cy="5429288"/>
          </a:xfrm>
        </p:spPr>
        <p:txBody>
          <a:bodyPr>
            <a:normAutofit/>
          </a:bodyPr>
          <a:lstStyle/>
          <a:p>
            <a:r>
              <a:rPr lang="es-SV" b="1" dirty="0" smtClean="0">
                <a:solidFill>
                  <a:schemeClr val="tx1"/>
                </a:solidFill>
              </a:rPr>
              <a:t>El numero de electrones compartidos</a:t>
            </a:r>
          </a:p>
          <a:p>
            <a:endParaRPr lang="es-SV" b="1" dirty="0" smtClean="0">
              <a:solidFill>
                <a:schemeClr val="tx1"/>
              </a:solidFill>
            </a:endParaRPr>
          </a:p>
          <a:p>
            <a:pPr algn="l">
              <a:buFont typeface="Wingdings" pitchFamily="2" charset="2"/>
              <a:buChar char="v"/>
            </a:pPr>
            <a:r>
              <a:rPr lang="es-SV" sz="2400" b="1" dirty="0" smtClean="0">
                <a:solidFill>
                  <a:schemeClr val="tx1"/>
                </a:solidFill>
              </a:rPr>
              <a:t>Enlace covalente sencillo</a:t>
            </a:r>
            <a:r>
              <a:rPr lang="es-SV" sz="2400" dirty="0" smtClean="0">
                <a:solidFill>
                  <a:schemeClr val="tx1"/>
                </a:solidFill>
              </a:rPr>
              <a:t>: se presenta cuando los átomos que forman el enlace comparten solo un par de electrones. En este tipo de enlace cada átomo aporta un electrón. Los enlaces sencillos se representan mediante una barra o guion que representa cada par de electrones compartidos.</a:t>
            </a:r>
          </a:p>
          <a:p>
            <a:pPr algn="l">
              <a:buFont typeface="Wingdings" pitchFamily="2" charset="2"/>
              <a:buChar char="v"/>
            </a:pPr>
            <a:r>
              <a:rPr lang="es-SV" sz="2400" b="1" dirty="0" smtClean="0">
                <a:solidFill>
                  <a:schemeClr val="tx1"/>
                </a:solidFill>
              </a:rPr>
              <a:t>Enlace covalente doble: </a:t>
            </a:r>
            <a:r>
              <a:rPr lang="es-SV" sz="2400" dirty="0" smtClean="0">
                <a:solidFill>
                  <a:schemeClr val="tx1"/>
                </a:solidFill>
              </a:rPr>
              <a:t>se forma cuando los átomos comparten mas de un par de electrones. En este tipo de enlace cada átomo que participa en el enlace aporta dos electrones, es decir, son cuatro electrones los que participan en el enlace.</a:t>
            </a:r>
            <a:endParaRPr lang="es-SV" sz="2400" dirty="0">
              <a:solidFill>
                <a:schemeClr val="tx1"/>
              </a:solidFill>
            </a:endParaRPr>
          </a:p>
        </p:txBody>
      </p:sp>
    </p:spTree>
  </p:cSld>
  <p:clrMapOvr>
    <a:masterClrMapping/>
  </p:clrMapOvr>
  <p:transition>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1857364"/>
            <a:ext cx="8515352" cy="4643470"/>
          </a:xfrm>
        </p:spPr>
        <p:txBody>
          <a:bodyPr>
            <a:normAutofit fontScale="90000"/>
          </a:bodyPr>
          <a:lstStyle/>
          <a:p>
            <a:pPr algn="l"/>
            <a:r>
              <a:rPr lang="es-SV" b="1" dirty="0" smtClean="0"/>
              <a:t/>
            </a:r>
            <a:br>
              <a:rPr lang="es-SV" b="1" dirty="0" smtClean="0"/>
            </a:br>
            <a:r>
              <a:rPr lang="es-SV" b="1" dirty="0" smtClean="0"/>
              <a:t/>
            </a:r>
            <a:br>
              <a:rPr lang="es-SV" b="1" dirty="0" smtClean="0"/>
            </a:br>
            <a:r>
              <a:rPr lang="es-SV" sz="2700" b="1" dirty="0" smtClean="0"/>
              <a:t>enlace covalente coordinado</a:t>
            </a:r>
            <a:r>
              <a:rPr lang="es-SV" sz="2700" dirty="0" smtClean="0"/>
              <a:t>: se presenta cuando el par de electrones compartido pertenece a uno solo atomo. El atomo que aporta los electrones es siempre el elemento menos electronegativo y adquiere una carga ligeramente positiva, mientras  que el atomo aceptor adquiere una carga ligeramente negativa.</a:t>
            </a:r>
            <a:br>
              <a:rPr lang="es-SV" sz="2700" dirty="0" smtClean="0"/>
            </a:br>
            <a:r>
              <a:rPr lang="es-SV" sz="2700" b="1" dirty="0" smtClean="0"/>
              <a:t>Enlace covalente triple: </a:t>
            </a:r>
            <a:r>
              <a:rPr lang="es-SV" sz="2700" dirty="0" smtClean="0"/>
              <a:t>se presenta cuando los átomos que forman el enlace comparten tres pares de electrones. Cada átomo aporta tres electrones en la formación del enlace, es decir seis electrones forman el enlace.</a:t>
            </a:r>
            <a:br>
              <a:rPr lang="es-SV" sz="2700" dirty="0" smtClean="0"/>
            </a:br>
            <a:r>
              <a:rPr lang="es-SV" sz="2400" dirty="0" smtClean="0"/>
              <a:t/>
            </a:r>
            <a:br>
              <a:rPr lang="es-SV" sz="2400" dirty="0" smtClean="0"/>
            </a:br>
            <a:r>
              <a:rPr lang="es-SV" dirty="0" smtClean="0"/>
              <a:t/>
            </a:r>
            <a:br>
              <a:rPr lang="es-SV" dirty="0" smtClean="0"/>
            </a:br>
            <a:endParaRPr lang="es-SV" dirty="0"/>
          </a:p>
        </p:txBody>
      </p:sp>
      <p:sp>
        <p:nvSpPr>
          <p:cNvPr id="3" name="2 CuadroTexto"/>
          <p:cNvSpPr txBox="1"/>
          <p:nvPr/>
        </p:nvSpPr>
        <p:spPr>
          <a:xfrm>
            <a:off x="857224" y="285728"/>
            <a:ext cx="7286676" cy="1323439"/>
          </a:xfrm>
          <a:prstGeom prst="rect">
            <a:avLst/>
          </a:prstGeom>
          <a:noFill/>
        </p:spPr>
        <p:txBody>
          <a:bodyPr wrap="square" rtlCol="0">
            <a:spAutoFit/>
          </a:bodyPr>
          <a:lstStyle/>
          <a:p>
            <a:pPr algn="ctr"/>
            <a:r>
              <a:rPr lang="es-SV" sz="4000" b="1" dirty="0" smtClean="0"/>
              <a:t>El numero de electrones que aporta cada átomo</a:t>
            </a:r>
            <a:endParaRPr lang="es-SV" sz="4000" b="1" dirty="0"/>
          </a:p>
        </p:txBody>
      </p:sp>
    </p:spTree>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433</Words>
  <Application>Microsoft Office PowerPoint</Application>
  <PresentationFormat>Presentación en pantalla (4:3)</PresentationFormat>
  <Paragraphs>18</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ENLACE COVALENTE</vt:lpstr>
      <vt:lpstr>ENLACE COVALENTE</vt:lpstr>
      <vt:lpstr>Diapositiva 3</vt:lpstr>
      <vt:lpstr>Clasificación del enlace covalente</vt:lpstr>
      <vt:lpstr> Enlace covalente no polar: se forma cuando los átomos que forman el compuesto presentan igual o muy semejante valor de electronegatividad, la diferencia entre ellas esta entre 0,0 y 0,8. cuando se unen dos átomos del mismo elemento, se forma un enlace covalente no polar. En este tipo de enlace, el par de electrones compartido es atraído con igual fuerza por los núcleos de los átomos que lo forman. Por esto, la moléculas de los compuestos no polares son eléctricamente neutras. Son ejemplos, las moléculas de hidrogeno, la molécula de cloro y de ni8trogeno. </vt:lpstr>
      <vt:lpstr>Diapositiva 6</vt:lpstr>
      <vt:lpstr>  enlace covalente coordinado: se presenta cuando el par de electrones compartido pertenece a uno solo atomo. El atomo que aporta los electrones es siempre el elemento menos electronegativo y adquiere una carga ligeramente positiva, mientras  que el atomo aceptor adquiere una carga ligeramente negativa. Enlace covalente triple: se presenta cuando los átomos que forman el enlace comparten tres pares de electrones. Cada átomo aporta tres electrones en la formación del enlace, es decir seis electrones forman el enlace.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ENLACE COVALENTE</dc:title>
  <dc:creator>Wolf</dc:creator>
  <cp:lastModifiedBy>Wolf</cp:lastModifiedBy>
  <cp:revision>9</cp:revision>
  <dcterms:created xsi:type="dcterms:W3CDTF">2009-09-28T23:02:40Z</dcterms:created>
  <dcterms:modified xsi:type="dcterms:W3CDTF">2009-10-08T18:29:32Z</dcterms:modified>
</cp:coreProperties>
</file>