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2A967-2D8A-4F39-8860-FA9E29701AAF}" type="datetimeFigureOut">
              <a:rPr lang="es-ES" smtClean="0"/>
              <a:pPr/>
              <a:t>06/10/2003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4C39-BC4B-4C19-B1AC-CA827158F9D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wmf"/><Relationship Id="rId18" Type="http://schemas.openxmlformats.org/officeDocument/2006/relationships/slide" Target="slide6.xml"/><Relationship Id="rId26" Type="http://schemas.openxmlformats.org/officeDocument/2006/relationships/slide" Target="slide12.xml"/><Relationship Id="rId3" Type="http://schemas.openxmlformats.org/officeDocument/2006/relationships/image" Target="../media/image1.jpeg"/><Relationship Id="rId21" Type="http://schemas.openxmlformats.org/officeDocument/2006/relationships/slide" Target="slide5.xml"/><Relationship Id="rId7" Type="http://schemas.openxmlformats.org/officeDocument/2006/relationships/image" Target="../media/image4.png"/><Relationship Id="rId12" Type="http://schemas.openxmlformats.org/officeDocument/2006/relationships/image" Target="../media/image9.wmf"/><Relationship Id="rId17" Type="http://schemas.openxmlformats.org/officeDocument/2006/relationships/slide" Target="slide9.xml"/><Relationship Id="rId25" Type="http://schemas.openxmlformats.org/officeDocument/2006/relationships/image" Target="../media/image13.jpeg"/><Relationship Id="rId2" Type="http://schemas.openxmlformats.org/officeDocument/2006/relationships/hyperlink" Target="http://upload.wikimedia.org/wikipedia/commons/d/d3/Jcacweb_cam.JPG" TargetMode="External"/><Relationship Id="rId16" Type="http://schemas.openxmlformats.org/officeDocument/2006/relationships/audio" Target="../media/audio1.wav"/><Relationship Id="rId20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wmf"/><Relationship Id="rId24" Type="http://schemas.openxmlformats.org/officeDocument/2006/relationships/hyperlink" Target="http://upload.wikimedia.org/wikipedia/commons/3/31/Escaner.JPG" TargetMode="External"/><Relationship Id="rId5" Type="http://schemas.openxmlformats.org/officeDocument/2006/relationships/hyperlink" Target="http://upload.wikimedia.org/wikipedia/commons/c/c9/Raton_optico.jpg" TargetMode="External"/><Relationship Id="rId15" Type="http://schemas.openxmlformats.org/officeDocument/2006/relationships/slide" Target="slide4.xml"/><Relationship Id="rId23" Type="http://schemas.openxmlformats.org/officeDocument/2006/relationships/image" Target="../media/image12.png"/><Relationship Id="rId28" Type="http://schemas.openxmlformats.org/officeDocument/2006/relationships/slide" Target="slide10.xml"/><Relationship Id="rId10" Type="http://schemas.openxmlformats.org/officeDocument/2006/relationships/image" Target="../media/image7.wmf"/><Relationship Id="rId19" Type="http://schemas.openxmlformats.org/officeDocument/2006/relationships/slide" Target="slide7.xml"/><Relationship Id="rId4" Type="http://schemas.openxmlformats.org/officeDocument/2006/relationships/image" Target="../media/image2.png"/><Relationship Id="rId9" Type="http://schemas.openxmlformats.org/officeDocument/2006/relationships/image" Target="../media/image6.wmf"/><Relationship Id="rId14" Type="http://schemas.openxmlformats.org/officeDocument/2006/relationships/image" Target="../media/image11.png"/><Relationship Id="rId22" Type="http://schemas.openxmlformats.org/officeDocument/2006/relationships/hyperlink" Target="http://upload.wikimedia.org/wikipedia/commons/d/dd/Joyopis.svg" TargetMode="External"/><Relationship Id="rId27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FF"/>
                </a:solidFill>
                <a:latin typeface="Bauhaus 93" pitchFamily="82" charset="0"/>
              </a:rPr>
              <a:t>Dispositivos de Entrada</a:t>
            </a:r>
            <a:endParaRPr lang="es-ES" dirty="0">
              <a:solidFill>
                <a:srgbClr val="FF00FF"/>
              </a:solidFill>
              <a:latin typeface="Bauhaus 93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nap ITC" pitchFamily="82" charset="0"/>
              </a:rPr>
              <a:t>Escanner</a:t>
            </a: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s-ES" sz="4400" dirty="0" smtClean="0">
                <a:solidFill>
                  <a:schemeClr val="accent3">
                    <a:lumMod val="75000"/>
                  </a:schemeClr>
                </a:solidFill>
                <a:latin typeface="Snap ITC" pitchFamily="82" charset="0"/>
              </a:rPr>
              <a:t>dispositivo óptico que reconoce caracteres o imágenes", y para referirse a este se emplea en ocasiones la expresión </a:t>
            </a:r>
            <a:r>
              <a:rPr lang="es-ES" sz="4400" i="1" dirty="0" smtClean="0">
                <a:solidFill>
                  <a:schemeClr val="accent3">
                    <a:lumMod val="75000"/>
                  </a:schemeClr>
                </a:solidFill>
                <a:latin typeface="Snap ITC" pitchFamily="82" charset="0"/>
              </a:rPr>
              <a:t>lector óptico (de caracteres)</a:t>
            </a:r>
            <a:r>
              <a:rPr lang="es-ES" sz="4400" dirty="0" smtClean="0">
                <a:solidFill>
                  <a:schemeClr val="accent3">
                    <a:lumMod val="75000"/>
                  </a:schemeClr>
                </a:solidFill>
                <a:latin typeface="Snap ITC" pitchFamily="82" charset="0"/>
              </a:rPr>
              <a:t>.</a:t>
            </a:r>
            <a:endParaRPr lang="es-ES" sz="4400" dirty="0">
              <a:solidFill>
                <a:schemeClr val="accent3">
                  <a:lumMod val="75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Snap ITC" pitchFamily="82" charset="0"/>
              </a:rPr>
              <a:t>Webcam</a:t>
            </a:r>
            <a:endParaRPr lang="es-ES" dirty="0">
              <a:solidFill>
                <a:schemeClr val="tx2">
                  <a:lumMod val="40000"/>
                  <a:lumOff val="60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Una </a:t>
            </a: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cámara web</a:t>
            </a: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 o </a:t>
            </a:r>
            <a:r>
              <a:rPr lang="es-E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web </a:t>
            </a:r>
            <a:r>
              <a:rPr lang="es-E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cam</a:t>
            </a: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 es una pequeña cámara digital conectada a una computadora, la cual puede capturar imágenes y transmitirlas a través de Internet, ya sea a una página web o a otra u otras computadoras de forma privada.</a:t>
            </a:r>
          </a:p>
          <a:p>
            <a:pPr>
              <a:buNone/>
            </a:pPr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Las webcams necesitan una computadora para transmitir las imágenes.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030A0"/>
                </a:solidFill>
                <a:latin typeface="Snap ITC" pitchFamily="82" charset="0"/>
              </a:rPr>
              <a:t>Joystick</a:t>
            </a:r>
            <a:endParaRPr lang="es-ES" dirty="0">
              <a:solidFill>
                <a:srgbClr val="7030A0"/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5721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</a:rPr>
              <a:t>dispositivo </a:t>
            </a:r>
            <a:r>
              <a:rPr lang="es-ES" dirty="0" smtClean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</a:rPr>
              <a:t>de control de dos o tres ejes que se usa desde una computadora o videoconsola hasta un transbordador espacial o los aviones de caza, pasando por grúas.</a:t>
            </a:r>
          </a:p>
          <a:p>
            <a:pPr>
              <a:buNone/>
            </a:pPr>
            <a:r>
              <a:rPr lang="es-ES" dirty="0" smtClean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</a:rPr>
              <a:t>Se suele diferenciar entre joysticks digitales (que leen cuatro interruptores encendido/apagado en cruceta situada en la base más sus combinaciones y los botones de acción) y joysticks analógicos (que usan potenciómetros para leer continuamente el estado de cada eje, y además de botones de acción pueden incorporar controles deslizantes), siendo estos últimos más precisos.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kumimoji="1" lang="es-MX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nap ITC" pitchFamily="82" charset="0"/>
              </a:rPr>
              <a:t>Los dispositivos de entrada son componentes electrónicos conectados a la tarjeta madre, cuya función es permitir que el usuario introduzca datos y comandos al ordenador.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Archivo:Jcacweb cam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286124"/>
            <a:ext cx="2786082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428860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Archivo:Raton optico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08" y="0"/>
            <a:ext cx="285748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2" y="5086336"/>
            <a:ext cx="4286248" cy="177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500414"/>
            <a:ext cx="2928958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5" descr="OBSSG09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97688" y="0"/>
            <a:ext cx="2246312" cy="1914525"/>
          </a:xfrm>
          <a:prstGeom prst="rect">
            <a:avLst/>
          </a:prstGeom>
          <a:noFill/>
        </p:spPr>
      </p:pic>
      <p:pic>
        <p:nvPicPr>
          <p:cNvPr id="8" name="Picture 16" descr="COMMU02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15074" y="285728"/>
            <a:ext cx="555625" cy="904875"/>
          </a:xfrm>
          <a:prstGeom prst="rect">
            <a:avLst/>
          </a:prstGeom>
          <a:noFill/>
        </p:spPr>
      </p:pic>
      <p:grpSp>
        <p:nvGrpSpPr>
          <p:cNvPr id="9" name="Group 5"/>
          <p:cNvGrpSpPr>
            <a:grpSpLocks/>
          </p:cNvGrpSpPr>
          <p:nvPr/>
        </p:nvGrpSpPr>
        <p:grpSpPr bwMode="auto">
          <a:xfrm rot="-1863219">
            <a:off x="6414499" y="739953"/>
            <a:ext cx="990600" cy="217488"/>
            <a:chOff x="1152" y="2401"/>
            <a:chExt cx="624" cy="137"/>
          </a:xfrm>
        </p:grpSpPr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1151" y="2501"/>
              <a:ext cx="35" cy="36"/>
            </a:xfrm>
            <a:prstGeom prst="rect">
              <a:avLst/>
            </a:prstGeom>
            <a:solidFill>
              <a:srgbClr val="E1E1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1" name="AutoShape 22"/>
            <p:cNvSpPr>
              <a:spLocks/>
            </p:cNvSpPr>
            <p:nvPr/>
          </p:nvSpPr>
          <p:spPr bwMode="auto">
            <a:xfrm>
              <a:off x="1208" y="2481"/>
              <a:ext cx="48" cy="47"/>
            </a:xfrm>
            <a:custGeom>
              <a:avLst/>
              <a:gdLst>
                <a:gd name="T0" fmla="*/ 31 w 48"/>
                <a:gd name="T1" fmla="*/ 0 h 47"/>
                <a:gd name="T2" fmla="*/ 34 w 48"/>
                <a:gd name="T3" fmla="*/ 5 h 47"/>
                <a:gd name="T4" fmla="*/ 37 w 48"/>
                <a:gd name="T5" fmla="*/ 9 h 47"/>
                <a:gd name="T6" fmla="*/ 41 w 48"/>
                <a:gd name="T7" fmla="*/ 17 h 47"/>
                <a:gd name="T8" fmla="*/ 48 w 48"/>
                <a:gd name="T9" fmla="*/ 30 h 47"/>
                <a:gd name="T10" fmla="*/ 45 w 48"/>
                <a:gd name="T11" fmla="*/ 32 h 47"/>
                <a:gd name="T12" fmla="*/ 43 w 48"/>
                <a:gd name="T13" fmla="*/ 33 h 47"/>
                <a:gd name="T14" fmla="*/ 40 w 48"/>
                <a:gd name="T15" fmla="*/ 35 h 47"/>
                <a:gd name="T16" fmla="*/ 38 w 48"/>
                <a:gd name="T17" fmla="*/ 36 h 47"/>
                <a:gd name="T18" fmla="*/ 35 w 48"/>
                <a:gd name="T19" fmla="*/ 37 h 47"/>
                <a:gd name="T20" fmla="*/ 31 w 48"/>
                <a:gd name="T21" fmla="*/ 40 h 47"/>
                <a:gd name="T22" fmla="*/ 24 w 48"/>
                <a:gd name="T23" fmla="*/ 43 h 47"/>
                <a:gd name="T24" fmla="*/ 17 w 48"/>
                <a:gd name="T25" fmla="*/ 47 h 47"/>
                <a:gd name="T26" fmla="*/ 14 w 48"/>
                <a:gd name="T27" fmla="*/ 41 h 47"/>
                <a:gd name="T28" fmla="*/ 11 w 48"/>
                <a:gd name="T29" fmla="*/ 37 h 47"/>
                <a:gd name="T30" fmla="*/ 7 w 48"/>
                <a:gd name="T31" fmla="*/ 29 h 47"/>
                <a:gd name="T32" fmla="*/ 0 w 48"/>
                <a:gd name="T33" fmla="*/ 16 h 47"/>
                <a:gd name="T34" fmla="*/ 3 w 48"/>
                <a:gd name="T35" fmla="*/ 14 h 47"/>
                <a:gd name="T36" fmla="*/ 6 w 48"/>
                <a:gd name="T37" fmla="*/ 13 h 47"/>
                <a:gd name="T38" fmla="*/ 8 w 48"/>
                <a:gd name="T39" fmla="*/ 11 h 47"/>
                <a:gd name="T40" fmla="*/ 10 w 48"/>
                <a:gd name="T41" fmla="*/ 10 h 47"/>
                <a:gd name="T42" fmla="*/ 13 w 48"/>
                <a:gd name="T43" fmla="*/ 8 h 47"/>
                <a:gd name="T44" fmla="*/ 17 w 48"/>
                <a:gd name="T45" fmla="*/ 6 h 47"/>
                <a:gd name="T46" fmla="*/ 23 w 48"/>
                <a:gd name="T47" fmla="*/ 4 h 47"/>
                <a:gd name="T48" fmla="*/ 31 w 48"/>
                <a:gd name="T49" fmla="*/ 0 h 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"/>
                <a:gd name="T76" fmla="*/ 0 h 47"/>
                <a:gd name="T77" fmla="*/ 48 w 48"/>
                <a:gd name="T78" fmla="*/ 47 h 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" h="47">
                  <a:moveTo>
                    <a:pt x="31" y="0"/>
                  </a:moveTo>
                  <a:lnTo>
                    <a:pt x="34" y="5"/>
                  </a:lnTo>
                  <a:lnTo>
                    <a:pt x="37" y="9"/>
                  </a:lnTo>
                  <a:lnTo>
                    <a:pt x="41" y="17"/>
                  </a:lnTo>
                  <a:lnTo>
                    <a:pt x="48" y="30"/>
                  </a:lnTo>
                  <a:lnTo>
                    <a:pt x="45" y="32"/>
                  </a:lnTo>
                  <a:lnTo>
                    <a:pt x="43" y="33"/>
                  </a:lnTo>
                  <a:lnTo>
                    <a:pt x="40" y="35"/>
                  </a:lnTo>
                  <a:lnTo>
                    <a:pt x="38" y="36"/>
                  </a:lnTo>
                  <a:lnTo>
                    <a:pt x="35" y="37"/>
                  </a:lnTo>
                  <a:lnTo>
                    <a:pt x="31" y="40"/>
                  </a:lnTo>
                  <a:lnTo>
                    <a:pt x="24" y="43"/>
                  </a:lnTo>
                  <a:lnTo>
                    <a:pt x="17" y="47"/>
                  </a:lnTo>
                  <a:lnTo>
                    <a:pt x="14" y="41"/>
                  </a:lnTo>
                  <a:lnTo>
                    <a:pt x="11" y="37"/>
                  </a:lnTo>
                  <a:lnTo>
                    <a:pt x="7" y="29"/>
                  </a:lnTo>
                  <a:lnTo>
                    <a:pt x="0" y="16"/>
                  </a:lnTo>
                  <a:lnTo>
                    <a:pt x="3" y="14"/>
                  </a:lnTo>
                  <a:lnTo>
                    <a:pt x="6" y="13"/>
                  </a:lnTo>
                  <a:lnTo>
                    <a:pt x="8" y="11"/>
                  </a:lnTo>
                  <a:lnTo>
                    <a:pt x="10" y="10"/>
                  </a:lnTo>
                  <a:lnTo>
                    <a:pt x="13" y="8"/>
                  </a:lnTo>
                  <a:lnTo>
                    <a:pt x="17" y="6"/>
                  </a:lnTo>
                  <a:lnTo>
                    <a:pt x="23" y="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2" name="AutoShape 23"/>
            <p:cNvSpPr>
              <a:spLocks/>
            </p:cNvSpPr>
            <p:nvPr/>
          </p:nvSpPr>
          <p:spPr bwMode="auto">
            <a:xfrm>
              <a:off x="1257" y="2437"/>
              <a:ext cx="50" cy="49"/>
            </a:xfrm>
            <a:custGeom>
              <a:avLst/>
              <a:gdLst>
                <a:gd name="T0" fmla="*/ 27 w 50"/>
                <a:gd name="T1" fmla="*/ 0 h 49"/>
                <a:gd name="T2" fmla="*/ 31 w 50"/>
                <a:gd name="T3" fmla="*/ 5 h 49"/>
                <a:gd name="T4" fmla="*/ 34 w 50"/>
                <a:gd name="T5" fmla="*/ 9 h 49"/>
                <a:gd name="T6" fmla="*/ 40 w 50"/>
                <a:gd name="T7" fmla="*/ 15 h 49"/>
                <a:gd name="T8" fmla="*/ 50 w 50"/>
                <a:gd name="T9" fmla="*/ 27 h 49"/>
                <a:gd name="T10" fmla="*/ 47 w 50"/>
                <a:gd name="T11" fmla="*/ 29 h 49"/>
                <a:gd name="T12" fmla="*/ 45 w 50"/>
                <a:gd name="T13" fmla="*/ 30 h 49"/>
                <a:gd name="T14" fmla="*/ 43 w 50"/>
                <a:gd name="T15" fmla="*/ 33 h 49"/>
                <a:gd name="T16" fmla="*/ 41 w 50"/>
                <a:gd name="T17" fmla="*/ 35 h 49"/>
                <a:gd name="T18" fmla="*/ 38 w 50"/>
                <a:gd name="T19" fmla="*/ 36 h 49"/>
                <a:gd name="T20" fmla="*/ 33 w 50"/>
                <a:gd name="T21" fmla="*/ 39 h 49"/>
                <a:gd name="T22" fmla="*/ 28 w 50"/>
                <a:gd name="T23" fmla="*/ 43 h 49"/>
                <a:gd name="T24" fmla="*/ 22 w 50"/>
                <a:gd name="T25" fmla="*/ 49 h 49"/>
                <a:gd name="T26" fmla="*/ 18 w 50"/>
                <a:gd name="T27" fmla="*/ 44 h 49"/>
                <a:gd name="T28" fmla="*/ 15 w 50"/>
                <a:gd name="T29" fmla="*/ 40 h 49"/>
                <a:gd name="T30" fmla="*/ 10 w 50"/>
                <a:gd name="T31" fmla="*/ 34 h 49"/>
                <a:gd name="T32" fmla="*/ 0 w 50"/>
                <a:gd name="T33" fmla="*/ 21 h 49"/>
                <a:gd name="T34" fmla="*/ 3 w 50"/>
                <a:gd name="T35" fmla="*/ 19 h 49"/>
                <a:gd name="T36" fmla="*/ 5 w 50"/>
                <a:gd name="T37" fmla="*/ 17 h 49"/>
                <a:gd name="T38" fmla="*/ 7 w 50"/>
                <a:gd name="T39" fmla="*/ 16 h 49"/>
                <a:gd name="T40" fmla="*/ 9 w 50"/>
                <a:gd name="T41" fmla="*/ 14 h 49"/>
                <a:gd name="T42" fmla="*/ 12 w 50"/>
                <a:gd name="T43" fmla="*/ 12 h 49"/>
                <a:gd name="T44" fmla="*/ 15 w 50"/>
                <a:gd name="T45" fmla="*/ 9 h 49"/>
                <a:gd name="T46" fmla="*/ 20 w 50"/>
                <a:gd name="T47" fmla="*/ 5 h 49"/>
                <a:gd name="T48" fmla="*/ 27 w 50"/>
                <a:gd name="T49" fmla="*/ 0 h 4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49"/>
                <a:gd name="T77" fmla="*/ 50 w 50"/>
                <a:gd name="T78" fmla="*/ 49 h 4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49">
                  <a:moveTo>
                    <a:pt x="27" y="0"/>
                  </a:moveTo>
                  <a:lnTo>
                    <a:pt x="31" y="5"/>
                  </a:lnTo>
                  <a:lnTo>
                    <a:pt x="34" y="9"/>
                  </a:lnTo>
                  <a:lnTo>
                    <a:pt x="40" y="15"/>
                  </a:lnTo>
                  <a:lnTo>
                    <a:pt x="50" y="27"/>
                  </a:lnTo>
                  <a:lnTo>
                    <a:pt x="47" y="29"/>
                  </a:lnTo>
                  <a:lnTo>
                    <a:pt x="45" y="30"/>
                  </a:lnTo>
                  <a:lnTo>
                    <a:pt x="43" y="33"/>
                  </a:lnTo>
                  <a:lnTo>
                    <a:pt x="41" y="35"/>
                  </a:lnTo>
                  <a:lnTo>
                    <a:pt x="38" y="36"/>
                  </a:lnTo>
                  <a:lnTo>
                    <a:pt x="33" y="39"/>
                  </a:lnTo>
                  <a:lnTo>
                    <a:pt x="28" y="43"/>
                  </a:lnTo>
                  <a:lnTo>
                    <a:pt x="22" y="49"/>
                  </a:lnTo>
                  <a:lnTo>
                    <a:pt x="18" y="44"/>
                  </a:lnTo>
                  <a:lnTo>
                    <a:pt x="15" y="40"/>
                  </a:lnTo>
                  <a:lnTo>
                    <a:pt x="10" y="34"/>
                  </a:lnTo>
                  <a:lnTo>
                    <a:pt x="0" y="21"/>
                  </a:lnTo>
                  <a:lnTo>
                    <a:pt x="3" y="19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9" y="14"/>
                  </a:lnTo>
                  <a:lnTo>
                    <a:pt x="12" y="12"/>
                  </a:lnTo>
                  <a:lnTo>
                    <a:pt x="15" y="9"/>
                  </a:lnTo>
                  <a:lnTo>
                    <a:pt x="20" y="5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3" name="AutoShape 24"/>
            <p:cNvSpPr>
              <a:spLocks/>
            </p:cNvSpPr>
            <p:nvPr/>
          </p:nvSpPr>
          <p:spPr bwMode="auto">
            <a:xfrm>
              <a:off x="1321" y="2416"/>
              <a:ext cx="40" cy="40"/>
            </a:xfrm>
            <a:custGeom>
              <a:avLst/>
              <a:gdLst>
                <a:gd name="T0" fmla="*/ 35 w 40"/>
                <a:gd name="T1" fmla="*/ 0 h 40"/>
                <a:gd name="T2" fmla="*/ 36 w 40"/>
                <a:gd name="T3" fmla="*/ 6 h 40"/>
                <a:gd name="T4" fmla="*/ 37 w 40"/>
                <a:gd name="T5" fmla="*/ 12 h 40"/>
                <a:gd name="T6" fmla="*/ 38 w 40"/>
                <a:gd name="T7" fmla="*/ 20 h 40"/>
                <a:gd name="T8" fmla="*/ 40 w 40"/>
                <a:gd name="T9" fmla="*/ 35 h 40"/>
                <a:gd name="T10" fmla="*/ 37 w 40"/>
                <a:gd name="T11" fmla="*/ 35 h 40"/>
                <a:gd name="T12" fmla="*/ 34 w 40"/>
                <a:gd name="T13" fmla="*/ 36 h 40"/>
                <a:gd name="T14" fmla="*/ 31 w 40"/>
                <a:gd name="T15" fmla="*/ 36 h 40"/>
                <a:gd name="T16" fmla="*/ 28 w 40"/>
                <a:gd name="T17" fmla="*/ 36 h 40"/>
                <a:gd name="T18" fmla="*/ 24 w 40"/>
                <a:gd name="T19" fmla="*/ 37 h 40"/>
                <a:gd name="T20" fmla="*/ 20 w 40"/>
                <a:gd name="T21" fmla="*/ 38 h 40"/>
                <a:gd name="T22" fmla="*/ 14 w 40"/>
                <a:gd name="T23" fmla="*/ 38 h 40"/>
                <a:gd name="T24" fmla="*/ 5 w 40"/>
                <a:gd name="T25" fmla="*/ 40 h 40"/>
                <a:gd name="T26" fmla="*/ 4 w 40"/>
                <a:gd name="T27" fmla="*/ 33 h 40"/>
                <a:gd name="T28" fmla="*/ 3 w 40"/>
                <a:gd name="T29" fmla="*/ 28 h 40"/>
                <a:gd name="T30" fmla="*/ 2 w 40"/>
                <a:gd name="T31" fmla="*/ 20 h 40"/>
                <a:gd name="T32" fmla="*/ 0 w 40"/>
                <a:gd name="T33" fmla="*/ 4 h 40"/>
                <a:gd name="T34" fmla="*/ 4 w 40"/>
                <a:gd name="T35" fmla="*/ 4 h 40"/>
                <a:gd name="T36" fmla="*/ 6 w 40"/>
                <a:gd name="T37" fmla="*/ 3 h 40"/>
                <a:gd name="T38" fmla="*/ 9 w 40"/>
                <a:gd name="T39" fmla="*/ 3 h 40"/>
                <a:gd name="T40" fmla="*/ 12 w 40"/>
                <a:gd name="T41" fmla="*/ 3 h 40"/>
                <a:gd name="T42" fmla="*/ 15 w 40"/>
                <a:gd name="T43" fmla="*/ 2 h 40"/>
                <a:gd name="T44" fmla="*/ 19 w 40"/>
                <a:gd name="T45" fmla="*/ 2 h 40"/>
                <a:gd name="T46" fmla="*/ 25 w 40"/>
                <a:gd name="T47" fmla="*/ 1 h 40"/>
                <a:gd name="T48" fmla="*/ 35 w 40"/>
                <a:gd name="T49" fmla="*/ 0 h 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40"/>
                <a:gd name="T77" fmla="*/ 40 w 40"/>
                <a:gd name="T78" fmla="*/ 40 h 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40">
                  <a:moveTo>
                    <a:pt x="35" y="0"/>
                  </a:moveTo>
                  <a:lnTo>
                    <a:pt x="36" y="6"/>
                  </a:lnTo>
                  <a:lnTo>
                    <a:pt x="37" y="12"/>
                  </a:lnTo>
                  <a:lnTo>
                    <a:pt x="38" y="20"/>
                  </a:lnTo>
                  <a:lnTo>
                    <a:pt x="40" y="35"/>
                  </a:lnTo>
                  <a:lnTo>
                    <a:pt x="37" y="35"/>
                  </a:lnTo>
                  <a:lnTo>
                    <a:pt x="34" y="36"/>
                  </a:lnTo>
                  <a:lnTo>
                    <a:pt x="31" y="36"/>
                  </a:lnTo>
                  <a:lnTo>
                    <a:pt x="28" y="36"/>
                  </a:lnTo>
                  <a:lnTo>
                    <a:pt x="24" y="37"/>
                  </a:lnTo>
                  <a:lnTo>
                    <a:pt x="20" y="38"/>
                  </a:lnTo>
                  <a:lnTo>
                    <a:pt x="14" y="38"/>
                  </a:lnTo>
                  <a:lnTo>
                    <a:pt x="5" y="40"/>
                  </a:lnTo>
                  <a:lnTo>
                    <a:pt x="4" y="33"/>
                  </a:lnTo>
                  <a:lnTo>
                    <a:pt x="3" y="28"/>
                  </a:lnTo>
                  <a:lnTo>
                    <a:pt x="2" y="20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3"/>
                  </a:lnTo>
                  <a:lnTo>
                    <a:pt x="9" y="3"/>
                  </a:lnTo>
                  <a:lnTo>
                    <a:pt x="12" y="3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4" name="AutoShape 25"/>
            <p:cNvSpPr>
              <a:spLocks/>
            </p:cNvSpPr>
            <p:nvPr/>
          </p:nvSpPr>
          <p:spPr bwMode="auto">
            <a:xfrm>
              <a:off x="1383" y="2418"/>
              <a:ext cx="45" cy="45"/>
            </a:xfrm>
            <a:custGeom>
              <a:avLst/>
              <a:gdLst>
                <a:gd name="T0" fmla="*/ 45 w 45"/>
                <a:gd name="T1" fmla="*/ 13 h 45"/>
                <a:gd name="T2" fmla="*/ 43 w 45"/>
                <a:gd name="T3" fmla="*/ 18 h 45"/>
                <a:gd name="T4" fmla="*/ 42 w 45"/>
                <a:gd name="T5" fmla="*/ 23 h 45"/>
                <a:gd name="T6" fmla="*/ 39 w 45"/>
                <a:gd name="T7" fmla="*/ 31 h 45"/>
                <a:gd name="T8" fmla="*/ 34 w 45"/>
                <a:gd name="T9" fmla="*/ 45 h 45"/>
                <a:gd name="T10" fmla="*/ 31 w 45"/>
                <a:gd name="T11" fmla="*/ 44 h 45"/>
                <a:gd name="T12" fmla="*/ 28 w 45"/>
                <a:gd name="T13" fmla="*/ 42 h 45"/>
                <a:gd name="T14" fmla="*/ 26 w 45"/>
                <a:gd name="T15" fmla="*/ 42 h 45"/>
                <a:gd name="T16" fmla="*/ 22 w 45"/>
                <a:gd name="T17" fmla="*/ 41 h 45"/>
                <a:gd name="T18" fmla="*/ 19 w 45"/>
                <a:gd name="T19" fmla="*/ 40 h 45"/>
                <a:gd name="T20" fmla="*/ 15 w 45"/>
                <a:gd name="T21" fmla="*/ 38 h 45"/>
                <a:gd name="T22" fmla="*/ 9 w 45"/>
                <a:gd name="T23" fmla="*/ 36 h 45"/>
                <a:gd name="T24" fmla="*/ 0 w 45"/>
                <a:gd name="T25" fmla="*/ 33 h 45"/>
                <a:gd name="T26" fmla="*/ 3 w 45"/>
                <a:gd name="T27" fmla="*/ 27 h 45"/>
                <a:gd name="T28" fmla="*/ 4 w 45"/>
                <a:gd name="T29" fmla="*/ 22 h 45"/>
                <a:gd name="T30" fmla="*/ 7 w 45"/>
                <a:gd name="T31" fmla="*/ 15 h 45"/>
                <a:gd name="T32" fmla="*/ 12 w 45"/>
                <a:gd name="T33" fmla="*/ 0 h 45"/>
                <a:gd name="T34" fmla="*/ 15 w 45"/>
                <a:gd name="T35" fmla="*/ 1 h 45"/>
                <a:gd name="T36" fmla="*/ 18 w 45"/>
                <a:gd name="T37" fmla="*/ 2 h 45"/>
                <a:gd name="T38" fmla="*/ 20 w 45"/>
                <a:gd name="T39" fmla="*/ 3 h 45"/>
                <a:gd name="T40" fmla="*/ 23 w 45"/>
                <a:gd name="T41" fmla="*/ 4 h 45"/>
                <a:gd name="T42" fmla="*/ 27 w 45"/>
                <a:gd name="T43" fmla="*/ 5 h 45"/>
                <a:gd name="T44" fmla="*/ 31 w 45"/>
                <a:gd name="T45" fmla="*/ 7 h 45"/>
                <a:gd name="T46" fmla="*/ 37 w 45"/>
                <a:gd name="T47" fmla="*/ 10 h 45"/>
                <a:gd name="T48" fmla="*/ 45 w 45"/>
                <a:gd name="T49" fmla="*/ 13 h 4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5"/>
                <a:gd name="T76" fmla="*/ 0 h 45"/>
                <a:gd name="T77" fmla="*/ 45 w 45"/>
                <a:gd name="T78" fmla="*/ 45 h 4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5" h="45">
                  <a:moveTo>
                    <a:pt x="45" y="13"/>
                  </a:moveTo>
                  <a:lnTo>
                    <a:pt x="43" y="18"/>
                  </a:lnTo>
                  <a:lnTo>
                    <a:pt x="42" y="23"/>
                  </a:lnTo>
                  <a:lnTo>
                    <a:pt x="39" y="31"/>
                  </a:lnTo>
                  <a:lnTo>
                    <a:pt x="34" y="45"/>
                  </a:lnTo>
                  <a:lnTo>
                    <a:pt x="31" y="44"/>
                  </a:lnTo>
                  <a:lnTo>
                    <a:pt x="28" y="42"/>
                  </a:lnTo>
                  <a:lnTo>
                    <a:pt x="26" y="42"/>
                  </a:lnTo>
                  <a:lnTo>
                    <a:pt x="22" y="41"/>
                  </a:lnTo>
                  <a:lnTo>
                    <a:pt x="19" y="40"/>
                  </a:lnTo>
                  <a:lnTo>
                    <a:pt x="15" y="38"/>
                  </a:lnTo>
                  <a:lnTo>
                    <a:pt x="9" y="36"/>
                  </a:lnTo>
                  <a:lnTo>
                    <a:pt x="0" y="33"/>
                  </a:lnTo>
                  <a:lnTo>
                    <a:pt x="3" y="27"/>
                  </a:lnTo>
                  <a:lnTo>
                    <a:pt x="4" y="22"/>
                  </a:lnTo>
                  <a:lnTo>
                    <a:pt x="7" y="15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3" y="4"/>
                  </a:lnTo>
                  <a:lnTo>
                    <a:pt x="27" y="5"/>
                  </a:lnTo>
                  <a:lnTo>
                    <a:pt x="31" y="7"/>
                  </a:lnTo>
                  <a:lnTo>
                    <a:pt x="37" y="10"/>
                  </a:lnTo>
                  <a:lnTo>
                    <a:pt x="45" y="13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5" name="AutoShape 26"/>
            <p:cNvSpPr>
              <a:spLocks/>
            </p:cNvSpPr>
            <p:nvPr/>
          </p:nvSpPr>
          <p:spPr bwMode="auto">
            <a:xfrm>
              <a:off x="1432" y="2455"/>
              <a:ext cx="50" cy="50"/>
            </a:xfrm>
            <a:custGeom>
              <a:avLst/>
              <a:gdLst>
                <a:gd name="T0" fmla="*/ 50 w 50"/>
                <a:gd name="T1" fmla="*/ 26 h 50"/>
                <a:gd name="T2" fmla="*/ 47 w 50"/>
                <a:gd name="T3" fmla="*/ 29 h 50"/>
                <a:gd name="T4" fmla="*/ 45 w 50"/>
                <a:gd name="T5" fmla="*/ 31 h 50"/>
                <a:gd name="T6" fmla="*/ 43 w 50"/>
                <a:gd name="T7" fmla="*/ 32 h 50"/>
                <a:gd name="T8" fmla="*/ 41 w 50"/>
                <a:gd name="T9" fmla="*/ 34 h 50"/>
                <a:gd name="T10" fmla="*/ 39 w 50"/>
                <a:gd name="T11" fmla="*/ 36 h 50"/>
                <a:gd name="T12" fmla="*/ 35 w 50"/>
                <a:gd name="T13" fmla="*/ 39 h 50"/>
                <a:gd name="T14" fmla="*/ 30 w 50"/>
                <a:gd name="T15" fmla="*/ 44 h 50"/>
                <a:gd name="T16" fmla="*/ 24 w 50"/>
                <a:gd name="T17" fmla="*/ 50 h 50"/>
                <a:gd name="T18" fmla="*/ 19 w 50"/>
                <a:gd name="T19" fmla="*/ 45 h 50"/>
                <a:gd name="T20" fmla="*/ 16 w 50"/>
                <a:gd name="T21" fmla="*/ 41 h 50"/>
                <a:gd name="T22" fmla="*/ 11 w 50"/>
                <a:gd name="T23" fmla="*/ 35 h 50"/>
                <a:gd name="T24" fmla="*/ 0 w 50"/>
                <a:gd name="T25" fmla="*/ 24 h 50"/>
                <a:gd name="T26" fmla="*/ 3 w 50"/>
                <a:gd name="T27" fmla="*/ 21 h 50"/>
                <a:gd name="T28" fmla="*/ 5 w 50"/>
                <a:gd name="T29" fmla="*/ 19 h 50"/>
                <a:gd name="T30" fmla="*/ 7 w 50"/>
                <a:gd name="T31" fmla="*/ 18 h 50"/>
                <a:gd name="T32" fmla="*/ 9 w 50"/>
                <a:gd name="T33" fmla="*/ 16 h 50"/>
                <a:gd name="T34" fmla="*/ 11 w 50"/>
                <a:gd name="T35" fmla="*/ 13 h 50"/>
                <a:gd name="T36" fmla="*/ 15 w 50"/>
                <a:gd name="T37" fmla="*/ 10 h 50"/>
                <a:gd name="T38" fmla="*/ 19 w 50"/>
                <a:gd name="T39" fmla="*/ 5 h 50"/>
                <a:gd name="T40" fmla="*/ 26 w 50"/>
                <a:gd name="T41" fmla="*/ 0 h 50"/>
                <a:gd name="T42" fmla="*/ 30 w 50"/>
                <a:gd name="T43" fmla="*/ 4 h 50"/>
                <a:gd name="T44" fmla="*/ 34 w 50"/>
                <a:gd name="T45" fmla="*/ 8 h 50"/>
                <a:gd name="T46" fmla="*/ 40 w 50"/>
                <a:gd name="T47" fmla="*/ 15 h 50"/>
                <a:gd name="T48" fmla="*/ 50 w 50"/>
                <a:gd name="T49" fmla="*/ 26 h 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50"/>
                <a:gd name="T77" fmla="*/ 50 w 50"/>
                <a:gd name="T78" fmla="*/ 50 h 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50">
                  <a:moveTo>
                    <a:pt x="50" y="26"/>
                  </a:moveTo>
                  <a:lnTo>
                    <a:pt x="47" y="29"/>
                  </a:lnTo>
                  <a:lnTo>
                    <a:pt x="45" y="31"/>
                  </a:lnTo>
                  <a:lnTo>
                    <a:pt x="43" y="32"/>
                  </a:lnTo>
                  <a:lnTo>
                    <a:pt x="41" y="34"/>
                  </a:lnTo>
                  <a:lnTo>
                    <a:pt x="39" y="36"/>
                  </a:lnTo>
                  <a:lnTo>
                    <a:pt x="35" y="39"/>
                  </a:lnTo>
                  <a:lnTo>
                    <a:pt x="30" y="44"/>
                  </a:lnTo>
                  <a:lnTo>
                    <a:pt x="24" y="50"/>
                  </a:lnTo>
                  <a:lnTo>
                    <a:pt x="19" y="45"/>
                  </a:lnTo>
                  <a:lnTo>
                    <a:pt x="16" y="41"/>
                  </a:lnTo>
                  <a:lnTo>
                    <a:pt x="11" y="35"/>
                  </a:lnTo>
                  <a:lnTo>
                    <a:pt x="0" y="24"/>
                  </a:lnTo>
                  <a:lnTo>
                    <a:pt x="3" y="21"/>
                  </a:lnTo>
                  <a:lnTo>
                    <a:pt x="5" y="19"/>
                  </a:lnTo>
                  <a:lnTo>
                    <a:pt x="7" y="18"/>
                  </a:lnTo>
                  <a:lnTo>
                    <a:pt x="9" y="16"/>
                  </a:lnTo>
                  <a:lnTo>
                    <a:pt x="11" y="13"/>
                  </a:lnTo>
                  <a:lnTo>
                    <a:pt x="15" y="10"/>
                  </a:lnTo>
                  <a:lnTo>
                    <a:pt x="19" y="5"/>
                  </a:lnTo>
                  <a:lnTo>
                    <a:pt x="26" y="0"/>
                  </a:lnTo>
                  <a:lnTo>
                    <a:pt x="30" y="4"/>
                  </a:lnTo>
                  <a:lnTo>
                    <a:pt x="34" y="8"/>
                  </a:lnTo>
                  <a:lnTo>
                    <a:pt x="40" y="15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6" name="AutoShape 27"/>
            <p:cNvSpPr>
              <a:spLocks/>
            </p:cNvSpPr>
            <p:nvPr/>
          </p:nvSpPr>
          <p:spPr bwMode="auto">
            <a:xfrm>
              <a:off x="1489" y="2494"/>
              <a:ext cx="42" cy="43"/>
            </a:xfrm>
            <a:custGeom>
              <a:avLst/>
              <a:gdLst>
                <a:gd name="T0" fmla="*/ 42 w 42"/>
                <a:gd name="T1" fmla="*/ 8 h 43"/>
                <a:gd name="T2" fmla="*/ 41 w 42"/>
                <a:gd name="T3" fmla="*/ 15 h 43"/>
                <a:gd name="T4" fmla="*/ 40 w 42"/>
                <a:gd name="T5" fmla="*/ 19 h 43"/>
                <a:gd name="T6" fmla="*/ 38 w 42"/>
                <a:gd name="T7" fmla="*/ 28 h 43"/>
                <a:gd name="T8" fmla="*/ 35 w 42"/>
                <a:gd name="T9" fmla="*/ 43 h 43"/>
                <a:gd name="T10" fmla="*/ 30 w 42"/>
                <a:gd name="T11" fmla="*/ 42 h 43"/>
                <a:gd name="T12" fmla="*/ 27 w 42"/>
                <a:gd name="T13" fmla="*/ 41 h 43"/>
                <a:gd name="T14" fmla="*/ 25 w 42"/>
                <a:gd name="T15" fmla="*/ 41 h 43"/>
                <a:gd name="T16" fmla="*/ 23 w 42"/>
                <a:gd name="T17" fmla="*/ 40 h 43"/>
                <a:gd name="T18" fmla="*/ 19 w 42"/>
                <a:gd name="T19" fmla="*/ 39 h 43"/>
                <a:gd name="T20" fmla="*/ 15 w 42"/>
                <a:gd name="T21" fmla="*/ 38 h 43"/>
                <a:gd name="T22" fmla="*/ 9 w 42"/>
                <a:gd name="T23" fmla="*/ 37 h 43"/>
                <a:gd name="T24" fmla="*/ 0 w 42"/>
                <a:gd name="T25" fmla="*/ 35 h 43"/>
                <a:gd name="T26" fmla="*/ 2 w 42"/>
                <a:gd name="T27" fmla="*/ 28 h 43"/>
                <a:gd name="T28" fmla="*/ 3 w 42"/>
                <a:gd name="T29" fmla="*/ 23 h 43"/>
                <a:gd name="T30" fmla="*/ 4 w 42"/>
                <a:gd name="T31" fmla="*/ 15 h 43"/>
                <a:gd name="T32" fmla="*/ 8 w 42"/>
                <a:gd name="T33" fmla="*/ 0 h 43"/>
                <a:gd name="T34" fmla="*/ 11 w 42"/>
                <a:gd name="T35" fmla="*/ 1 h 43"/>
                <a:gd name="T36" fmla="*/ 14 w 42"/>
                <a:gd name="T37" fmla="*/ 2 h 43"/>
                <a:gd name="T38" fmla="*/ 16 w 42"/>
                <a:gd name="T39" fmla="*/ 2 h 43"/>
                <a:gd name="T40" fmla="*/ 19 w 42"/>
                <a:gd name="T41" fmla="*/ 3 h 43"/>
                <a:gd name="T42" fmla="*/ 22 w 42"/>
                <a:gd name="T43" fmla="*/ 4 h 43"/>
                <a:gd name="T44" fmla="*/ 27 w 42"/>
                <a:gd name="T45" fmla="*/ 5 h 43"/>
                <a:gd name="T46" fmla="*/ 34 w 42"/>
                <a:gd name="T47" fmla="*/ 6 h 43"/>
                <a:gd name="T48" fmla="*/ 42 w 42"/>
                <a:gd name="T49" fmla="*/ 8 h 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2"/>
                <a:gd name="T76" fmla="*/ 0 h 43"/>
                <a:gd name="T77" fmla="*/ 42 w 42"/>
                <a:gd name="T78" fmla="*/ 43 h 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2" h="43">
                  <a:moveTo>
                    <a:pt x="42" y="8"/>
                  </a:moveTo>
                  <a:lnTo>
                    <a:pt x="41" y="15"/>
                  </a:lnTo>
                  <a:lnTo>
                    <a:pt x="40" y="19"/>
                  </a:lnTo>
                  <a:lnTo>
                    <a:pt x="38" y="28"/>
                  </a:lnTo>
                  <a:lnTo>
                    <a:pt x="35" y="43"/>
                  </a:lnTo>
                  <a:lnTo>
                    <a:pt x="30" y="42"/>
                  </a:lnTo>
                  <a:lnTo>
                    <a:pt x="27" y="41"/>
                  </a:lnTo>
                  <a:lnTo>
                    <a:pt x="25" y="41"/>
                  </a:lnTo>
                  <a:lnTo>
                    <a:pt x="23" y="40"/>
                  </a:lnTo>
                  <a:lnTo>
                    <a:pt x="19" y="39"/>
                  </a:lnTo>
                  <a:lnTo>
                    <a:pt x="15" y="38"/>
                  </a:lnTo>
                  <a:lnTo>
                    <a:pt x="9" y="37"/>
                  </a:lnTo>
                  <a:lnTo>
                    <a:pt x="0" y="35"/>
                  </a:lnTo>
                  <a:lnTo>
                    <a:pt x="2" y="28"/>
                  </a:lnTo>
                  <a:lnTo>
                    <a:pt x="3" y="23"/>
                  </a:lnTo>
                  <a:lnTo>
                    <a:pt x="4" y="15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9" y="3"/>
                  </a:lnTo>
                  <a:lnTo>
                    <a:pt x="22" y="4"/>
                  </a:lnTo>
                  <a:lnTo>
                    <a:pt x="27" y="5"/>
                  </a:lnTo>
                  <a:lnTo>
                    <a:pt x="34" y="6"/>
                  </a:lnTo>
                  <a:lnTo>
                    <a:pt x="42" y="8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7" name="AutoShape 28"/>
            <p:cNvSpPr>
              <a:spLocks/>
            </p:cNvSpPr>
            <p:nvPr/>
          </p:nvSpPr>
          <p:spPr bwMode="auto">
            <a:xfrm>
              <a:off x="1554" y="2496"/>
              <a:ext cx="42" cy="42"/>
            </a:xfrm>
            <a:custGeom>
              <a:avLst/>
              <a:gdLst>
                <a:gd name="T0" fmla="*/ 35 w 42"/>
                <a:gd name="T1" fmla="*/ 0 h 42"/>
                <a:gd name="T2" fmla="*/ 36 w 42"/>
                <a:gd name="T3" fmla="*/ 6 h 42"/>
                <a:gd name="T4" fmla="*/ 37 w 42"/>
                <a:gd name="T5" fmla="*/ 11 h 42"/>
                <a:gd name="T6" fmla="*/ 39 w 42"/>
                <a:gd name="T7" fmla="*/ 20 h 42"/>
                <a:gd name="T8" fmla="*/ 42 w 42"/>
                <a:gd name="T9" fmla="*/ 35 h 42"/>
                <a:gd name="T10" fmla="*/ 39 w 42"/>
                <a:gd name="T11" fmla="*/ 35 h 42"/>
                <a:gd name="T12" fmla="*/ 36 w 42"/>
                <a:gd name="T13" fmla="*/ 36 h 42"/>
                <a:gd name="T14" fmla="*/ 33 w 42"/>
                <a:gd name="T15" fmla="*/ 36 h 42"/>
                <a:gd name="T16" fmla="*/ 31 w 42"/>
                <a:gd name="T17" fmla="*/ 37 h 42"/>
                <a:gd name="T18" fmla="*/ 28 w 42"/>
                <a:gd name="T19" fmla="*/ 38 h 42"/>
                <a:gd name="T20" fmla="*/ 22 w 42"/>
                <a:gd name="T21" fmla="*/ 38 h 42"/>
                <a:gd name="T22" fmla="*/ 16 w 42"/>
                <a:gd name="T23" fmla="*/ 40 h 42"/>
                <a:gd name="T24" fmla="*/ 8 w 42"/>
                <a:gd name="T25" fmla="*/ 42 h 42"/>
                <a:gd name="T26" fmla="*/ 6 w 42"/>
                <a:gd name="T27" fmla="*/ 35 h 42"/>
                <a:gd name="T28" fmla="*/ 5 w 42"/>
                <a:gd name="T29" fmla="*/ 30 h 42"/>
                <a:gd name="T30" fmla="*/ 3 w 42"/>
                <a:gd name="T31" fmla="*/ 23 h 42"/>
                <a:gd name="T32" fmla="*/ 0 w 42"/>
                <a:gd name="T33" fmla="*/ 7 h 42"/>
                <a:gd name="T34" fmla="*/ 3 w 42"/>
                <a:gd name="T35" fmla="*/ 6 h 42"/>
                <a:gd name="T36" fmla="*/ 6 w 42"/>
                <a:gd name="T37" fmla="*/ 6 h 42"/>
                <a:gd name="T38" fmla="*/ 9 w 42"/>
                <a:gd name="T39" fmla="*/ 5 h 42"/>
                <a:gd name="T40" fmla="*/ 11 w 42"/>
                <a:gd name="T41" fmla="*/ 4 h 42"/>
                <a:gd name="T42" fmla="*/ 14 w 42"/>
                <a:gd name="T43" fmla="*/ 4 h 42"/>
                <a:gd name="T44" fmla="*/ 19 w 42"/>
                <a:gd name="T45" fmla="*/ 3 h 42"/>
                <a:gd name="T46" fmla="*/ 26 w 42"/>
                <a:gd name="T47" fmla="*/ 2 h 42"/>
                <a:gd name="T48" fmla="*/ 35 w 42"/>
                <a:gd name="T49" fmla="*/ 0 h 4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2"/>
                <a:gd name="T76" fmla="*/ 0 h 42"/>
                <a:gd name="T77" fmla="*/ 42 w 42"/>
                <a:gd name="T78" fmla="*/ 42 h 4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2" h="42">
                  <a:moveTo>
                    <a:pt x="35" y="0"/>
                  </a:moveTo>
                  <a:lnTo>
                    <a:pt x="36" y="6"/>
                  </a:lnTo>
                  <a:lnTo>
                    <a:pt x="37" y="11"/>
                  </a:lnTo>
                  <a:lnTo>
                    <a:pt x="39" y="20"/>
                  </a:lnTo>
                  <a:lnTo>
                    <a:pt x="42" y="35"/>
                  </a:lnTo>
                  <a:lnTo>
                    <a:pt x="39" y="35"/>
                  </a:lnTo>
                  <a:lnTo>
                    <a:pt x="36" y="36"/>
                  </a:lnTo>
                  <a:lnTo>
                    <a:pt x="33" y="36"/>
                  </a:lnTo>
                  <a:lnTo>
                    <a:pt x="31" y="37"/>
                  </a:lnTo>
                  <a:lnTo>
                    <a:pt x="28" y="38"/>
                  </a:lnTo>
                  <a:lnTo>
                    <a:pt x="22" y="38"/>
                  </a:lnTo>
                  <a:lnTo>
                    <a:pt x="16" y="40"/>
                  </a:lnTo>
                  <a:lnTo>
                    <a:pt x="8" y="42"/>
                  </a:lnTo>
                  <a:lnTo>
                    <a:pt x="6" y="35"/>
                  </a:lnTo>
                  <a:lnTo>
                    <a:pt x="5" y="30"/>
                  </a:lnTo>
                  <a:lnTo>
                    <a:pt x="3" y="23"/>
                  </a:lnTo>
                  <a:lnTo>
                    <a:pt x="0" y="7"/>
                  </a:lnTo>
                  <a:lnTo>
                    <a:pt x="3" y="6"/>
                  </a:lnTo>
                  <a:lnTo>
                    <a:pt x="6" y="6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4" y="4"/>
                  </a:lnTo>
                  <a:lnTo>
                    <a:pt x="19" y="3"/>
                  </a:lnTo>
                  <a:lnTo>
                    <a:pt x="26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8" name="AutoShape 29"/>
            <p:cNvSpPr>
              <a:spLocks/>
            </p:cNvSpPr>
            <p:nvPr/>
          </p:nvSpPr>
          <p:spPr bwMode="auto">
            <a:xfrm>
              <a:off x="1607" y="2460"/>
              <a:ext cx="50" cy="50"/>
            </a:xfrm>
            <a:custGeom>
              <a:avLst/>
              <a:gdLst>
                <a:gd name="T0" fmla="*/ 24 w 50"/>
                <a:gd name="T1" fmla="*/ 0 h 50"/>
                <a:gd name="T2" fmla="*/ 28 w 50"/>
                <a:gd name="T3" fmla="*/ 3 h 50"/>
                <a:gd name="T4" fmla="*/ 30 w 50"/>
                <a:gd name="T5" fmla="*/ 5 h 50"/>
                <a:gd name="T6" fmla="*/ 31 w 50"/>
                <a:gd name="T7" fmla="*/ 6 h 50"/>
                <a:gd name="T8" fmla="*/ 33 w 50"/>
                <a:gd name="T9" fmla="*/ 8 h 50"/>
                <a:gd name="T10" fmla="*/ 36 w 50"/>
                <a:gd name="T11" fmla="*/ 12 h 50"/>
                <a:gd name="T12" fmla="*/ 39 w 50"/>
                <a:gd name="T13" fmla="*/ 14 h 50"/>
                <a:gd name="T14" fmla="*/ 44 w 50"/>
                <a:gd name="T15" fmla="*/ 19 h 50"/>
                <a:gd name="T16" fmla="*/ 50 w 50"/>
                <a:gd name="T17" fmla="*/ 25 h 50"/>
                <a:gd name="T18" fmla="*/ 46 w 50"/>
                <a:gd name="T19" fmla="*/ 30 h 50"/>
                <a:gd name="T20" fmla="*/ 42 w 50"/>
                <a:gd name="T21" fmla="*/ 33 h 50"/>
                <a:gd name="T22" fmla="*/ 36 w 50"/>
                <a:gd name="T23" fmla="*/ 39 h 50"/>
                <a:gd name="T24" fmla="*/ 25 w 50"/>
                <a:gd name="T25" fmla="*/ 50 h 50"/>
                <a:gd name="T26" fmla="*/ 22 w 50"/>
                <a:gd name="T27" fmla="*/ 47 h 50"/>
                <a:gd name="T28" fmla="*/ 20 w 50"/>
                <a:gd name="T29" fmla="*/ 45 h 50"/>
                <a:gd name="T30" fmla="*/ 18 w 50"/>
                <a:gd name="T31" fmla="*/ 44 h 50"/>
                <a:gd name="T32" fmla="*/ 17 w 50"/>
                <a:gd name="T33" fmla="*/ 42 h 50"/>
                <a:gd name="T34" fmla="*/ 14 w 50"/>
                <a:gd name="T35" fmla="*/ 39 h 50"/>
                <a:gd name="T36" fmla="*/ 11 w 50"/>
                <a:gd name="T37" fmla="*/ 36 h 50"/>
                <a:gd name="T38" fmla="*/ 6 w 50"/>
                <a:gd name="T39" fmla="*/ 32 h 50"/>
                <a:gd name="T40" fmla="*/ 0 w 50"/>
                <a:gd name="T41" fmla="*/ 26 h 50"/>
                <a:gd name="T42" fmla="*/ 4 w 50"/>
                <a:gd name="T43" fmla="*/ 21 h 50"/>
                <a:gd name="T44" fmla="*/ 8 w 50"/>
                <a:gd name="T45" fmla="*/ 17 h 50"/>
                <a:gd name="T46" fmla="*/ 13 w 50"/>
                <a:gd name="T47" fmla="*/ 12 h 50"/>
                <a:gd name="T48" fmla="*/ 24 w 50"/>
                <a:gd name="T49" fmla="*/ 0 h 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50"/>
                <a:gd name="T77" fmla="*/ 50 w 50"/>
                <a:gd name="T78" fmla="*/ 50 h 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50">
                  <a:moveTo>
                    <a:pt x="24" y="0"/>
                  </a:moveTo>
                  <a:lnTo>
                    <a:pt x="28" y="3"/>
                  </a:lnTo>
                  <a:lnTo>
                    <a:pt x="30" y="5"/>
                  </a:lnTo>
                  <a:lnTo>
                    <a:pt x="31" y="6"/>
                  </a:lnTo>
                  <a:lnTo>
                    <a:pt x="33" y="8"/>
                  </a:lnTo>
                  <a:lnTo>
                    <a:pt x="36" y="12"/>
                  </a:lnTo>
                  <a:lnTo>
                    <a:pt x="39" y="14"/>
                  </a:lnTo>
                  <a:lnTo>
                    <a:pt x="44" y="19"/>
                  </a:lnTo>
                  <a:lnTo>
                    <a:pt x="50" y="25"/>
                  </a:lnTo>
                  <a:lnTo>
                    <a:pt x="46" y="30"/>
                  </a:lnTo>
                  <a:lnTo>
                    <a:pt x="42" y="33"/>
                  </a:lnTo>
                  <a:lnTo>
                    <a:pt x="36" y="39"/>
                  </a:lnTo>
                  <a:lnTo>
                    <a:pt x="25" y="50"/>
                  </a:lnTo>
                  <a:lnTo>
                    <a:pt x="22" y="47"/>
                  </a:lnTo>
                  <a:lnTo>
                    <a:pt x="20" y="45"/>
                  </a:lnTo>
                  <a:lnTo>
                    <a:pt x="18" y="44"/>
                  </a:lnTo>
                  <a:lnTo>
                    <a:pt x="17" y="42"/>
                  </a:lnTo>
                  <a:lnTo>
                    <a:pt x="14" y="39"/>
                  </a:lnTo>
                  <a:lnTo>
                    <a:pt x="11" y="36"/>
                  </a:lnTo>
                  <a:lnTo>
                    <a:pt x="6" y="32"/>
                  </a:lnTo>
                  <a:lnTo>
                    <a:pt x="0" y="26"/>
                  </a:lnTo>
                  <a:lnTo>
                    <a:pt x="4" y="21"/>
                  </a:lnTo>
                  <a:lnTo>
                    <a:pt x="8" y="17"/>
                  </a:lnTo>
                  <a:lnTo>
                    <a:pt x="13" y="1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19" name="AutoShape 30"/>
            <p:cNvSpPr>
              <a:spLocks/>
            </p:cNvSpPr>
            <p:nvPr/>
          </p:nvSpPr>
          <p:spPr bwMode="auto">
            <a:xfrm>
              <a:off x="1659" y="2421"/>
              <a:ext cx="48" cy="47"/>
            </a:xfrm>
            <a:custGeom>
              <a:avLst/>
              <a:gdLst>
                <a:gd name="T0" fmla="*/ 33 w 48"/>
                <a:gd name="T1" fmla="*/ 0 h 47"/>
                <a:gd name="T2" fmla="*/ 36 w 48"/>
                <a:gd name="T3" fmla="*/ 7 h 47"/>
                <a:gd name="T4" fmla="*/ 38 w 48"/>
                <a:gd name="T5" fmla="*/ 12 h 47"/>
                <a:gd name="T6" fmla="*/ 41 w 48"/>
                <a:gd name="T7" fmla="*/ 19 h 47"/>
                <a:gd name="T8" fmla="*/ 48 w 48"/>
                <a:gd name="T9" fmla="*/ 33 h 47"/>
                <a:gd name="T10" fmla="*/ 45 w 48"/>
                <a:gd name="T11" fmla="*/ 34 h 47"/>
                <a:gd name="T12" fmla="*/ 42 w 48"/>
                <a:gd name="T13" fmla="*/ 35 h 47"/>
                <a:gd name="T14" fmla="*/ 40 w 48"/>
                <a:gd name="T15" fmla="*/ 36 h 47"/>
                <a:gd name="T16" fmla="*/ 37 w 48"/>
                <a:gd name="T17" fmla="*/ 37 h 47"/>
                <a:gd name="T18" fmla="*/ 34 w 48"/>
                <a:gd name="T19" fmla="*/ 38 h 47"/>
                <a:gd name="T20" fmla="*/ 29 w 48"/>
                <a:gd name="T21" fmla="*/ 41 h 47"/>
                <a:gd name="T22" fmla="*/ 24 w 48"/>
                <a:gd name="T23" fmla="*/ 43 h 47"/>
                <a:gd name="T24" fmla="*/ 16 w 48"/>
                <a:gd name="T25" fmla="*/ 47 h 47"/>
                <a:gd name="T26" fmla="*/ 13 w 48"/>
                <a:gd name="T27" fmla="*/ 41 h 47"/>
                <a:gd name="T28" fmla="*/ 11 w 48"/>
                <a:gd name="T29" fmla="*/ 36 h 47"/>
                <a:gd name="T30" fmla="*/ 7 w 48"/>
                <a:gd name="T31" fmla="*/ 29 h 47"/>
                <a:gd name="T32" fmla="*/ 0 w 48"/>
                <a:gd name="T33" fmla="*/ 16 h 47"/>
                <a:gd name="T34" fmla="*/ 4 w 48"/>
                <a:gd name="T35" fmla="*/ 14 h 47"/>
                <a:gd name="T36" fmla="*/ 6 w 48"/>
                <a:gd name="T37" fmla="*/ 13 h 47"/>
                <a:gd name="T38" fmla="*/ 9 w 48"/>
                <a:gd name="T39" fmla="*/ 12 h 47"/>
                <a:gd name="T40" fmla="*/ 11 w 48"/>
                <a:gd name="T41" fmla="*/ 11 h 47"/>
                <a:gd name="T42" fmla="*/ 14 w 48"/>
                <a:gd name="T43" fmla="*/ 10 h 47"/>
                <a:gd name="T44" fmla="*/ 18 w 48"/>
                <a:gd name="T45" fmla="*/ 8 h 47"/>
                <a:gd name="T46" fmla="*/ 24 w 48"/>
                <a:gd name="T47" fmla="*/ 5 h 47"/>
                <a:gd name="T48" fmla="*/ 33 w 48"/>
                <a:gd name="T49" fmla="*/ 0 h 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"/>
                <a:gd name="T76" fmla="*/ 0 h 47"/>
                <a:gd name="T77" fmla="*/ 48 w 48"/>
                <a:gd name="T78" fmla="*/ 47 h 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" h="47">
                  <a:moveTo>
                    <a:pt x="33" y="0"/>
                  </a:moveTo>
                  <a:lnTo>
                    <a:pt x="36" y="7"/>
                  </a:lnTo>
                  <a:lnTo>
                    <a:pt x="38" y="12"/>
                  </a:lnTo>
                  <a:lnTo>
                    <a:pt x="41" y="19"/>
                  </a:lnTo>
                  <a:lnTo>
                    <a:pt x="48" y="33"/>
                  </a:lnTo>
                  <a:lnTo>
                    <a:pt x="45" y="34"/>
                  </a:lnTo>
                  <a:lnTo>
                    <a:pt x="42" y="35"/>
                  </a:lnTo>
                  <a:lnTo>
                    <a:pt x="40" y="36"/>
                  </a:lnTo>
                  <a:lnTo>
                    <a:pt x="37" y="37"/>
                  </a:lnTo>
                  <a:lnTo>
                    <a:pt x="34" y="38"/>
                  </a:lnTo>
                  <a:lnTo>
                    <a:pt x="29" y="41"/>
                  </a:lnTo>
                  <a:lnTo>
                    <a:pt x="24" y="43"/>
                  </a:lnTo>
                  <a:lnTo>
                    <a:pt x="16" y="47"/>
                  </a:lnTo>
                  <a:lnTo>
                    <a:pt x="13" y="41"/>
                  </a:lnTo>
                  <a:lnTo>
                    <a:pt x="11" y="36"/>
                  </a:lnTo>
                  <a:lnTo>
                    <a:pt x="7" y="29"/>
                  </a:lnTo>
                  <a:lnTo>
                    <a:pt x="0" y="16"/>
                  </a:lnTo>
                  <a:lnTo>
                    <a:pt x="4" y="14"/>
                  </a:lnTo>
                  <a:lnTo>
                    <a:pt x="6" y="13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24" y="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0" name="AutoShape 31"/>
            <p:cNvSpPr>
              <a:spLocks/>
            </p:cNvSpPr>
            <p:nvPr/>
          </p:nvSpPr>
          <p:spPr bwMode="auto">
            <a:xfrm>
              <a:off x="1729" y="2416"/>
              <a:ext cx="37" cy="37"/>
            </a:xfrm>
            <a:custGeom>
              <a:avLst/>
              <a:gdLst>
                <a:gd name="T0" fmla="*/ 36 w 37"/>
                <a:gd name="T1" fmla="*/ 0 h 37"/>
                <a:gd name="T2" fmla="*/ 36 w 37"/>
                <a:gd name="T3" fmla="*/ 13 h 37"/>
                <a:gd name="T4" fmla="*/ 37 w 37"/>
                <a:gd name="T5" fmla="*/ 36 h 37"/>
                <a:gd name="T6" fmla="*/ 33 w 37"/>
                <a:gd name="T7" fmla="*/ 36 h 37"/>
                <a:gd name="T8" fmla="*/ 30 w 37"/>
                <a:gd name="T9" fmla="*/ 36 h 37"/>
                <a:gd name="T10" fmla="*/ 28 w 37"/>
                <a:gd name="T11" fmla="*/ 36 h 37"/>
                <a:gd name="T12" fmla="*/ 25 w 37"/>
                <a:gd name="T13" fmla="*/ 36 h 37"/>
                <a:gd name="T14" fmla="*/ 22 w 37"/>
                <a:gd name="T15" fmla="*/ 36 h 37"/>
                <a:gd name="T16" fmla="*/ 16 w 37"/>
                <a:gd name="T17" fmla="*/ 36 h 37"/>
                <a:gd name="T18" fmla="*/ 10 w 37"/>
                <a:gd name="T19" fmla="*/ 36 h 37"/>
                <a:gd name="T20" fmla="*/ 1 w 37"/>
                <a:gd name="T21" fmla="*/ 37 h 37"/>
                <a:gd name="T22" fmla="*/ 1 w 37"/>
                <a:gd name="T23" fmla="*/ 25 h 37"/>
                <a:gd name="T24" fmla="*/ 0 w 37"/>
                <a:gd name="T25" fmla="*/ 1 h 37"/>
                <a:gd name="T26" fmla="*/ 4 w 37"/>
                <a:gd name="T27" fmla="*/ 1 h 37"/>
                <a:gd name="T28" fmla="*/ 6 w 37"/>
                <a:gd name="T29" fmla="*/ 1 h 37"/>
                <a:gd name="T30" fmla="*/ 9 w 37"/>
                <a:gd name="T31" fmla="*/ 1 h 37"/>
                <a:gd name="T32" fmla="*/ 11 w 37"/>
                <a:gd name="T33" fmla="*/ 1 h 37"/>
                <a:gd name="T34" fmla="*/ 15 w 37"/>
                <a:gd name="T35" fmla="*/ 1 h 37"/>
                <a:gd name="T36" fmla="*/ 20 w 37"/>
                <a:gd name="T37" fmla="*/ 1 h 37"/>
                <a:gd name="T38" fmla="*/ 27 w 37"/>
                <a:gd name="T39" fmla="*/ 1 h 37"/>
                <a:gd name="T40" fmla="*/ 36 w 37"/>
                <a:gd name="T41" fmla="*/ 0 h 3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37"/>
                <a:gd name="T65" fmla="*/ 37 w 37"/>
                <a:gd name="T66" fmla="*/ 37 h 3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37">
                  <a:moveTo>
                    <a:pt x="36" y="0"/>
                  </a:moveTo>
                  <a:lnTo>
                    <a:pt x="36" y="13"/>
                  </a:lnTo>
                  <a:lnTo>
                    <a:pt x="37" y="36"/>
                  </a:lnTo>
                  <a:lnTo>
                    <a:pt x="33" y="36"/>
                  </a:lnTo>
                  <a:lnTo>
                    <a:pt x="30" y="36"/>
                  </a:lnTo>
                  <a:lnTo>
                    <a:pt x="28" y="36"/>
                  </a:lnTo>
                  <a:lnTo>
                    <a:pt x="25" y="36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1" y="37"/>
                  </a:lnTo>
                  <a:lnTo>
                    <a:pt x="1" y="25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5" y="1"/>
                  </a:lnTo>
                  <a:lnTo>
                    <a:pt x="20" y="1"/>
                  </a:lnTo>
                  <a:lnTo>
                    <a:pt x="27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1E1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1" name="Rectangle 32"/>
            <p:cNvSpPr>
              <a:spLocks noChangeArrowheads="1"/>
            </p:cNvSpPr>
            <p:nvPr/>
          </p:nvSpPr>
          <p:spPr bwMode="auto">
            <a:xfrm>
              <a:off x="1161" y="2486"/>
              <a:ext cx="36" cy="36"/>
            </a:xfrm>
            <a:prstGeom prst="rect">
              <a:avLst/>
            </a:prstGeom>
            <a:solidFill>
              <a:srgbClr val="0000FF"/>
            </a:solidFill>
            <a:ln w="0">
              <a:solidFill>
                <a:srgbClr val="01018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2" name="AutoShape 33"/>
            <p:cNvSpPr>
              <a:spLocks/>
            </p:cNvSpPr>
            <p:nvPr/>
          </p:nvSpPr>
          <p:spPr bwMode="auto">
            <a:xfrm>
              <a:off x="1218" y="2464"/>
              <a:ext cx="48" cy="48"/>
            </a:xfrm>
            <a:custGeom>
              <a:avLst/>
              <a:gdLst>
                <a:gd name="T0" fmla="*/ 32 w 48"/>
                <a:gd name="T1" fmla="*/ 0 h 48"/>
                <a:gd name="T2" fmla="*/ 35 w 48"/>
                <a:gd name="T3" fmla="*/ 7 h 48"/>
                <a:gd name="T4" fmla="*/ 37 w 48"/>
                <a:gd name="T5" fmla="*/ 11 h 48"/>
                <a:gd name="T6" fmla="*/ 41 w 48"/>
                <a:gd name="T7" fmla="*/ 19 h 48"/>
                <a:gd name="T8" fmla="*/ 48 w 48"/>
                <a:gd name="T9" fmla="*/ 32 h 48"/>
                <a:gd name="T10" fmla="*/ 45 w 48"/>
                <a:gd name="T11" fmla="*/ 34 h 48"/>
                <a:gd name="T12" fmla="*/ 43 w 48"/>
                <a:gd name="T13" fmla="*/ 35 h 48"/>
                <a:gd name="T14" fmla="*/ 41 w 48"/>
                <a:gd name="T15" fmla="*/ 36 h 48"/>
                <a:gd name="T16" fmla="*/ 38 w 48"/>
                <a:gd name="T17" fmla="*/ 37 h 48"/>
                <a:gd name="T18" fmla="*/ 35 w 48"/>
                <a:gd name="T19" fmla="*/ 38 h 48"/>
                <a:gd name="T20" fmla="*/ 31 w 48"/>
                <a:gd name="T21" fmla="*/ 41 h 48"/>
                <a:gd name="T22" fmla="*/ 25 w 48"/>
                <a:gd name="T23" fmla="*/ 44 h 48"/>
                <a:gd name="T24" fmla="*/ 17 w 48"/>
                <a:gd name="T25" fmla="*/ 48 h 48"/>
                <a:gd name="T26" fmla="*/ 14 w 48"/>
                <a:gd name="T27" fmla="*/ 42 h 48"/>
                <a:gd name="T28" fmla="*/ 11 w 48"/>
                <a:gd name="T29" fmla="*/ 38 h 48"/>
                <a:gd name="T30" fmla="*/ 8 w 48"/>
                <a:gd name="T31" fmla="*/ 31 h 48"/>
                <a:gd name="T32" fmla="*/ 0 w 48"/>
                <a:gd name="T33" fmla="*/ 18 h 48"/>
                <a:gd name="T34" fmla="*/ 3 w 48"/>
                <a:gd name="T35" fmla="*/ 16 h 48"/>
                <a:gd name="T36" fmla="*/ 6 w 48"/>
                <a:gd name="T37" fmla="*/ 15 h 48"/>
                <a:gd name="T38" fmla="*/ 8 w 48"/>
                <a:gd name="T39" fmla="*/ 13 h 48"/>
                <a:gd name="T40" fmla="*/ 11 w 48"/>
                <a:gd name="T41" fmla="*/ 12 h 48"/>
                <a:gd name="T42" fmla="*/ 13 w 48"/>
                <a:gd name="T43" fmla="*/ 10 h 48"/>
                <a:gd name="T44" fmla="*/ 17 w 48"/>
                <a:gd name="T45" fmla="*/ 8 h 48"/>
                <a:gd name="T46" fmla="*/ 24 w 48"/>
                <a:gd name="T47" fmla="*/ 4 h 48"/>
                <a:gd name="T48" fmla="*/ 32 w 48"/>
                <a:gd name="T49" fmla="*/ 0 h 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"/>
                <a:gd name="T76" fmla="*/ 0 h 48"/>
                <a:gd name="T77" fmla="*/ 48 w 48"/>
                <a:gd name="T78" fmla="*/ 48 h 4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" h="48">
                  <a:moveTo>
                    <a:pt x="32" y="0"/>
                  </a:moveTo>
                  <a:lnTo>
                    <a:pt x="35" y="7"/>
                  </a:lnTo>
                  <a:lnTo>
                    <a:pt x="37" y="11"/>
                  </a:lnTo>
                  <a:lnTo>
                    <a:pt x="41" y="19"/>
                  </a:lnTo>
                  <a:lnTo>
                    <a:pt x="48" y="32"/>
                  </a:lnTo>
                  <a:lnTo>
                    <a:pt x="45" y="34"/>
                  </a:lnTo>
                  <a:lnTo>
                    <a:pt x="43" y="35"/>
                  </a:lnTo>
                  <a:lnTo>
                    <a:pt x="41" y="36"/>
                  </a:lnTo>
                  <a:lnTo>
                    <a:pt x="38" y="37"/>
                  </a:lnTo>
                  <a:lnTo>
                    <a:pt x="35" y="38"/>
                  </a:lnTo>
                  <a:lnTo>
                    <a:pt x="31" y="41"/>
                  </a:lnTo>
                  <a:lnTo>
                    <a:pt x="25" y="44"/>
                  </a:lnTo>
                  <a:lnTo>
                    <a:pt x="17" y="48"/>
                  </a:lnTo>
                  <a:lnTo>
                    <a:pt x="14" y="42"/>
                  </a:lnTo>
                  <a:lnTo>
                    <a:pt x="11" y="38"/>
                  </a:lnTo>
                  <a:lnTo>
                    <a:pt x="8" y="31"/>
                  </a:lnTo>
                  <a:lnTo>
                    <a:pt x="0" y="18"/>
                  </a:lnTo>
                  <a:lnTo>
                    <a:pt x="3" y="16"/>
                  </a:lnTo>
                  <a:lnTo>
                    <a:pt x="6" y="15"/>
                  </a:lnTo>
                  <a:lnTo>
                    <a:pt x="8" y="13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7" y="8"/>
                  </a:lnTo>
                  <a:lnTo>
                    <a:pt x="2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3" name="AutoShape 34"/>
            <p:cNvSpPr>
              <a:spLocks/>
            </p:cNvSpPr>
            <p:nvPr/>
          </p:nvSpPr>
          <p:spPr bwMode="auto">
            <a:xfrm>
              <a:off x="1267" y="2421"/>
              <a:ext cx="50" cy="50"/>
            </a:xfrm>
            <a:custGeom>
              <a:avLst/>
              <a:gdLst>
                <a:gd name="T0" fmla="*/ 28 w 50"/>
                <a:gd name="T1" fmla="*/ 0 h 50"/>
                <a:gd name="T2" fmla="*/ 32 w 50"/>
                <a:gd name="T3" fmla="*/ 6 h 50"/>
                <a:gd name="T4" fmla="*/ 35 w 50"/>
                <a:gd name="T5" fmla="*/ 10 h 50"/>
                <a:gd name="T6" fmla="*/ 40 w 50"/>
                <a:gd name="T7" fmla="*/ 16 h 50"/>
                <a:gd name="T8" fmla="*/ 50 w 50"/>
                <a:gd name="T9" fmla="*/ 28 h 50"/>
                <a:gd name="T10" fmla="*/ 47 w 50"/>
                <a:gd name="T11" fmla="*/ 30 h 50"/>
                <a:gd name="T12" fmla="*/ 45 w 50"/>
                <a:gd name="T13" fmla="*/ 31 h 50"/>
                <a:gd name="T14" fmla="*/ 43 w 50"/>
                <a:gd name="T15" fmla="*/ 33 h 50"/>
                <a:gd name="T16" fmla="*/ 41 w 50"/>
                <a:gd name="T17" fmla="*/ 35 h 50"/>
                <a:gd name="T18" fmla="*/ 38 w 50"/>
                <a:gd name="T19" fmla="*/ 36 h 50"/>
                <a:gd name="T20" fmla="*/ 35 w 50"/>
                <a:gd name="T21" fmla="*/ 39 h 50"/>
                <a:gd name="T22" fmla="*/ 30 w 50"/>
                <a:gd name="T23" fmla="*/ 43 h 50"/>
                <a:gd name="T24" fmla="*/ 22 w 50"/>
                <a:gd name="T25" fmla="*/ 50 h 50"/>
                <a:gd name="T26" fmla="*/ 18 w 50"/>
                <a:gd name="T27" fmla="*/ 44 h 50"/>
                <a:gd name="T28" fmla="*/ 15 w 50"/>
                <a:gd name="T29" fmla="*/ 40 h 50"/>
                <a:gd name="T30" fmla="*/ 10 w 50"/>
                <a:gd name="T31" fmla="*/ 34 h 50"/>
                <a:gd name="T32" fmla="*/ 0 w 50"/>
                <a:gd name="T33" fmla="*/ 22 h 50"/>
                <a:gd name="T34" fmla="*/ 3 w 50"/>
                <a:gd name="T35" fmla="*/ 20 h 50"/>
                <a:gd name="T36" fmla="*/ 5 w 50"/>
                <a:gd name="T37" fmla="*/ 18 h 50"/>
                <a:gd name="T38" fmla="*/ 7 w 50"/>
                <a:gd name="T39" fmla="*/ 17 h 50"/>
                <a:gd name="T40" fmla="*/ 9 w 50"/>
                <a:gd name="T41" fmla="*/ 15 h 50"/>
                <a:gd name="T42" fmla="*/ 12 w 50"/>
                <a:gd name="T43" fmla="*/ 13 h 50"/>
                <a:gd name="T44" fmla="*/ 15 w 50"/>
                <a:gd name="T45" fmla="*/ 10 h 50"/>
                <a:gd name="T46" fmla="*/ 21 w 50"/>
                <a:gd name="T47" fmla="*/ 6 h 50"/>
                <a:gd name="T48" fmla="*/ 28 w 50"/>
                <a:gd name="T49" fmla="*/ 0 h 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50"/>
                <a:gd name="T77" fmla="*/ 50 w 50"/>
                <a:gd name="T78" fmla="*/ 50 h 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50">
                  <a:moveTo>
                    <a:pt x="28" y="0"/>
                  </a:moveTo>
                  <a:lnTo>
                    <a:pt x="32" y="6"/>
                  </a:lnTo>
                  <a:lnTo>
                    <a:pt x="35" y="10"/>
                  </a:lnTo>
                  <a:lnTo>
                    <a:pt x="40" y="16"/>
                  </a:lnTo>
                  <a:lnTo>
                    <a:pt x="50" y="28"/>
                  </a:lnTo>
                  <a:lnTo>
                    <a:pt x="47" y="30"/>
                  </a:lnTo>
                  <a:lnTo>
                    <a:pt x="45" y="31"/>
                  </a:lnTo>
                  <a:lnTo>
                    <a:pt x="43" y="33"/>
                  </a:lnTo>
                  <a:lnTo>
                    <a:pt x="41" y="35"/>
                  </a:lnTo>
                  <a:lnTo>
                    <a:pt x="38" y="36"/>
                  </a:lnTo>
                  <a:lnTo>
                    <a:pt x="35" y="39"/>
                  </a:lnTo>
                  <a:lnTo>
                    <a:pt x="30" y="43"/>
                  </a:lnTo>
                  <a:lnTo>
                    <a:pt x="22" y="50"/>
                  </a:lnTo>
                  <a:lnTo>
                    <a:pt x="18" y="44"/>
                  </a:lnTo>
                  <a:lnTo>
                    <a:pt x="15" y="40"/>
                  </a:lnTo>
                  <a:lnTo>
                    <a:pt x="10" y="34"/>
                  </a:lnTo>
                  <a:lnTo>
                    <a:pt x="0" y="22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7" y="17"/>
                  </a:lnTo>
                  <a:lnTo>
                    <a:pt x="9" y="15"/>
                  </a:lnTo>
                  <a:lnTo>
                    <a:pt x="12" y="13"/>
                  </a:lnTo>
                  <a:lnTo>
                    <a:pt x="15" y="10"/>
                  </a:lnTo>
                  <a:lnTo>
                    <a:pt x="21" y="6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4" name="AutoShape 35"/>
            <p:cNvSpPr>
              <a:spLocks/>
            </p:cNvSpPr>
            <p:nvPr/>
          </p:nvSpPr>
          <p:spPr bwMode="auto">
            <a:xfrm>
              <a:off x="1331" y="2401"/>
              <a:ext cx="40" cy="40"/>
            </a:xfrm>
            <a:custGeom>
              <a:avLst/>
              <a:gdLst>
                <a:gd name="T0" fmla="*/ 35 w 40"/>
                <a:gd name="T1" fmla="*/ 0 h 40"/>
                <a:gd name="T2" fmla="*/ 36 w 40"/>
                <a:gd name="T3" fmla="*/ 6 h 40"/>
                <a:gd name="T4" fmla="*/ 37 w 40"/>
                <a:gd name="T5" fmla="*/ 11 h 40"/>
                <a:gd name="T6" fmla="*/ 38 w 40"/>
                <a:gd name="T7" fmla="*/ 19 h 40"/>
                <a:gd name="T8" fmla="*/ 40 w 40"/>
                <a:gd name="T9" fmla="*/ 35 h 40"/>
                <a:gd name="T10" fmla="*/ 37 w 40"/>
                <a:gd name="T11" fmla="*/ 35 h 40"/>
                <a:gd name="T12" fmla="*/ 34 w 40"/>
                <a:gd name="T13" fmla="*/ 36 h 40"/>
                <a:gd name="T14" fmla="*/ 32 w 40"/>
                <a:gd name="T15" fmla="*/ 36 h 40"/>
                <a:gd name="T16" fmla="*/ 29 w 40"/>
                <a:gd name="T17" fmla="*/ 36 h 40"/>
                <a:gd name="T18" fmla="*/ 26 w 40"/>
                <a:gd name="T19" fmla="*/ 37 h 40"/>
                <a:gd name="T20" fmla="*/ 21 w 40"/>
                <a:gd name="T21" fmla="*/ 38 h 40"/>
                <a:gd name="T22" fmla="*/ 14 w 40"/>
                <a:gd name="T23" fmla="*/ 38 h 40"/>
                <a:gd name="T24" fmla="*/ 5 w 40"/>
                <a:gd name="T25" fmla="*/ 40 h 40"/>
                <a:gd name="T26" fmla="*/ 4 w 40"/>
                <a:gd name="T27" fmla="*/ 33 h 40"/>
                <a:gd name="T28" fmla="*/ 4 w 40"/>
                <a:gd name="T29" fmla="*/ 28 h 40"/>
                <a:gd name="T30" fmla="*/ 3 w 40"/>
                <a:gd name="T31" fmla="*/ 19 h 40"/>
                <a:gd name="T32" fmla="*/ 0 w 40"/>
                <a:gd name="T33" fmla="*/ 4 h 40"/>
                <a:gd name="T34" fmla="*/ 4 w 40"/>
                <a:gd name="T35" fmla="*/ 4 h 40"/>
                <a:gd name="T36" fmla="*/ 7 w 40"/>
                <a:gd name="T37" fmla="*/ 3 h 40"/>
                <a:gd name="T38" fmla="*/ 9 w 40"/>
                <a:gd name="T39" fmla="*/ 3 h 40"/>
                <a:gd name="T40" fmla="*/ 12 w 40"/>
                <a:gd name="T41" fmla="*/ 3 h 40"/>
                <a:gd name="T42" fmla="*/ 15 w 40"/>
                <a:gd name="T43" fmla="*/ 2 h 40"/>
                <a:gd name="T44" fmla="*/ 21 w 40"/>
                <a:gd name="T45" fmla="*/ 2 h 40"/>
                <a:gd name="T46" fmla="*/ 27 w 40"/>
                <a:gd name="T47" fmla="*/ 1 h 40"/>
                <a:gd name="T48" fmla="*/ 35 w 40"/>
                <a:gd name="T49" fmla="*/ 0 h 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40"/>
                <a:gd name="T77" fmla="*/ 40 w 40"/>
                <a:gd name="T78" fmla="*/ 40 h 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40">
                  <a:moveTo>
                    <a:pt x="35" y="0"/>
                  </a:moveTo>
                  <a:lnTo>
                    <a:pt x="36" y="6"/>
                  </a:lnTo>
                  <a:lnTo>
                    <a:pt x="37" y="11"/>
                  </a:lnTo>
                  <a:lnTo>
                    <a:pt x="38" y="19"/>
                  </a:lnTo>
                  <a:lnTo>
                    <a:pt x="40" y="35"/>
                  </a:lnTo>
                  <a:lnTo>
                    <a:pt x="37" y="35"/>
                  </a:lnTo>
                  <a:lnTo>
                    <a:pt x="34" y="36"/>
                  </a:lnTo>
                  <a:lnTo>
                    <a:pt x="32" y="36"/>
                  </a:lnTo>
                  <a:lnTo>
                    <a:pt x="29" y="36"/>
                  </a:lnTo>
                  <a:lnTo>
                    <a:pt x="26" y="37"/>
                  </a:lnTo>
                  <a:lnTo>
                    <a:pt x="21" y="38"/>
                  </a:lnTo>
                  <a:lnTo>
                    <a:pt x="14" y="38"/>
                  </a:lnTo>
                  <a:lnTo>
                    <a:pt x="5" y="40"/>
                  </a:lnTo>
                  <a:lnTo>
                    <a:pt x="4" y="33"/>
                  </a:lnTo>
                  <a:lnTo>
                    <a:pt x="4" y="28"/>
                  </a:lnTo>
                  <a:lnTo>
                    <a:pt x="3" y="19"/>
                  </a:lnTo>
                  <a:lnTo>
                    <a:pt x="0" y="4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3"/>
                  </a:lnTo>
                  <a:lnTo>
                    <a:pt x="12" y="3"/>
                  </a:lnTo>
                  <a:lnTo>
                    <a:pt x="15" y="2"/>
                  </a:lnTo>
                  <a:lnTo>
                    <a:pt x="21" y="2"/>
                  </a:lnTo>
                  <a:lnTo>
                    <a:pt x="27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5" name="AutoShape 36"/>
            <p:cNvSpPr>
              <a:spLocks/>
            </p:cNvSpPr>
            <p:nvPr/>
          </p:nvSpPr>
          <p:spPr bwMode="auto">
            <a:xfrm>
              <a:off x="1394" y="2403"/>
              <a:ext cx="45" cy="45"/>
            </a:xfrm>
            <a:custGeom>
              <a:avLst/>
              <a:gdLst>
                <a:gd name="T0" fmla="*/ 45 w 45"/>
                <a:gd name="T1" fmla="*/ 12 h 45"/>
                <a:gd name="T2" fmla="*/ 42 w 45"/>
                <a:gd name="T3" fmla="*/ 18 h 45"/>
                <a:gd name="T4" fmla="*/ 41 w 45"/>
                <a:gd name="T5" fmla="*/ 23 h 45"/>
                <a:gd name="T6" fmla="*/ 38 w 45"/>
                <a:gd name="T7" fmla="*/ 31 h 45"/>
                <a:gd name="T8" fmla="*/ 33 w 45"/>
                <a:gd name="T9" fmla="*/ 45 h 45"/>
                <a:gd name="T10" fmla="*/ 30 w 45"/>
                <a:gd name="T11" fmla="*/ 44 h 45"/>
                <a:gd name="T12" fmla="*/ 27 w 45"/>
                <a:gd name="T13" fmla="*/ 43 h 45"/>
                <a:gd name="T14" fmla="*/ 25 w 45"/>
                <a:gd name="T15" fmla="*/ 42 h 45"/>
                <a:gd name="T16" fmla="*/ 22 w 45"/>
                <a:gd name="T17" fmla="*/ 41 h 45"/>
                <a:gd name="T18" fmla="*/ 19 w 45"/>
                <a:gd name="T19" fmla="*/ 40 h 45"/>
                <a:gd name="T20" fmla="*/ 15 w 45"/>
                <a:gd name="T21" fmla="*/ 38 h 45"/>
                <a:gd name="T22" fmla="*/ 8 w 45"/>
                <a:gd name="T23" fmla="*/ 36 h 45"/>
                <a:gd name="T24" fmla="*/ 0 w 45"/>
                <a:gd name="T25" fmla="*/ 33 h 45"/>
                <a:gd name="T26" fmla="*/ 2 w 45"/>
                <a:gd name="T27" fmla="*/ 27 h 45"/>
                <a:gd name="T28" fmla="*/ 4 w 45"/>
                <a:gd name="T29" fmla="*/ 22 h 45"/>
                <a:gd name="T30" fmla="*/ 6 w 45"/>
                <a:gd name="T31" fmla="*/ 14 h 45"/>
                <a:gd name="T32" fmla="*/ 11 w 45"/>
                <a:gd name="T33" fmla="*/ 0 h 45"/>
                <a:gd name="T34" fmla="*/ 15 w 45"/>
                <a:gd name="T35" fmla="*/ 1 h 45"/>
                <a:gd name="T36" fmla="*/ 18 w 45"/>
                <a:gd name="T37" fmla="*/ 2 h 45"/>
                <a:gd name="T38" fmla="*/ 21 w 45"/>
                <a:gd name="T39" fmla="*/ 3 h 45"/>
                <a:gd name="T40" fmla="*/ 23 w 45"/>
                <a:gd name="T41" fmla="*/ 3 h 45"/>
                <a:gd name="T42" fmla="*/ 26 w 45"/>
                <a:gd name="T43" fmla="*/ 5 h 45"/>
                <a:gd name="T44" fmla="*/ 31 w 45"/>
                <a:gd name="T45" fmla="*/ 6 h 45"/>
                <a:gd name="T46" fmla="*/ 36 w 45"/>
                <a:gd name="T47" fmla="*/ 8 h 45"/>
                <a:gd name="T48" fmla="*/ 45 w 45"/>
                <a:gd name="T49" fmla="*/ 12 h 4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5"/>
                <a:gd name="T76" fmla="*/ 0 h 45"/>
                <a:gd name="T77" fmla="*/ 45 w 45"/>
                <a:gd name="T78" fmla="*/ 45 h 4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5" h="45">
                  <a:moveTo>
                    <a:pt x="45" y="12"/>
                  </a:moveTo>
                  <a:lnTo>
                    <a:pt x="42" y="18"/>
                  </a:lnTo>
                  <a:lnTo>
                    <a:pt x="41" y="23"/>
                  </a:lnTo>
                  <a:lnTo>
                    <a:pt x="38" y="31"/>
                  </a:lnTo>
                  <a:lnTo>
                    <a:pt x="33" y="45"/>
                  </a:lnTo>
                  <a:lnTo>
                    <a:pt x="30" y="44"/>
                  </a:lnTo>
                  <a:lnTo>
                    <a:pt x="27" y="43"/>
                  </a:lnTo>
                  <a:lnTo>
                    <a:pt x="25" y="42"/>
                  </a:lnTo>
                  <a:lnTo>
                    <a:pt x="22" y="41"/>
                  </a:lnTo>
                  <a:lnTo>
                    <a:pt x="19" y="40"/>
                  </a:lnTo>
                  <a:lnTo>
                    <a:pt x="15" y="38"/>
                  </a:lnTo>
                  <a:lnTo>
                    <a:pt x="8" y="36"/>
                  </a:lnTo>
                  <a:lnTo>
                    <a:pt x="0" y="33"/>
                  </a:lnTo>
                  <a:lnTo>
                    <a:pt x="2" y="27"/>
                  </a:lnTo>
                  <a:lnTo>
                    <a:pt x="4" y="22"/>
                  </a:lnTo>
                  <a:lnTo>
                    <a:pt x="6" y="14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21" y="3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31" y="6"/>
                  </a:lnTo>
                  <a:lnTo>
                    <a:pt x="36" y="8"/>
                  </a:lnTo>
                  <a:lnTo>
                    <a:pt x="45" y="12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6" name="AutoShape 37"/>
            <p:cNvSpPr>
              <a:spLocks/>
            </p:cNvSpPr>
            <p:nvPr/>
          </p:nvSpPr>
          <p:spPr bwMode="auto">
            <a:xfrm>
              <a:off x="1442" y="2440"/>
              <a:ext cx="50" cy="49"/>
            </a:xfrm>
            <a:custGeom>
              <a:avLst/>
              <a:gdLst>
                <a:gd name="T0" fmla="*/ 50 w 50"/>
                <a:gd name="T1" fmla="*/ 25 h 49"/>
                <a:gd name="T2" fmla="*/ 47 w 50"/>
                <a:gd name="T3" fmla="*/ 28 h 49"/>
                <a:gd name="T4" fmla="*/ 45 w 50"/>
                <a:gd name="T5" fmla="*/ 30 h 49"/>
                <a:gd name="T6" fmla="*/ 43 w 50"/>
                <a:gd name="T7" fmla="*/ 32 h 49"/>
                <a:gd name="T8" fmla="*/ 41 w 50"/>
                <a:gd name="T9" fmla="*/ 34 h 49"/>
                <a:gd name="T10" fmla="*/ 39 w 50"/>
                <a:gd name="T11" fmla="*/ 36 h 49"/>
                <a:gd name="T12" fmla="*/ 36 w 50"/>
                <a:gd name="T13" fmla="*/ 39 h 49"/>
                <a:gd name="T14" fmla="*/ 31 w 50"/>
                <a:gd name="T15" fmla="*/ 44 h 49"/>
                <a:gd name="T16" fmla="*/ 25 w 50"/>
                <a:gd name="T17" fmla="*/ 49 h 49"/>
                <a:gd name="T18" fmla="*/ 19 w 50"/>
                <a:gd name="T19" fmla="*/ 45 h 49"/>
                <a:gd name="T20" fmla="*/ 16 w 50"/>
                <a:gd name="T21" fmla="*/ 41 h 49"/>
                <a:gd name="T22" fmla="*/ 11 w 50"/>
                <a:gd name="T23" fmla="*/ 35 h 49"/>
                <a:gd name="T24" fmla="*/ 0 w 50"/>
                <a:gd name="T25" fmla="*/ 23 h 49"/>
                <a:gd name="T26" fmla="*/ 3 w 50"/>
                <a:gd name="T27" fmla="*/ 20 h 49"/>
                <a:gd name="T28" fmla="*/ 5 w 50"/>
                <a:gd name="T29" fmla="*/ 18 h 49"/>
                <a:gd name="T30" fmla="*/ 7 w 50"/>
                <a:gd name="T31" fmla="*/ 17 h 49"/>
                <a:gd name="T32" fmla="*/ 9 w 50"/>
                <a:gd name="T33" fmla="*/ 15 h 49"/>
                <a:gd name="T34" fmla="*/ 12 w 50"/>
                <a:gd name="T35" fmla="*/ 13 h 49"/>
                <a:gd name="T36" fmla="*/ 15 w 50"/>
                <a:gd name="T37" fmla="*/ 10 h 49"/>
                <a:gd name="T38" fmla="*/ 19 w 50"/>
                <a:gd name="T39" fmla="*/ 6 h 49"/>
                <a:gd name="T40" fmla="*/ 27 w 50"/>
                <a:gd name="T41" fmla="*/ 0 h 49"/>
                <a:gd name="T42" fmla="*/ 31 w 50"/>
                <a:gd name="T43" fmla="*/ 4 h 49"/>
                <a:gd name="T44" fmla="*/ 34 w 50"/>
                <a:gd name="T45" fmla="*/ 8 h 49"/>
                <a:gd name="T46" fmla="*/ 40 w 50"/>
                <a:gd name="T47" fmla="*/ 14 h 49"/>
                <a:gd name="T48" fmla="*/ 50 w 50"/>
                <a:gd name="T49" fmla="*/ 25 h 4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49"/>
                <a:gd name="T77" fmla="*/ 50 w 50"/>
                <a:gd name="T78" fmla="*/ 49 h 4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49">
                  <a:moveTo>
                    <a:pt x="50" y="25"/>
                  </a:moveTo>
                  <a:lnTo>
                    <a:pt x="47" y="28"/>
                  </a:lnTo>
                  <a:lnTo>
                    <a:pt x="45" y="30"/>
                  </a:lnTo>
                  <a:lnTo>
                    <a:pt x="43" y="32"/>
                  </a:lnTo>
                  <a:lnTo>
                    <a:pt x="41" y="34"/>
                  </a:lnTo>
                  <a:lnTo>
                    <a:pt x="39" y="36"/>
                  </a:lnTo>
                  <a:lnTo>
                    <a:pt x="36" y="39"/>
                  </a:lnTo>
                  <a:lnTo>
                    <a:pt x="31" y="44"/>
                  </a:lnTo>
                  <a:lnTo>
                    <a:pt x="25" y="49"/>
                  </a:lnTo>
                  <a:lnTo>
                    <a:pt x="19" y="45"/>
                  </a:lnTo>
                  <a:lnTo>
                    <a:pt x="16" y="41"/>
                  </a:lnTo>
                  <a:lnTo>
                    <a:pt x="11" y="35"/>
                  </a:lnTo>
                  <a:lnTo>
                    <a:pt x="0" y="23"/>
                  </a:lnTo>
                  <a:lnTo>
                    <a:pt x="3" y="20"/>
                  </a:lnTo>
                  <a:lnTo>
                    <a:pt x="5" y="18"/>
                  </a:lnTo>
                  <a:lnTo>
                    <a:pt x="7" y="17"/>
                  </a:lnTo>
                  <a:lnTo>
                    <a:pt x="9" y="15"/>
                  </a:lnTo>
                  <a:lnTo>
                    <a:pt x="12" y="13"/>
                  </a:lnTo>
                  <a:lnTo>
                    <a:pt x="15" y="10"/>
                  </a:lnTo>
                  <a:lnTo>
                    <a:pt x="19" y="6"/>
                  </a:lnTo>
                  <a:lnTo>
                    <a:pt x="27" y="0"/>
                  </a:lnTo>
                  <a:lnTo>
                    <a:pt x="31" y="4"/>
                  </a:lnTo>
                  <a:lnTo>
                    <a:pt x="34" y="8"/>
                  </a:lnTo>
                  <a:lnTo>
                    <a:pt x="40" y="14"/>
                  </a:lnTo>
                  <a:lnTo>
                    <a:pt x="50" y="25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7" name="AutoShape 38"/>
            <p:cNvSpPr>
              <a:spLocks/>
            </p:cNvSpPr>
            <p:nvPr/>
          </p:nvSpPr>
          <p:spPr bwMode="auto">
            <a:xfrm>
              <a:off x="1499" y="2479"/>
              <a:ext cx="43" cy="43"/>
            </a:xfrm>
            <a:custGeom>
              <a:avLst/>
              <a:gdLst>
                <a:gd name="T0" fmla="*/ 43 w 43"/>
                <a:gd name="T1" fmla="*/ 8 h 43"/>
                <a:gd name="T2" fmla="*/ 41 w 43"/>
                <a:gd name="T3" fmla="*/ 14 h 43"/>
                <a:gd name="T4" fmla="*/ 40 w 43"/>
                <a:gd name="T5" fmla="*/ 19 h 43"/>
                <a:gd name="T6" fmla="*/ 38 w 43"/>
                <a:gd name="T7" fmla="*/ 27 h 43"/>
                <a:gd name="T8" fmla="*/ 35 w 43"/>
                <a:gd name="T9" fmla="*/ 43 h 43"/>
                <a:gd name="T10" fmla="*/ 31 w 43"/>
                <a:gd name="T11" fmla="*/ 42 h 43"/>
                <a:gd name="T12" fmla="*/ 28 w 43"/>
                <a:gd name="T13" fmla="*/ 41 h 43"/>
                <a:gd name="T14" fmla="*/ 26 w 43"/>
                <a:gd name="T15" fmla="*/ 41 h 43"/>
                <a:gd name="T16" fmla="*/ 24 w 43"/>
                <a:gd name="T17" fmla="*/ 40 h 43"/>
                <a:gd name="T18" fmla="*/ 19 w 43"/>
                <a:gd name="T19" fmla="*/ 39 h 43"/>
                <a:gd name="T20" fmla="*/ 15 w 43"/>
                <a:gd name="T21" fmla="*/ 38 h 43"/>
                <a:gd name="T22" fmla="*/ 9 w 43"/>
                <a:gd name="T23" fmla="*/ 37 h 43"/>
                <a:gd name="T24" fmla="*/ 0 w 43"/>
                <a:gd name="T25" fmla="*/ 34 h 43"/>
                <a:gd name="T26" fmla="*/ 2 w 43"/>
                <a:gd name="T27" fmla="*/ 27 h 43"/>
                <a:gd name="T28" fmla="*/ 3 w 43"/>
                <a:gd name="T29" fmla="*/ 22 h 43"/>
                <a:gd name="T30" fmla="*/ 5 w 43"/>
                <a:gd name="T31" fmla="*/ 15 h 43"/>
                <a:gd name="T32" fmla="*/ 8 w 43"/>
                <a:gd name="T33" fmla="*/ 0 h 43"/>
                <a:gd name="T34" fmla="*/ 12 w 43"/>
                <a:gd name="T35" fmla="*/ 1 h 43"/>
                <a:gd name="T36" fmla="*/ 14 w 43"/>
                <a:gd name="T37" fmla="*/ 2 h 43"/>
                <a:gd name="T38" fmla="*/ 17 w 43"/>
                <a:gd name="T39" fmla="*/ 2 h 43"/>
                <a:gd name="T40" fmla="*/ 19 w 43"/>
                <a:gd name="T41" fmla="*/ 3 h 43"/>
                <a:gd name="T42" fmla="*/ 23 w 43"/>
                <a:gd name="T43" fmla="*/ 4 h 43"/>
                <a:gd name="T44" fmla="*/ 28 w 43"/>
                <a:gd name="T45" fmla="*/ 5 h 43"/>
                <a:gd name="T46" fmla="*/ 34 w 43"/>
                <a:gd name="T47" fmla="*/ 6 h 43"/>
                <a:gd name="T48" fmla="*/ 43 w 43"/>
                <a:gd name="T49" fmla="*/ 8 h 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3"/>
                <a:gd name="T76" fmla="*/ 0 h 43"/>
                <a:gd name="T77" fmla="*/ 43 w 43"/>
                <a:gd name="T78" fmla="*/ 43 h 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3" h="43">
                  <a:moveTo>
                    <a:pt x="43" y="8"/>
                  </a:moveTo>
                  <a:lnTo>
                    <a:pt x="41" y="14"/>
                  </a:lnTo>
                  <a:lnTo>
                    <a:pt x="40" y="19"/>
                  </a:lnTo>
                  <a:lnTo>
                    <a:pt x="38" y="27"/>
                  </a:lnTo>
                  <a:lnTo>
                    <a:pt x="35" y="43"/>
                  </a:lnTo>
                  <a:lnTo>
                    <a:pt x="31" y="42"/>
                  </a:lnTo>
                  <a:lnTo>
                    <a:pt x="28" y="41"/>
                  </a:lnTo>
                  <a:lnTo>
                    <a:pt x="26" y="41"/>
                  </a:lnTo>
                  <a:lnTo>
                    <a:pt x="24" y="40"/>
                  </a:lnTo>
                  <a:lnTo>
                    <a:pt x="19" y="39"/>
                  </a:lnTo>
                  <a:lnTo>
                    <a:pt x="15" y="38"/>
                  </a:lnTo>
                  <a:lnTo>
                    <a:pt x="9" y="37"/>
                  </a:lnTo>
                  <a:lnTo>
                    <a:pt x="0" y="34"/>
                  </a:lnTo>
                  <a:lnTo>
                    <a:pt x="2" y="27"/>
                  </a:lnTo>
                  <a:lnTo>
                    <a:pt x="3" y="22"/>
                  </a:lnTo>
                  <a:lnTo>
                    <a:pt x="5" y="15"/>
                  </a:lnTo>
                  <a:lnTo>
                    <a:pt x="8" y="0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7" y="2"/>
                  </a:lnTo>
                  <a:lnTo>
                    <a:pt x="19" y="3"/>
                  </a:lnTo>
                  <a:lnTo>
                    <a:pt x="23" y="4"/>
                  </a:lnTo>
                  <a:lnTo>
                    <a:pt x="28" y="5"/>
                  </a:lnTo>
                  <a:lnTo>
                    <a:pt x="34" y="6"/>
                  </a:lnTo>
                  <a:lnTo>
                    <a:pt x="43" y="8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8" name="AutoShape 39"/>
            <p:cNvSpPr>
              <a:spLocks/>
            </p:cNvSpPr>
            <p:nvPr/>
          </p:nvSpPr>
          <p:spPr bwMode="auto">
            <a:xfrm>
              <a:off x="1564" y="2481"/>
              <a:ext cx="42" cy="42"/>
            </a:xfrm>
            <a:custGeom>
              <a:avLst/>
              <a:gdLst>
                <a:gd name="T0" fmla="*/ 35 w 42"/>
                <a:gd name="T1" fmla="*/ 0 h 42"/>
                <a:gd name="T2" fmla="*/ 36 w 42"/>
                <a:gd name="T3" fmla="*/ 6 h 42"/>
                <a:gd name="T4" fmla="*/ 37 w 42"/>
                <a:gd name="T5" fmla="*/ 11 h 42"/>
                <a:gd name="T6" fmla="*/ 39 w 42"/>
                <a:gd name="T7" fmla="*/ 19 h 42"/>
                <a:gd name="T8" fmla="*/ 42 w 42"/>
                <a:gd name="T9" fmla="*/ 35 h 42"/>
                <a:gd name="T10" fmla="*/ 39 w 42"/>
                <a:gd name="T11" fmla="*/ 35 h 42"/>
                <a:gd name="T12" fmla="*/ 36 w 42"/>
                <a:gd name="T13" fmla="*/ 36 h 42"/>
                <a:gd name="T14" fmla="*/ 33 w 42"/>
                <a:gd name="T15" fmla="*/ 36 h 42"/>
                <a:gd name="T16" fmla="*/ 31 w 42"/>
                <a:gd name="T17" fmla="*/ 37 h 42"/>
                <a:gd name="T18" fmla="*/ 28 w 42"/>
                <a:gd name="T19" fmla="*/ 37 h 42"/>
                <a:gd name="T20" fmla="*/ 23 w 42"/>
                <a:gd name="T21" fmla="*/ 38 h 42"/>
                <a:gd name="T22" fmla="*/ 17 w 42"/>
                <a:gd name="T23" fmla="*/ 40 h 42"/>
                <a:gd name="T24" fmla="*/ 8 w 42"/>
                <a:gd name="T25" fmla="*/ 42 h 42"/>
                <a:gd name="T26" fmla="*/ 6 w 42"/>
                <a:gd name="T27" fmla="*/ 35 h 42"/>
                <a:gd name="T28" fmla="*/ 5 w 42"/>
                <a:gd name="T29" fmla="*/ 29 h 42"/>
                <a:gd name="T30" fmla="*/ 3 w 42"/>
                <a:gd name="T31" fmla="*/ 22 h 42"/>
                <a:gd name="T32" fmla="*/ 0 w 42"/>
                <a:gd name="T33" fmla="*/ 7 h 42"/>
                <a:gd name="T34" fmla="*/ 4 w 42"/>
                <a:gd name="T35" fmla="*/ 6 h 42"/>
                <a:gd name="T36" fmla="*/ 6 w 42"/>
                <a:gd name="T37" fmla="*/ 5 h 42"/>
                <a:gd name="T38" fmla="*/ 9 w 42"/>
                <a:gd name="T39" fmla="*/ 5 h 42"/>
                <a:gd name="T40" fmla="*/ 11 w 42"/>
                <a:gd name="T41" fmla="*/ 5 h 42"/>
                <a:gd name="T42" fmla="*/ 16 w 42"/>
                <a:gd name="T43" fmla="*/ 4 h 42"/>
                <a:gd name="T44" fmla="*/ 20 w 42"/>
                <a:gd name="T45" fmla="*/ 3 h 42"/>
                <a:gd name="T46" fmla="*/ 26 w 42"/>
                <a:gd name="T47" fmla="*/ 2 h 42"/>
                <a:gd name="T48" fmla="*/ 35 w 42"/>
                <a:gd name="T49" fmla="*/ 0 h 4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2"/>
                <a:gd name="T76" fmla="*/ 0 h 42"/>
                <a:gd name="T77" fmla="*/ 42 w 42"/>
                <a:gd name="T78" fmla="*/ 42 h 4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2" h="42">
                  <a:moveTo>
                    <a:pt x="35" y="0"/>
                  </a:moveTo>
                  <a:lnTo>
                    <a:pt x="36" y="6"/>
                  </a:lnTo>
                  <a:lnTo>
                    <a:pt x="37" y="11"/>
                  </a:lnTo>
                  <a:lnTo>
                    <a:pt x="39" y="19"/>
                  </a:lnTo>
                  <a:lnTo>
                    <a:pt x="42" y="35"/>
                  </a:lnTo>
                  <a:lnTo>
                    <a:pt x="39" y="35"/>
                  </a:lnTo>
                  <a:lnTo>
                    <a:pt x="36" y="36"/>
                  </a:lnTo>
                  <a:lnTo>
                    <a:pt x="33" y="36"/>
                  </a:lnTo>
                  <a:lnTo>
                    <a:pt x="31" y="37"/>
                  </a:lnTo>
                  <a:lnTo>
                    <a:pt x="28" y="37"/>
                  </a:lnTo>
                  <a:lnTo>
                    <a:pt x="23" y="38"/>
                  </a:lnTo>
                  <a:lnTo>
                    <a:pt x="17" y="40"/>
                  </a:lnTo>
                  <a:lnTo>
                    <a:pt x="8" y="42"/>
                  </a:lnTo>
                  <a:lnTo>
                    <a:pt x="6" y="35"/>
                  </a:lnTo>
                  <a:lnTo>
                    <a:pt x="5" y="29"/>
                  </a:lnTo>
                  <a:lnTo>
                    <a:pt x="3" y="22"/>
                  </a:lnTo>
                  <a:lnTo>
                    <a:pt x="0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6" y="4"/>
                  </a:lnTo>
                  <a:lnTo>
                    <a:pt x="20" y="3"/>
                  </a:lnTo>
                  <a:lnTo>
                    <a:pt x="26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29" name="AutoShape 40"/>
            <p:cNvSpPr>
              <a:spLocks/>
            </p:cNvSpPr>
            <p:nvPr/>
          </p:nvSpPr>
          <p:spPr bwMode="auto">
            <a:xfrm>
              <a:off x="1617" y="2446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28 w 50"/>
                <a:gd name="T3" fmla="*/ 2 h 49"/>
                <a:gd name="T4" fmla="*/ 30 w 50"/>
                <a:gd name="T5" fmla="*/ 4 h 49"/>
                <a:gd name="T6" fmla="*/ 32 w 50"/>
                <a:gd name="T7" fmla="*/ 5 h 49"/>
                <a:gd name="T8" fmla="*/ 33 w 50"/>
                <a:gd name="T9" fmla="*/ 7 h 49"/>
                <a:gd name="T10" fmla="*/ 36 w 50"/>
                <a:gd name="T11" fmla="*/ 10 h 49"/>
                <a:gd name="T12" fmla="*/ 39 w 50"/>
                <a:gd name="T13" fmla="*/ 12 h 49"/>
                <a:gd name="T14" fmla="*/ 44 w 50"/>
                <a:gd name="T15" fmla="*/ 17 h 49"/>
                <a:gd name="T16" fmla="*/ 50 w 50"/>
                <a:gd name="T17" fmla="*/ 24 h 49"/>
                <a:gd name="T18" fmla="*/ 46 w 50"/>
                <a:gd name="T19" fmla="*/ 29 h 49"/>
                <a:gd name="T20" fmla="*/ 42 w 50"/>
                <a:gd name="T21" fmla="*/ 32 h 49"/>
                <a:gd name="T22" fmla="*/ 36 w 50"/>
                <a:gd name="T23" fmla="*/ 38 h 49"/>
                <a:gd name="T24" fmla="*/ 26 w 50"/>
                <a:gd name="T25" fmla="*/ 49 h 49"/>
                <a:gd name="T26" fmla="*/ 23 w 50"/>
                <a:gd name="T27" fmla="*/ 46 h 49"/>
                <a:gd name="T28" fmla="*/ 21 w 50"/>
                <a:gd name="T29" fmla="*/ 44 h 49"/>
                <a:gd name="T30" fmla="*/ 19 w 50"/>
                <a:gd name="T31" fmla="*/ 42 h 49"/>
                <a:gd name="T32" fmla="*/ 18 w 50"/>
                <a:gd name="T33" fmla="*/ 41 h 49"/>
                <a:gd name="T34" fmla="*/ 14 w 50"/>
                <a:gd name="T35" fmla="*/ 38 h 49"/>
                <a:gd name="T36" fmla="*/ 11 w 50"/>
                <a:gd name="T37" fmla="*/ 35 h 49"/>
                <a:gd name="T38" fmla="*/ 6 w 50"/>
                <a:gd name="T39" fmla="*/ 31 h 49"/>
                <a:gd name="T40" fmla="*/ 0 w 50"/>
                <a:gd name="T41" fmla="*/ 25 h 49"/>
                <a:gd name="T42" fmla="*/ 5 w 50"/>
                <a:gd name="T43" fmla="*/ 19 h 49"/>
                <a:gd name="T44" fmla="*/ 8 w 50"/>
                <a:gd name="T45" fmla="*/ 15 h 49"/>
                <a:gd name="T46" fmla="*/ 13 w 50"/>
                <a:gd name="T47" fmla="*/ 10 h 49"/>
                <a:gd name="T48" fmla="*/ 25 w 50"/>
                <a:gd name="T49" fmla="*/ 0 h 4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0"/>
                <a:gd name="T76" fmla="*/ 0 h 49"/>
                <a:gd name="T77" fmla="*/ 50 w 50"/>
                <a:gd name="T78" fmla="*/ 49 h 4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0" h="49">
                  <a:moveTo>
                    <a:pt x="25" y="0"/>
                  </a:moveTo>
                  <a:lnTo>
                    <a:pt x="28" y="2"/>
                  </a:lnTo>
                  <a:lnTo>
                    <a:pt x="30" y="4"/>
                  </a:lnTo>
                  <a:lnTo>
                    <a:pt x="32" y="5"/>
                  </a:lnTo>
                  <a:lnTo>
                    <a:pt x="33" y="7"/>
                  </a:lnTo>
                  <a:lnTo>
                    <a:pt x="36" y="10"/>
                  </a:lnTo>
                  <a:lnTo>
                    <a:pt x="39" y="12"/>
                  </a:lnTo>
                  <a:lnTo>
                    <a:pt x="44" y="17"/>
                  </a:lnTo>
                  <a:lnTo>
                    <a:pt x="50" y="24"/>
                  </a:lnTo>
                  <a:lnTo>
                    <a:pt x="46" y="29"/>
                  </a:lnTo>
                  <a:lnTo>
                    <a:pt x="42" y="32"/>
                  </a:lnTo>
                  <a:lnTo>
                    <a:pt x="36" y="38"/>
                  </a:lnTo>
                  <a:lnTo>
                    <a:pt x="26" y="49"/>
                  </a:lnTo>
                  <a:lnTo>
                    <a:pt x="23" y="46"/>
                  </a:lnTo>
                  <a:lnTo>
                    <a:pt x="21" y="44"/>
                  </a:lnTo>
                  <a:lnTo>
                    <a:pt x="19" y="42"/>
                  </a:lnTo>
                  <a:lnTo>
                    <a:pt x="18" y="41"/>
                  </a:lnTo>
                  <a:lnTo>
                    <a:pt x="14" y="38"/>
                  </a:lnTo>
                  <a:lnTo>
                    <a:pt x="11" y="35"/>
                  </a:lnTo>
                  <a:lnTo>
                    <a:pt x="6" y="31"/>
                  </a:lnTo>
                  <a:lnTo>
                    <a:pt x="0" y="25"/>
                  </a:lnTo>
                  <a:lnTo>
                    <a:pt x="5" y="19"/>
                  </a:lnTo>
                  <a:lnTo>
                    <a:pt x="8" y="15"/>
                  </a:lnTo>
                  <a:lnTo>
                    <a:pt x="13" y="1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30" name="AutoShape 41"/>
            <p:cNvSpPr>
              <a:spLocks/>
            </p:cNvSpPr>
            <p:nvPr/>
          </p:nvSpPr>
          <p:spPr bwMode="auto">
            <a:xfrm>
              <a:off x="1670" y="2406"/>
              <a:ext cx="47" cy="47"/>
            </a:xfrm>
            <a:custGeom>
              <a:avLst/>
              <a:gdLst>
                <a:gd name="T0" fmla="*/ 32 w 47"/>
                <a:gd name="T1" fmla="*/ 0 h 47"/>
                <a:gd name="T2" fmla="*/ 35 w 47"/>
                <a:gd name="T3" fmla="*/ 6 h 47"/>
                <a:gd name="T4" fmla="*/ 37 w 47"/>
                <a:gd name="T5" fmla="*/ 11 h 47"/>
                <a:gd name="T6" fmla="*/ 41 w 47"/>
                <a:gd name="T7" fmla="*/ 19 h 47"/>
                <a:gd name="T8" fmla="*/ 47 w 47"/>
                <a:gd name="T9" fmla="*/ 33 h 47"/>
                <a:gd name="T10" fmla="*/ 44 w 47"/>
                <a:gd name="T11" fmla="*/ 34 h 47"/>
                <a:gd name="T12" fmla="*/ 41 w 47"/>
                <a:gd name="T13" fmla="*/ 35 h 47"/>
                <a:gd name="T14" fmla="*/ 39 w 47"/>
                <a:gd name="T15" fmla="*/ 36 h 47"/>
                <a:gd name="T16" fmla="*/ 37 w 47"/>
                <a:gd name="T17" fmla="*/ 37 h 47"/>
                <a:gd name="T18" fmla="*/ 34 w 47"/>
                <a:gd name="T19" fmla="*/ 39 h 47"/>
                <a:gd name="T20" fmla="*/ 29 w 47"/>
                <a:gd name="T21" fmla="*/ 41 h 47"/>
                <a:gd name="T22" fmla="*/ 24 w 47"/>
                <a:gd name="T23" fmla="*/ 43 h 47"/>
                <a:gd name="T24" fmla="*/ 15 w 47"/>
                <a:gd name="T25" fmla="*/ 47 h 47"/>
                <a:gd name="T26" fmla="*/ 12 w 47"/>
                <a:gd name="T27" fmla="*/ 41 h 47"/>
                <a:gd name="T28" fmla="*/ 10 w 47"/>
                <a:gd name="T29" fmla="*/ 37 h 47"/>
                <a:gd name="T30" fmla="*/ 6 w 47"/>
                <a:gd name="T31" fmla="*/ 29 h 47"/>
                <a:gd name="T32" fmla="*/ 0 w 47"/>
                <a:gd name="T33" fmla="*/ 15 h 47"/>
                <a:gd name="T34" fmla="*/ 3 w 47"/>
                <a:gd name="T35" fmla="*/ 13 h 47"/>
                <a:gd name="T36" fmla="*/ 6 w 47"/>
                <a:gd name="T37" fmla="*/ 12 h 47"/>
                <a:gd name="T38" fmla="*/ 8 w 47"/>
                <a:gd name="T39" fmla="*/ 11 h 47"/>
                <a:gd name="T40" fmla="*/ 10 w 47"/>
                <a:gd name="T41" fmla="*/ 10 h 47"/>
                <a:gd name="T42" fmla="*/ 13 w 47"/>
                <a:gd name="T43" fmla="*/ 9 h 47"/>
                <a:gd name="T44" fmla="*/ 17 w 47"/>
                <a:gd name="T45" fmla="*/ 7 h 47"/>
                <a:gd name="T46" fmla="*/ 24 w 47"/>
                <a:gd name="T47" fmla="*/ 4 h 47"/>
                <a:gd name="T48" fmla="*/ 32 w 47"/>
                <a:gd name="T49" fmla="*/ 0 h 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7"/>
                <a:gd name="T76" fmla="*/ 0 h 47"/>
                <a:gd name="T77" fmla="*/ 47 w 47"/>
                <a:gd name="T78" fmla="*/ 47 h 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7" h="47">
                  <a:moveTo>
                    <a:pt x="32" y="0"/>
                  </a:moveTo>
                  <a:lnTo>
                    <a:pt x="35" y="6"/>
                  </a:lnTo>
                  <a:lnTo>
                    <a:pt x="37" y="11"/>
                  </a:lnTo>
                  <a:lnTo>
                    <a:pt x="41" y="19"/>
                  </a:lnTo>
                  <a:lnTo>
                    <a:pt x="47" y="33"/>
                  </a:lnTo>
                  <a:lnTo>
                    <a:pt x="44" y="34"/>
                  </a:lnTo>
                  <a:lnTo>
                    <a:pt x="41" y="35"/>
                  </a:lnTo>
                  <a:lnTo>
                    <a:pt x="39" y="36"/>
                  </a:lnTo>
                  <a:lnTo>
                    <a:pt x="37" y="37"/>
                  </a:lnTo>
                  <a:lnTo>
                    <a:pt x="34" y="39"/>
                  </a:lnTo>
                  <a:lnTo>
                    <a:pt x="29" y="41"/>
                  </a:lnTo>
                  <a:lnTo>
                    <a:pt x="24" y="43"/>
                  </a:lnTo>
                  <a:lnTo>
                    <a:pt x="15" y="47"/>
                  </a:lnTo>
                  <a:lnTo>
                    <a:pt x="12" y="41"/>
                  </a:lnTo>
                  <a:lnTo>
                    <a:pt x="10" y="37"/>
                  </a:lnTo>
                  <a:lnTo>
                    <a:pt x="6" y="29"/>
                  </a:lnTo>
                  <a:lnTo>
                    <a:pt x="0" y="15"/>
                  </a:lnTo>
                  <a:lnTo>
                    <a:pt x="3" y="13"/>
                  </a:lnTo>
                  <a:lnTo>
                    <a:pt x="6" y="12"/>
                  </a:lnTo>
                  <a:lnTo>
                    <a:pt x="8" y="11"/>
                  </a:lnTo>
                  <a:lnTo>
                    <a:pt x="10" y="10"/>
                  </a:lnTo>
                  <a:lnTo>
                    <a:pt x="13" y="9"/>
                  </a:lnTo>
                  <a:lnTo>
                    <a:pt x="17" y="7"/>
                  </a:lnTo>
                  <a:lnTo>
                    <a:pt x="2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  <p:sp>
          <p:nvSpPr>
            <p:cNvPr id="31" name="AutoShape 42"/>
            <p:cNvSpPr>
              <a:spLocks/>
            </p:cNvSpPr>
            <p:nvPr/>
          </p:nvSpPr>
          <p:spPr bwMode="auto">
            <a:xfrm>
              <a:off x="1739" y="2402"/>
              <a:ext cx="37" cy="36"/>
            </a:xfrm>
            <a:custGeom>
              <a:avLst/>
              <a:gdLst>
                <a:gd name="T0" fmla="*/ 36 w 37"/>
                <a:gd name="T1" fmla="*/ 0 h 36"/>
                <a:gd name="T2" fmla="*/ 36 w 37"/>
                <a:gd name="T3" fmla="*/ 11 h 36"/>
                <a:gd name="T4" fmla="*/ 37 w 37"/>
                <a:gd name="T5" fmla="*/ 35 h 36"/>
                <a:gd name="T6" fmla="*/ 33 w 37"/>
                <a:gd name="T7" fmla="*/ 35 h 36"/>
                <a:gd name="T8" fmla="*/ 31 w 37"/>
                <a:gd name="T9" fmla="*/ 35 h 36"/>
                <a:gd name="T10" fmla="*/ 28 w 37"/>
                <a:gd name="T11" fmla="*/ 35 h 36"/>
                <a:gd name="T12" fmla="*/ 25 w 37"/>
                <a:gd name="T13" fmla="*/ 35 h 36"/>
                <a:gd name="T14" fmla="*/ 22 w 37"/>
                <a:gd name="T15" fmla="*/ 35 h 36"/>
                <a:gd name="T16" fmla="*/ 17 w 37"/>
                <a:gd name="T17" fmla="*/ 35 h 36"/>
                <a:gd name="T18" fmla="*/ 11 w 37"/>
                <a:gd name="T19" fmla="*/ 35 h 36"/>
                <a:gd name="T20" fmla="*/ 1 w 37"/>
                <a:gd name="T21" fmla="*/ 36 h 36"/>
                <a:gd name="T22" fmla="*/ 1 w 37"/>
                <a:gd name="T23" fmla="*/ 24 h 36"/>
                <a:gd name="T24" fmla="*/ 0 w 37"/>
                <a:gd name="T25" fmla="*/ 0 h 36"/>
                <a:gd name="T26" fmla="*/ 4 w 37"/>
                <a:gd name="T27" fmla="*/ 0 h 36"/>
                <a:gd name="T28" fmla="*/ 7 w 37"/>
                <a:gd name="T29" fmla="*/ 0 h 36"/>
                <a:gd name="T30" fmla="*/ 10 w 37"/>
                <a:gd name="T31" fmla="*/ 0 h 36"/>
                <a:gd name="T32" fmla="*/ 13 w 37"/>
                <a:gd name="T33" fmla="*/ 0 h 36"/>
                <a:gd name="T34" fmla="*/ 16 w 37"/>
                <a:gd name="T35" fmla="*/ 0 h 36"/>
                <a:gd name="T36" fmla="*/ 21 w 37"/>
                <a:gd name="T37" fmla="*/ 0 h 36"/>
                <a:gd name="T38" fmla="*/ 27 w 37"/>
                <a:gd name="T39" fmla="*/ 0 h 36"/>
                <a:gd name="T40" fmla="*/ 36 w 37"/>
                <a:gd name="T41" fmla="*/ 0 h 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7"/>
                <a:gd name="T64" fmla="*/ 0 h 36"/>
                <a:gd name="T65" fmla="*/ 37 w 37"/>
                <a:gd name="T66" fmla="*/ 36 h 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7" h="36">
                  <a:moveTo>
                    <a:pt x="36" y="0"/>
                  </a:moveTo>
                  <a:lnTo>
                    <a:pt x="36" y="11"/>
                  </a:lnTo>
                  <a:lnTo>
                    <a:pt x="37" y="35"/>
                  </a:lnTo>
                  <a:lnTo>
                    <a:pt x="33" y="35"/>
                  </a:lnTo>
                  <a:lnTo>
                    <a:pt x="31" y="35"/>
                  </a:lnTo>
                  <a:lnTo>
                    <a:pt x="28" y="35"/>
                  </a:lnTo>
                  <a:lnTo>
                    <a:pt x="25" y="35"/>
                  </a:lnTo>
                  <a:lnTo>
                    <a:pt x="22" y="35"/>
                  </a:lnTo>
                  <a:lnTo>
                    <a:pt x="17" y="35"/>
                  </a:lnTo>
                  <a:lnTo>
                    <a:pt x="11" y="35"/>
                  </a:lnTo>
                  <a:lnTo>
                    <a:pt x="1" y="36"/>
                  </a:lnTo>
                  <a:lnTo>
                    <a:pt x="1" y="24"/>
                  </a:ln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FF"/>
            </a:solidFill>
            <a:ln w="0">
              <a:solidFill>
                <a:srgbClr val="01018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_tradnl" sz="2400">
                <a:latin typeface="Verdana" pitchFamily="34" charset="0"/>
              </a:endParaRPr>
            </a:p>
          </p:txBody>
        </p:sp>
      </p:grpSp>
      <p:pic>
        <p:nvPicPr>
          <p:cNvPr id="36" name="Picture 54" descr="CCM0032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12134" y="357190"/>
            <a:ext cx="355600" cy="293688"/>
          </a:xfrm>
          <a:prstGeom prst="rect">
            <a:avLst/>
          </a:prstGeom>
          <a:noFill/>
        </p:spPr>
      </p:pic>
      <p:pic>
        <p:nvPicPr>
          <p:cNvPr id="37" name="Picture 55" descr="CCM0032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83572" y="714380"/>
            <a:ext cx="304800" cy="304800"/>
          </a:xfrm>
          <a:prstGeom prst="rect">
            <a:avLst/>
          </a:prstGeom>
          <a:noFill/>
        </p:spPr>
      </p:pic>
      <p:pic>
        <p:nvPicPr>
          <p:cNvPr id="38" name="Picture 56" descr="AD00225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683506" y="642942"/>
            <a:ext cx="266700" cy="300038"/>
          </a:xfrm>
          <a:prstGeom prst="rect">
            <a:avLst/>
          </a:prstGeom>
          <a:noFill/>
        </p:spPr>
      </p:pic>
      <p:pic>
        <p:nvPicPr>
          <p:cNvPr id="2055" name="Picture 7" descr="C:\Documents and Settings\Lucia.LUCIA-3DDE50272\Mis documentos\Mis imágenes\Dibujo.bm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928926" y="3786190"/>
            <a:ext cx="2095500" cy="1409700"/>
          </a:xfrm>
          <a:prstGeom prst="rect">
            <a:avLst/>
          </a:prstGeom>
          <a:noFill/>
        </p:spPr>
      </p:pic>
      <p:sp>
        <p:nvSpPr>
          <p:cNvPr id="43" name="42 Botón de acción: Información">
            <a:hlinkClick r:id="rId15" action="ppaction://hlinksldjump" highlightClick="1">
              <a:snd r:embed="rId16" name="bomb.wav" builtIn="1"/>
            </a:hlinkClick>
          </p:cNvPr>
          <p:cNvSpPr/>
          <p:nvPr/>
        </p:nvSpPr>
        <p:spPr>
          <a:xfrm>
            <a:off x="0" y="1500174"/>
            <a:ext cx="1000132" cy="642942"/>
          </a:xfrm>
          <a:prstGeom prst="actionButtonInformati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Botón de acción: Información">
            <a:hlinkClick r:id="rId17" action="ppaction://hlinksldjump" highlightClick="1"/>
          </p:cNvPr>
          <p:cNvSpPr/>
          <p:nvPr/>
        </p:nvSpPr>
        <p:spPr>
          <a:xfrm>
            <a:off x="8215338" y="857232"/>
            <a:ext cx="500066" cy="214314"/>
          </a:xfrm>
          <a:prstGeom prst="actionButtonInform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Botón de acción: Información">
            <a:hlinkClick r:id="rId18" action="ppaction://hlinksldjump" highlightClick="1"/>
          </p:cNvPr>
          <p:cNvSpPr/>
          <p:nvPr/>
        </p:nvSpPr>
        <p:spPr>
          <a:xfrm>
            <a:off x="4929190" y="5143512"/>
            <a:ext cx="1000132" cy="357190"/>
          </a:xfrm>
          <a:prstGeom prst="actionButtonInformati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Botón de acción: Información">
            <a:hlinkClick r:id="rId19" action="ppaction://hlinksldjump" highlightClick="1"/>
          </p:cNvPr>
          <p:cNvSpPr/>
          <p:nvPr/>
        </p:nvSpPr>
        <p:spPr>
          <a:xfrm>
            <a:off x="4214810" y="3857628"/>
            <a:ext cx="714380" cy="428628"/>
          </a:xfrm>
          <a:prstGeom prst="actionButtonInformati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Botón de acción: Información">
            <a:hlinkClick r:id="rId20" action="ppaction://hlinksldjump" highlightClick="1"/>
          </p:cNvPr>
          <p:cNvSpPr/>
          <p:nvPr/>
        </p:nvSpPr>
        <p:spPr>
          <a:xfrm>
            <a:off x="1785918" y="6286496"/>
            <a:ext cx="1143008" cy="571504"/>
          </a:xfrm>
          <a:prstGeom prst="actionButtonInformati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Botón de acción: Información">
            <a:hlinkClick r:id="rId21" action="ppaction://hlinksldjump" highlightClick="1">
              <a:snd r:embed="rId16" name="bomb.wav" builtIn="1"/>
            </a:hlinkClick>
          </p:cNvPr>
          <p:cNvSpPr/>
          <p:nvPr/>
        </p:nvSpPr>
        <p:spPr>
          <a:xfrm>
            <a:off x="4000496" y="1000108"/>
            <a:ext cx="1000132" cy="642942"/>
          </a:xfrm>
          <a:prstGeom prst="actionButtonInformati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Picture 2" descr="Archivo:Joyopis.svg">
            <a:hlinkClick r:id="rId22"/>
          </p:cNvPr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4786314" y="428604"/>
            <a:ext cx="2357422" cy="2847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Archivo:Escaner.JPG">
            <a:hlinkClick r:id="rId24"/>
          </p:cNvPr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1285852" y="1714488"/>
            <a:ext cx="3428992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44 Botón de acción: Información">
            <a:hlinkClick r:id="rId26" action="ppaction://hlinksldjump" highlightClick="1"/>
          </p:cNvPr>
          <p:cNvSpPr/>
          <p:nvPr/>
        </p:nvSpPr>
        <p:spPr>
          <a:xfrm>
            <a:off x="6500826" y="2857496"/>
            <a:ext cx="642942" cy="428628"/>
          </a:xfrm>
          <a:prstGeom prst="actionButtonInform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Botón de acción: Información">
            <a:hlinkClick r:id="rId27" action="ppaction://hlinksldjump" highlightClick="1"/>
          </p:cNvPr>
          <p:cNvSpPr/>
          <p:nvPr/>
        </p:nvSpPr>
        <p:spPr>
          <a:xfrm>
            <a:off x="8001024" y="4500570"/>
            <a:ext cx="785818" cy="500066"/>
          </a:xfrm>
          <a:prstGeom prst="actionButtonInform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Botón de acción: Información">
            <a:hlinkClick r:id="rId28" action="ppaction://hlinksldjump" highlightClick="1"/>
          </p:cNvPr>
          <p:cNvSpPr/>
          <p:nvPr/>
        </p:nvSpPr>
        <p:spPr>
          <a:xfrm>
            <a:off x="1285852" y="3000372"/>
            <a:ext cx="1071570" cy="642942"/>
          </a:xfrm>
          <a:prstGeom prst="actionButtonInform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6" grpId="0" animBg="1"/>
      <p:bldP spid="47" grpId="0" animBg="1"/>
      <p:bldP spid="48" grpId="0" animBg="1"/>
      <p:bldP spid="41" grpId="0" animBg="1"/>
      <p:bldP spid="45" grpId="0" animBg="1"/>
      <p:bldP spid="49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-214338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Snap ITC" pitchFamily="82" charset="0"/>
              </a:rPr>
              <a:t>Mouse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071546"/>
            <a:ext cx="8143932" cy="4572032"/>
          </a:xfrm>
        </p:spPr>
        <p:txBody>
          <a:bodyPr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Dispositivo señalador muy común, popularizado</a:t>
            </a:r>
            <a:r>
              <a:rPr kumimoji="1" lang="es-MX" b="1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dispositivo electrónico, que detecta ciertas </a:t>
            </a:r>
            <a:r>
              <a:rPr kumimoji="1" lang="es-MX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Snap ITC" pitchFamily="82" charset="0"/>
              </a:rPr>
              <a:t>acciones tomadas por el usuario  </a:t>
            </a:r>
            <a:r>
              <a:rPr kumimoji="1" lang="es-MX" b="1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y, basándose en ellas, controla un apuntador.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s-MX" b="1" dirty="0" smtClean="0">
              <a:solidFill>
                <a:schemeClr val="accent2">
                  <a:lumMod val="75000"/>
                </a:schemeClr>
              </a:solidFill>
              <a:latin typeface="Snap ITC" pitchFamily="82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s-MX" b="1" dirty="0" smtClean="0">
                <a:solidFill>
                  <a:schemeClr val="accent2">
                    <a:lumMod val="75000"/>
                  </a:schemeClr>
                </a:solidFill>
                <a:latin typeface="Snap ITC" pitchFamily="82" charset="0"/>
              </a:rPr>
              <a:t>El apuntador es un objeto (símbolo) en la pantalla, por lo general una flecha.</a:t>
            </a:r>
          </a:p>
          <a:p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Snap ITC" pitchFamily="82" charset="0"/>
              </a:rPr>
              <a:t>Hay 2 tipos de Mouse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72164"/>
          </a:xfrm>
        </p:spPr>
        <p:txBody>
          <a:bodyPr>
            <a:noAutofit/>
          </a:bodyPr>
          <a:lstStyle/>
          <a:p>
            <a:pPr algn="just"/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  <a:latin typeface="Snap ITC" pitchFamily="82" charset="0"/>
              </a:rPr>
              <a:t>Ratón Mecánico</a:t>
            </a:r>
          </a:p>
          <a:p>
            <a:pPr algn="just">
              <a:buNone/>
            </a:pPr>
            <a:r>
              <a:rPr kumimoji="1" lang="es-MX" sz="2000" b="1" dirty="0" smtClean="0">
                <a:solidFill>
                  <a:schemeClr val="accent5">
                    <a:lumMod val="50000"/>
                  </a:schemeClr>
                </a:solidFill>
                <a:latin typeface="Snap ITC" pitchFamily="82" charset="0"/>
              </a:rPr>
              <a:t>tiene una pelota dentro, que rueda cuando el ratón se desliza sobre una superficie plana</a:t>
            </a:r>
            <a:endParaRPr lang="es-ES" sz="2000" dirty="0" smtClean="0">
              <a:solidFill>
                <a:schemeClr val="accent5">
                  <a:lumMod val="50000"/>
                </a:schemeClr>
              </a:solidFill>
              <a:latin typeface="Snap ITC" pitchFamily="82" charset="0"/>
            </a:endParaRPr>
          </a:p>
          <a:p>
            <a:pPr algn="just"/>
            <a:endParaRPr lang="es-ES" sz="2000" dirty="0" smtClean="0">
              <a:solidFill>
                <a:schemeClr val="accent5">
                  <a:lumMod val="50000"/>
                </a:schemeClr>
              </a:solidFill>
              <a:latin typeface="Snap ITC" pitchFamily="82" charset="0"/>
            </a:endParaRPr>
          </a:p>
          <a:p>
            <a:pPr algn="just"/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  <a:latin typeface="Snap ITC" pitchFamily="82" charset="0"/>
              </a:rPr>
              <a:t>Ratón Óptico</a:t>
            </a:r>
          </a:p>
          <a:p>
            <a:pPr algn="just">
              <a:buNone/>
            </a:pPr>
            <a:r>
              <a:rPr lang="es-ES" sz="2000" dirty="0" smtClean="0">
                <a:solidFill>
                  <a:schemeClr val="accent5">
                    <a:lumMod val="50000"/>
                  </a:schemeClr>
                </a:solidFill>
                <a:latin typeface="Snap ITC" pitchFamily="82" charset="0"/>
              </a:rPr>
              <a:t>Su funcionamiento se basa en un sensor óptico que fotografía la superficie sobre la que se encuentra y detectando las variaciones entre sucesivas fotografías, se determina si el ratón ha cambiado su posición. En superficies pulidas o sobre determinados materiales brillantes, el ratón óptico causa movimiento nervioso sobre la pantalla, por eso se hace necesario el uso de una alfombrilla o superficie que, para este tipo, no debe ser brillante y mejor si carece de grabados multicolores que puedan "confundir" la información luminosa devuelta. </a:t>
            </a:r>
            <a:endParaRPr lang="es-ES" sz="2000" dirty="0">
              <a:solidFill>
                <a:schemeClr val="accent5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</a:rPr>
              <a:t>Teclado</a:t>
            </a:r>
            <a:endParaRPr lang="es-ES" dirty="0">
              <a:solidFill>
                <a:schemeClr val="accent6">
                  <a:lumMod val="50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2285992"/>
            <a:ext cx="8358246" cy="4071966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Snap ITC" pitchFamily="82" charset="0"/>
              </a:rPr>
              <a:t>Dispositivo de entrada que se maneja mediante botones de mando o teclas.</a:t>
            </a:r>
          </a:p>
          <a:p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</a:rPr>
              <a:t>Monitor Sensible al tacto</a:t>
            </a:r>
            <a:endParaRPr lang="es-ES" dirty="0">
              <a:solidFill>
                <a:schemeClr val="accent4">
                  <a:lumMod val="75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s-MX" b="1" dirty="0" smtClean="0">
                <a:solidFill>
                  <a:schemeClr val="accent4">
                    <a:lumMod val="50000"/>
                  </a:schemeClr>
                </a:solidFill>
                <a:latin typeface="Snap ITC" pitchFamily="82" charset="0"/>
              </a:rPr>
              <a:t>Permiten al usuario señalar directamente en el monitor. En general, se usan para seleccionar opciones de un menú.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s-MX" b="1" dirty="0" smtClean="0">
                <a:solidFill>
                  <a:schemeClr val="accent4">
                    <a:lumMod val="50000"/>
                  </a:schemeClr>
                </a:solidFill>
                <a:latin typeface="Snap ITC" pitchFamily="82" charset="0"/>
              </a:rPr>
              <a:t>Los sensores pueden detectar el tacto, ya sea por la presión o el calor del dedo</a:t>
            </a:r>
            <a:endParaRPr lang="es-ES" dirty="0">
              <a:solidFill>
                <a:schemeClr val="accent4">
                  <a:lumMod val="50000"/>
                </a:schemeClr>
              </a:solidFill>
              <a:latin typeface="Snap ITC" pitchFamily="82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2">
                    <a:lumMod val="25000"/>
                  </a:schemeClr>
                </a:solidFill>
                <a:latin typeface="Snap ITC" pitchFamily="82" charset="0"/>
              </a:rPr>
              <a:t>Lápiz Óptico</a:t>
            </a:r>
            <a:endParaRPr lang="es-ES" dirty="0">
              <a:solidFill>
                <a:schemeClr val="bg2">
                  <a:lumMod val="25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286808" cy="5214974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chemeClr val="bg2">
                    <a:lumMod val="10000"/>
                  </a:schemeClr>
                </a:solidFill>
                <a:latin typeface="Snap ITC" pitchFamily="82" charset="0"/>
              </a:rPr>
              <a:t>El lápiz óptico es una pluma ordinaria que se utiliza sobre la pantalla de un ordenador o en otras superficies para leer éstas o servir de dispositivo apuntador y que habitualmente sustituye al mouse o con menor éxito, a la tableta digitalizadora. Está conectado a un cable eléctrico y requiere de un software especial para su funcionamiento. Haciendo que el lápiz toque el monitor el usuario puede elegir los comandos de los programas (el equivalente a un clic del mouse), bien presionando un botón en un lado del lápiz óptico o presionando éste contra la superficie de la pantalla.</a:t>
            </a:r>
          </a:p>
          <a:p>
            <a:endParaRPr lang="es-E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2">
                    <a:lumMod val="75000"/>
                  </a:schemeClr>
                </a:solidFill>
                <a:latin typeface="Snap ITC" pitchFamily="82" charset="0"/>
              </a:rPr>
              <a:t>Micrófono</a:t>
            </a:r>
            <a:endParaRPr lang="es-ES" dirty="0">
              <a:solidFill>
                <a:schemeClr val="bg2">
                  <a:lumMod val="75000"/>
                </a:schemeClr>
              </a:solidFill>
              <a:latin typeface="Snap IT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transductor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electroacústico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Snap ITC" pitchFamily="82" charset="0"/>
              </a:rPr>
              <a:t>. Su función es la de transformar (traducir) las vibraciones debidas a la presión acústica ejercida sobre su cápsula por las ondas sonoras en energía eléctrica o grabar sonidos de cualquier lugar o elemento.</a:t>
            </a:r>
          </a:p>
          <a:p>
            <a:endParaRPr lang="es-E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570</Words>
  <Application>Microsoft Office PowerPoint</Application>
  <PresentationFormat>Presentación en pantalla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Dispositivos de Entrada</vt:lpstr>
      <vt:lpstr>Diapositiva 2</vt:lpstr>
      <vt:lpstr>Diapositiva 3</vt:lpstr>
      <vt:lpstr>Mouse</vt:lpstr>
      <vt:lpstr>Hay 2 tipos de Mouse</vt:lpstr>
      <vt:lpstr>Teclado</vt:lpstr>
      <vt:lpstr>Monitor Sensible al tacto</vt:lpstr>
      <vt:lpstr>Lápiz Óptico</vt:lpstr>
      <vt:lpstr>Micrófono</vt:lpstr>
      <vt:lpstr>Escanner</vt:lpstr>
      <vt:lpstr>Webcam</vt:lpstr>
      <vt:lpstr>Joystick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lucia</dc:creator>
  <cp:lastModifiedBy>lucia</cp:lastModifiedBy>
  <cp:revision>11</cp:revision>
  <dcterms:created xsi:type="dcterms:W3CDTF">2003-10-06T05:07:50Z</dcterms:created>
  <dcterms:modified xsi:type="dcterms:W3CDTF">2003-10-06T06:04:54Z</dcterms:modified>
</cp:coreProperties>
</file>