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2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086F09-32FB-491F-8E6D-49AA228F29EE}" type="datetimeFigureOut">
              <a:rPr lang="es-ES" smtClean="0"/>
              <a:t>22/10/2009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B1AF82-058F-499A-8E8A-A25DA7DA3872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9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smtClean="0"/>
          </a:p>
        </p:txBody>
      </p:sp>
      <p:sp>
        <p:nvSpPr>
          <p:cNvPr id="60420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DE9742E-B1C7-4205-9E0F-E5927F3477A5}" type="slidenum">
              <a:rPr lang="es-MX" smtClean="0"/>
              <a:pPr/>
              <a:t>1</a:t>
            </a:fld>
            <a:endParaRPr lang="es-MX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3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smtClean="0"/>
          </a:p>
        </p:txBody>
      </p:sp>
      <p:sp>
        <p:nvSpPr>
          <p:cNvPr id="61444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CE5495A-BA6D-4ED2-BF3E-959752798DBA}" type="slidenum">
              <a:rPr lang="es-MX" smtClean="0"/>
              <a:pPr/>
              <a:t>2</a:t>
            </a:fld>
            <a:endParaRPr lang="es-MX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7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smtClean="0"/>
          </a:p>
        </p:txBody>
      </p:sp>
      <p:sp>
        <p:nvSpPr>
          <p:cNvPr id="62468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7939011-D41D-49B2-8409-1D3DA01A1D9E}" type="slidenum">
              <a:rPr lang="es-MX" smtClean="0"/>
              <a:pPr/>
              <a:t>3</a:t>
            </a:fld>
            <a:endParaRPr lang="es-MX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1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smtClean="0"/>
          </a:p>
        </p:txBody>
      </p:sp>
      <p:sp>
        <p:nvSpPr>
          <p:cNvPr id="63492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9E9B5AD-E034-4171-B7B9-C00D1C9976E5}" type="slidenum">
              <a:rPr lang="es-MX" smtClean="0"/>
              <a:pPr/>
              <a:t>4</a:t>
            </a:fld>
            <a:endParaRPr lang="es-MX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9875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smtClean="0"/>
          </a:p>
        </p:txBody>
      </p:sp>
      <p:sp>
        <p:nvSpPr>
          <p:cNvPr id="79876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5F2489F-7755-498D-8A4A-94E3CDC60BAF}" type="slidenum">
              <a:rPr lang="es-MX" smtClean="0"/>
              <a:pPr/>
              <a:t>5</a:t>
            </a:fld>
            <a:endParaRPr lang="es-MX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9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smtClean="0"/>
          </a:p>
        </p:txBody>
      </p:sp>
      <p:sp>
        <p:nvSpPr>
          <p:cNvPr id="80900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A27FD6D-EA75-4015-BF25-9B2ABD392D12}" type="slidenum">
              <a:rPr lang="es-MX" smtClean="0"/>
              <a:pPr/>
              <a:t>6</a:t>
            </a:fld>
            <a:endParaRPr lang="es-MX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5235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smtClean="0"/>
          </a:p>
        </p:txBody>
      </p:sp>
      <p:sp>
        <p:nvSpPr>
          <p:cNvPr id="95236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F75C766-C789-4863-9EFA-1A55ED1FD076}" type="slidenum">
              <a:rPr lang="es-MX" smtClean="0"/>
              <a:pPr/>
              <a:t>7</a:t>
            </a:fld>
            <a:endParaRPr lang="es-MX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6259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smtClean="0"/>
          </a:p>
        </p:txBody>
      </p:sp>
      <p:sp>
        <p:nvSpPr>
          <p:cNvPr id="96260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C3E13CB-A543-4016-9CBC-A64A3DCCCB5D}" type="slidenum">
              <a:rPr lang="es-MX" smtClean="0"/>
              <a:pPr/>
              <a:t>8</a:t>
            </a:fld>
            <a:endParaRPr lang="es-MX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1379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smtClean="0"/>
          </a:p>
        </p:txBody>
      </p:sp>
      <p:sp>
        <p:nvSpPr>
          <p:cNvPr id="101380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D5DEF5-511B-4D25-B100-A99B005A56ED}" type="slidenum">
              <a:rPr lang="es-MX" smtClean="0"/>
              <a:pPr/>
              <a:t>9</a:t>
            </a:fld>
            <a:endParaRPr lang="es-MX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63F16-3C21-4B68-AD34-152273D8A213}" type="datetimeFigureOut">
              <a:rPr lang="es-ES" smtClean="0"/>
              <a:t>22/10/2009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AF43A-34FB-4EF1-AE5C-94807AED508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63F16-3C21-4B68-AD34-152273D8A213}" type="datetimeFigureOut">
              <a:rPr lang="es-ES" smtClean="0"/>
              <a:t>22/10/2009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AF43A-34FB-4EF1-AE5C-94807AED508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63F16-3C21-4B68-AD34-152273D8A213}" type="datetimeFigureOut">
              <a:rPr lang="es-ES" smtClean="0"/>
              <a:t>22/10/2009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AF43A-34FB-4EF1-AE5C-94807AED508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63F16-3C21-4B68-AD34-152273D8A213}" type="datetimeFigureOut">
              <a:rPr lang="es-ES" smtClean="0"/>
              <a:t>22/10/2009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AF43A-34FB-4EF1-AE5C-94807AED508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63F16-3C21-4B68-AD34-152273D8A213}" type="datetimeFigureOut">
              <a:rPr lang="es-ES" smtClean="0"/>
              <a:t>22/10/2009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AF43A-34FB-4EF1-AE5C-94807AED508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63F16-3C21-4B68-AD34-152273D8A213}" type="datetimeFigureOut">
              <a:rPr lang="es-ES" smtClean="0"/>
              <a:t>22/10/2009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AF43A-34FB-4EF1-AE5C-94807AED508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63F16-3C21-4B68-AD34-152273D8A213}" type="datetimeFigureOut">
              <a:rPr lang="es-ES" smtClean="0"/>
              <a:t>22/10/2009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AF43A-34FB-4EF1-AE5C-94807AED508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63F16-3C21-4B68-AD34-152273D8A213}" type="datetimeFigureOut">
              <a:rPr lang="es-ES" smtClean="0"/>
              <a:t>22/10/2009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AF43A-34FB-4EF1-AE5C-94807AED508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63F16-3C21-4B68-AD34-152273D8A213}" type="datetimeFigureOut">
              <a:rPr lang="es-ES" smtClean="0"/>
              <a:t>22/10/2009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AF43A-34FB-4EF1-AE5C-94807AED508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63F16-3C21-4B68-AD34-152273D8A213}" type="datetimeFigureOut">
              <a:rPr lang="es-ES" smtClean="0"/>
              <a:t>22/10/2009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AF43A-34FB-4EF1-AE5C-94807AED508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63F16-3C21-4B68-AD34-152273D8A213}" type="datetimeFigureOut">
              <a:rPr lang="es-ES" smtClean="0"/>
              <a:t>22/10/2009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AF43A-34FB-4EF1-AE5C-94807AED508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C63F16-3C21-4B68-AD34-152273D8A213}" type="datetimeFigureOut">
              <a:rPr lang="es-ES" smtClean="0"/>
              <a:t>22/10/2009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7AF43A-34FB-4EF1-AE5C-94807AED5081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Text Box 2"/>
          <p:cNvSpPr txBox="1">
            <a:spLocks noChangeArrowheads="1"/>
          </p:cNvSpPr>
          <p:nvPr/>
        </p:nvSpPr>
        <p:spPr bwMode="auto">
          <a:xfrm>
            <a:off x="228600" y="2133600"/>
            <a:ext cx="6492875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>
                <a:solidFill>
                  <a:schemeClr val="hlink"/>
                </a:solidFill>
                <a:latin typeface="Arial Narrow" pitchFamily="34" charset="0"/>
              </a:rPr>
              <a:t>Es el </a:t>
            </a:r>
            <a:r>
              <a:rPr lang="es-MX">
                <a:latin typeface="Arial Narrow" pitchFamily="34" charset="0"/>
              </a:rPr>
              <a:t>conjunto de instrucciones electrónicas</a:t>
            </a:r>
            <a:r>
              <a:rPr lang="es-MX">
                <a:solidFill>
                  <a:schemeClr val="hlink"/>
                </a:solidFill>
                <a:latin typeface="Arial Narrow" pitchFamily="34" charset="0"/>
              </a:rPr>
              <a:t> que le dicen al hardware lo que debe hacer.</a:t>
            </a:r>
          </a:p>
          <a:p>
            <a:pPr algn="ctr"/>
            <a:endParaRPr lang="es-MX">
              <a:solidFill>
                <a:schemeClr val="hlink"/>
              </a:solidFill>
              <a:latin typeface="Arial Narrow" pitchFamily="34" charset="0"/>
            </a:endParaRPr>
          </a:p>
          <a:p>
            <a:pPr algn="ctr"/>
            <a:r>
              <a:rPr lang="es-MX">
                <a:solidFill>
                  <a:schemeClr val="hlink"/>
                </a:solidFill>
                <a:latin typeface="Arial Narrow" pitchFamily="34" charset="0"/>
              </a:rPr>
              <a:t>Estos conjuntos de instrucciones también se conocen como </a:t>
            </a:r>
            <a:r>
              <a:rPr lang="es-MX">
                <a:latin typeface="Arial Narrow" pitchFamily="34" charset="0"/>
              </a:rPr>
              <a:t>programas</a:t>
            </a:r>
            <a:r>
              <a:rPr lang="es-MX">
                <a:solidFill>
                  <a:schemeClr val="hlink"/>
                </a:solidFill>
                <a:latin typeface="Arial Narrow" pitchFamily="34" charset="0"/>
              </a:rPr>
              <a:t> y cada uno de ellos se desarrolla para un propósito específico.</a:t>
            </a:r>
            <a:endParaRPr lang="es-ES" b="1">
              <a:solidFill>
                <a:schemeClr val="hlink"/>
              </a:solidFill>
              <a:latin typeface="Arial Narrow" pitchFamily="34" charset="0"/>
            </a:endParaRPr>
          </a:p>
        </p:txBody>
      </p:sp>
      <p:sp>
        <p:nvSpPr>
          <p:cNvPr id="97283" name="Text Box 3"/>
          <p:cNvSpPr txBox="1">
            <a:spLocks noChangeArrowheads="1"/>
          </p:cNvSpPr>
          <p:nvPr/>
        </p:nvSpPr>
        <p:spPr bwMode="auto">
          <a:xfrm>
            <a:off x="228600" y="4772025"/>
            <a:ext cx="6096000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>
                <a:solidFill>
                  <a:schemeClr val="hlink"/>
                </a:solidFill>
                <a:latin typeface="Arial Narrow" pitchFamily="34" charset="0"/>
              </a:rPr>
              <a:t>Cuando un ordenador usa un programa, se dice que está </a:t>
            </a:r>
            <a:r>
              <a:rPr lang="es-MX">
                <a:latin typeface="Arial Narrow" pitchFamily="34" charset="0"/>
              </a:rPr>
              <a:t>corriendo</a:t>
            </a:r>
            <a:r>
              <a:rPr lang="es-MX">
                <a:solidFill>
                  <a:schemeClr val="hlink"/>
                </a:solidFill>
                <a:latin typeface="Arial Narrow" pitchFamily="34" charset="0"/>
              </a:rPr>
              <a:t> o </a:t>
            </a:r>
            <a:r>
              <a:rPr lang="es-MX">
                <a:latin typeface="Arial Narrow" pitchFamily="34" charset="0"/>
              </a:rPr>
              <a:t>ejecutando</a:t>
            </a:r>
            <a:r>
              <a:rPr lang="es-MX">
                <a:solidFill>
                  <a:schemeClr val="hlink"/>
                </a:solidFill>
                <a:latin typeface="Arial Narrow" pitchFamily="34" charset="0"/>
              </a:rPr>
              <a:t> ese programa.</a:t>
            </a:r>
          </a:p>
          <a:p>
            <a:pPr algn="ctr"/>
            <a:endParaRPr lang="es-MX">
              <a:solidFill>
                <a:schemeClr val="hlink"/>
              </a:solidFill>
              <a:latin typeface="Arial Narrow" pitchFamily="34" charset="0"/>
            </a:endParaRPr>
          </a:p>
          <a:p>
            <a:pPr algn="ctr"/>
            <a:r>
              <a:rPr lang="es-MX">
                <a:solidFill>
                  <a:schemeClr val="hlink"/>
                </a:solidFill>
                <a:latin typeface="Arial Narrow" pitchFamily="34" charset="0"/>
              </a:rPr>
              <a:t>El primer paso para ejecutar un programa es </a:t>
            </a:r>
            <a:r>
              <a:rPr lang="es-MX">
                <a:latin typeface="Arial Narrow" pitchFamily="34" charset="0"/>
              </a:rPr>
              <a:t>guardarlo en la memoria RAM</a:t>
            </a:r>
            <a:r>
              <a:rPr lang="es-MX">
                <a:solidFill>
                  <a:schemeClr val="hlink"/>
                </a:solidFill>
                <a:latin typeface="Arial Narrow" pitchFamily="34" charset="0"/>
              </a:rPr>
              <a:t>.</a:t>
            </a:r>
            <a:endParaRPr lang="es-ES" b="1">
              <a:solidFill>
                <a:schemeClr val="hlink"/>
              </a:solidFill>
              <a:latin typeface="Arial Narrow" pitchFamily="34" charset="0"/>
            </a:endParaRPr>
          </a:p>
        </p:txBody>
      </p:sp>
      <p:sp>
        <p:nvSpPr>
          <p:cNvPr id="10244" name="Text Box 5"/>
          <p:cNvSpPr txBox="1">
            <a:spLocks noChangeArrowheads="1"/>
          </p:cNvSpPr>
          <p:nvPr/>
        </p:nvSpPr>
        <p:spPr bwMode="auto">
          <a:xfrm>
            <a:off x="152400" y="1339850"/>
            <a:ext cx="8839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3600">
                <a:solidFill>
                  <a:srgbClr val="800080"/>
                </a:solidFill>
                <a:latin typeface="Arial Narrow" pitchFamily="34" charset="0"/>
              </a:rPr>
              <a:t>Definición de software</a:t>
            </a:r>
          </a:p>
        </p:txBody>
      </p:sp>
      <p:pic>
        <p:nvPicPr>
          <p:cNvPr id="97286" name="Picture 6" descr="DESKC02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65863" y="4038600"/>
            <a:ext cx="2192337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7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72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72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72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72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282" grpId="0" build="p" autoUpdateAnimBg="0" advAuto="0"/>
      <p:bldP spid="97283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Text Box 3"/>
          <p:cNvSpPr txBox="1">
            <a:spLocks noChangeArrowheads="1"/>
          </p:cNvSpPr>
          <p:nvPr/>
        </p:nvSpPr>
        <p:spPr bwMode="auto">
          <a:xfrm>
            <a:off x="304800" y="4953000"/>
            <a:ext cx="8534400" cy="145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r>
              <a:rPr lang="es-MX" sz="2800" b="1">
                <a:solidFill>
                  <a:srgbClr val="800080"/>
                </a:solidFill>
                <a:latin typeface="Arial Narrow" pitchFamily="34" charset="0"/>
              </a:rPr>
              <a:t>Software de aplicación</a:t>
            </a:r>
          </a:p>
          <a:p>
            <a:pPr algn="ctr">
              <a:lnSpc>
                <a:spcPct val="80000"/>
              </a:lnSpc>
            </a:pPr>
            <a:endParaRPr lang="es-MX" sz="2800">
              <a:solidFill>
                <a:srgbClr val="800080"/>
              </a:solidFill>
              <a:latin typeface="Arial Narrow" pitchFamily="34" charset="0"/>
            </a:endParaRPr>
          </a:p>
          <a:p>
            <a:pPr algn="ctr">
              <a:lnSpc>
                <a:spcPct val="80000"/>
              </a:lnSpc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Le dice al ordenador </a:t>
            </a:r>
            <a:r>
              <a:rPr lang="es-MX" sz="2800">
                <a:latin typeface="Arial Narrow" pitchFamily="34" charset="0"/>
              </a:rPr>
              <a:t>cómo realizar tareas específicas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 para el usuario.</a:t>
            </a:r>
            <a:endParaRPr lang="es-ES" sz="2800">
              <a:solidFill>
                <a:schemeClr val="hlink"/>
              </a:solidFill>
              <a:latin typeface="Arial Narrow" pitchFamily="34" charset="0"/>
            </a:endParaRPr>
          </a:p>
        </p:txBody>
      </p:sp>
      <p:sp>
        <p:nvSpPr>
          <p:cNvPr id="11267" name="Text Box 9"/>
          <p:cNvSpPr txBox="1">
            <a:spLocks noChangeArrowheads="1"/>
          </p:cNvSpPr>
          <p:nvPr/>
        </p:nvSpPr>
        <p:spPr bwMode="auto">
          <a:xfrm>
            <a:off x="152400" y="1339850"/>
            <a:ext cx="8839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3600">
                <a:solidFill>
                  <a:srgbClr val="800080"/>
                </a:solidFill>
                <a:latin typeface="Arial Narrow" pitchFamily="34" charset="0"/>
              </a:rPr>
              <a:t>Clasificación del Software</a:t>
            </a:r>
          </a:p>
        </p:txBody>
      </p:sp>
      <p:sp>
        <p:nvSpPr>
          <p:cNvPr id="39946" name="Text Box 10"/>
          <p:cNvSpPr txBox="1">
            <a:spLocks noChangeArrowheads="1"/>
          </p:cNvSpPr>
          <p:nvPr/>
        </p:nvSpPr>
        <p:spPr bwMode="auto">
          <a:xfrm>
            <a:off x="304800" y="3455988"/>
            <a:ext cx="8534400" cy="1116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r>
              <a:rPr lang="es-MX" sz="2800" b="1">
                <a:solidFill>
                  <a:srgbClr val="800080"/>
                </a:solidFill>
                <a:latin typeface="Arial Narrow" pitchFamily="34" charset="0"/>
              </a:rPr>
              <a:t>Software de sistema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 </a:t>
            </a:r>
          </a:p>
          <a:p>
            <a:pPr algn="ctr">
              <a:lnSpc>
                <a:spcPct val="80000"/>
              </a:lnSpc>
            </a:pPr>
            <a:endParaRPr lang="es-MX" sz="2800">
              <a:solidFill>
                <a:schemeClr val="hlink"/>
              </a:solidFill>
              <a:latin typeface="Arial Narrow" pitchFamily="34" charset="0"/>
            </a:endParaRPr>
          </a:p>
          <a:p>
            <a:pPr algn="ctr">
              <a:lnSpc>
                <a:spcPct val="80000"/>
              </a:lnSpc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Le dice al ordenador </a:t>
            </a:r>
            <a:r>
              <a:rPr lang="es-MX" sz="2800">
                <a:latin typeface="Arial Narrow" pitchFamily="34" charset="0"/>
              </a:rPr>
              <a:t>cómo usar sus propios componentes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.</a:t>
            </a:r>
          </a:p>
        </p:txBody>
      </p:sp>
      <p:sp>
        <p:nvSpPr>
          <p:cNvPr id="39947" name="Text Box 11"/>
          <p:cNvSpPr txBox="1">
            <a:spLocks noChangeArrowheads="1"/>
          </p:cNvSpPr>
          <p:nvPr/>
        </p:nvSpPr>
        <p:spPr bwMode="auto">
          <a:xfrm>
            <a:off x="152400" y="2209800"/>
            <a:ext cx="88392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2800">
                <a:latin typeface="Arial Narrow" pitchFamily="34" charset="0"/>
              </a:rPr>
              <a:t>De acuerdo con el propósito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 </a:t>
            </a:r>
            <a:r>
              <a:rPr lang="es-MX" sz="2800">
                <a:latin typeface="Arial Narrow" pitchFamily="34" charset="0"/>
              </a:rPr>
              <a:t>para el que fueron desarrollados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, los programas se clasifican en dos categorías: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9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9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99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99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99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99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9" grpId="0" autoUpdateAnimBg="0"/>
      <p:bldP spid="39946" grpId="0" autoUpdateAnimBg="0"/>
      <p:bldP spid="39947" grpId="0" build="p" autoUpdateAnimBg="0" advAuto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1028"/>
          <p:cNvSpPr txBox="1">
            <a:spLocks noChangeArrowheads="1"/>
          </p:cNvSpPr>
          <p:nvPr/>
        </p:nvSpPr>
        <p:spPr bwMode="auto">
          <a:xfrm>
            <a:off x="152400" y="1339850"/>
            <a:ext cx="8839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3600">
                <a:solidFill>
                  <a:srgbClr val="800080"/>
                </a:solidFill>
                <a:latin typeface="Arial Narrow" pitchFamily="34" charset="0"/>
              </a:rPr>
              <a:t>Software de sistema</a:t>
            </a:r>
          </a:p>
        </p:txBody>
      </p:sp>
      <p:sp>
        <p:nvSpPr>
          <p:cNvPr id="59397" name="Text Box 1029"/>
          <p:cNvSpPr txBox="1">
            <a:spLocks noChangeArrowheads="1"/>
          </p:cNvSpPr>
          <p:nvPr/>
        </p:nvSpPr>
        <p:spPr bwMode="auto">
          <a:xfrm>
            <a:off x="304800" y="3352800"/>
            <a:ext cx="8534400" cy="316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20000"/>
              </a:lnSpc>
            </a:pPr>
            <a:r>
              <a:rPr lang="es-MX" sz="2800" b="1">
                <a:solidFill>
                  <a:srgbClr val="800080"/>
                </a:solidFill>
                <a:latin typeface="Arial Narrow" pitchFamily="34" charset="0"/>
              </a:rPr>
              <a:t>¿Qué es un sistema operativo?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 </a:t>
            </a:r>
          </a:p>
          <a:p>
            <a:pPr algn="ctr">
              <a:lnSpc>
                <a:spcPct val="120000"/>
              </a:lnSpc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Es el </a:t>
            </a:r>
            <a:r>
              <a:rPr lang="es-MX" sz="2800">
                <a:latin typeface="Arial Narrow" pitchFamily="34" charset="0"/>
              </a:rPr>
              <a:t>programa de control maestro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 del ordenador.</a:t>
            </a:r>
          </a:p>
          <a:p>
            <a:pPr algn="ctr">
              <a:lnSpc>
                <a:spcPct val="120000"/>
              </a:lnSpc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Es el software más importante, puesto que </a:t>
            </a:r>
            <a:r>
              <a:rPr lang="es-MX" sz="2800">
                <a:latin typeface="Arial Narrow" pitchFamily="34" charset="0"/>
              </a:rPr>
              <a:t>proporciona la plataforma lógica sobre la cual se pueden ejecutar los otros programas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. Sin él, no podríamos trabajar con nuestro ordenador.</a:t>
            </a:r>
          </a:p>
        </p:txBody>
      </p:sp>
      <p:sp>
        <p:nvSpPr>
          <p:cNvPr id="59398" name="Text Box 1030"/>
          <p:cNvSpPr txBox="1">
            <a:spLocks noChangeArrowheads="1"/>
          </p:cNvSpPr>
          <p:nvPr/>
        </p:nvSpPr>
        <p:spPr bwMode="auto">
          <a:xfrm>
            <a:off x="152400" y="2209800"/>
            <a:ext cx="88392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A esta categoría pertenecen todos los programas que denominamos </a:t>
            </a:r>
            <a:r>
              <a:rPr lang="es-MX" sz="2800" b="1">
                <a:latin typeface="Arial Narrow" pitchFamily="34" charset="0"/>
              </a:rPr>
              <a:t>Sistemas Operativos.</a:t>
            </a:r>
            <a:endParaRPr lang="es-MX" sz="2800">
              <a:solidFill>
                <a:schemeClr val="hlink"/>
              </a:solidFill>
              <a:latin typeface="Arial Narrow" pitchFamily="34" charset="0"/>
            </a:endParaRPr>
          </a:p>
        </p:txBody>
      </p:sp>
      <p:sp>
        <p:nvSpPr>
          <p:cNvPr id="12293" name="Text Box 1031"/>
          <p:cNvSpPr txBox="1">
            <a:spLocks noChangeArrowheads="1"/>
          </p:cNvSpPr>
          <p:nvPr/>
        </p:nvSpPr>
        <p:spPr bwMode="auto">
          <a:xfrm>
            <a:off x="76200" y="76200"/>
            <a:ext cx="891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s-ES" sz="3600" dirty="0">
              <a:solidFill>
                <a:srgbClr val="336699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93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93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93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93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7" grpId="0" autoUpdateAnimBg="0"/>
      <p:bldP spid="59398" grpId="0" build="p" autoUpdateAnimBg="0" advAuto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3"/>
          <p:cNvSpPr txBox="1">
            <a:spLocks noChangeArrowheads="1"/>
          </p:cNvSpPr>
          <p:nvPr/>
        </p:nvSpPr>
        <p:spPr bwMode="auto">
          <a:xfrm>
            <a:off x="152400" y="1339850"/>
            <a:ext cx="8839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3600">
                <a:solidFill>
                  <a:srgbClr val="800080"/>
                </a:solidFill>
                <a:latin typeface="Arial Narrow" pitchFamily="34" charset="0"/>
              </a:rPr>
              <a:t>Sistema Operativo</a:t>
            </a:r>
          </a:p>
        </p:txBody>
      </p:sp>
      <p:sp>
        <p:nvSpPr>
          <p:cNvPr id="60420" name="Text Box 4"/>
          <p:cNvSpPr txBox="1">
            <a:spLocks noChangeArrowheads="1"/>
          </p:cNvSpPr>
          <p:nvPr/>
        </p:nvSpPr>
        <p:spPr bwMode="auto">
          <a:xfrm>
            <a:off x="304800" y="2317750"/>
            <a:ext cx="8534400" cy="604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20000"/>
              </a:lnSpc>
            </a:pPr>
            <a:r>
              <a:rPr lang="es-MX" sz="2800" b="1">
                <a:solidFill>
                  <a:srgbClr val="800080"/>
                </a:solidFill>
                <a:latin typeface="Arial Narrow" pitchFamily="34" charset="0"/>
              </a:rPr>
              <a:t>¿Cuáles son sus funciones?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 </a:t>
            </a:r>
          </a:p>
        </p:txBody>
      </p:sp>
      <p:sp>
        <p:nvSpPr>
          <p:cNvPr id="60422" name="Text Box 6"/>
          <p:cNvSpPr txBox="1">
            <a:spLocks noChangeArrowheads="1"/>
          </p:cNvSpPr>
          <p:nvPr/>
        </p:nvSpPr>
        <p:spPr bwMode="auto">
          <a:xfrm>
            <a:off x="304800" y="3243263"/>
            <a:ext cx="8534400" cy="308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Blip>
                <a:blip r:embed="rId3"/>
              </a:buBlip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 Posibilita la </a:t>
            </a:r>
            <a:r>
              <a:rPr lang="es-MX" sz="2800">
                <a:latin typeface="Arial Narrow" pitchFamily="34" charset="0"/>
              </a:rPr>
              <a:t>comunicación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 entre el usuario y el ordenador.</a:t>
            </a:r>
          </a:p>
          <a:p>
            <a:pPr>
              <a:buFontTx/>
              <a:buBlip>
                <a:blip r:embed="rId3"/>
              </a:buBlip>
            </a:pPr>
            <a:endParaRPr lang="es-MX" sz="2800">
              <a:solidFill>
                <a:schemeClr val="hlink"/>
              </a:solidFill>
              <a:latin typeface="Arial Narrow" pitchFamily="34" charset="0"/>
            </a:endParaRPr>
          </a:p>
          <a:p>
            <a:pPr>
              <a:buFontTx/>
              <a:buBlip>
                <a:blip r:embed="rId3"/>
              </a:buBlip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 </a:t>
            </a:r>
            <a:r>
              <a:rPr lang="es-MX" sz="2800">
                <a:latin typeface="Arial Narrow" pitchFamily="34" charset="0"/>
              </a:rPr>
              <a:t>Carga en memoria RAM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 otros programas para su ejecución.</a:t>
            </a:r>
          </a:p>
          <a:p>
            <a:pPr>
              <a:buFontTx/>
              <a:buBlip>
                <a:blip r:embed="rId3"/>
              </a:buBlip>
            </a:pPr>
            <a:endParaRPr lang="es-MX" sz="2800">
              <a:solidFill>
                <a:schemeClr val="hlink"/>
              </a:solidFill>
              <a:latin typeface="Arial Narrow" pitchFamily="34" charset="0"/>
            </a:endParaRPr>
          </a:p>
          <a:p>
            <a:pPr>
              <a:buFontTx/>
              <a:buBlip>
                <a:blip r:embed="rId3"/>
              </a:buBlip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 </a:t>
            </a:r>
            <a:r>
              <a:rPr lang="es-MX" sz="2800">
                <a:latin typeface="Arial Narrow" pitchFamily="34" charset="0"/>
              </a:rPr>
              <a:t>Coordina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 el trabajo entre el hardware y el resto del software.</a:t>
            </a:r>
          </a:p>
          <a:p>
            <a:pPr>
              <a:buFontTx/>
              <a:buBlip>
                <a:blip r:embed="rId3"/>
              </a:buBlip>
            </a:pPr>
            <a:endParaRPr lang="es-MX" sz="2800">
              <a:solidFill>
                <a:schemeClr val="hlink"/>
              </a:solidFill>
              <a:latin typeface="Arial Narrow" pitchFamily="34" charset="0"/>
            </a:endParaRPr>
          </a:p>
          <a:p>
            <a:pPr>
              <a:buFontTx/>
              <a:buBlip>
                <a:blip r:embed="rId3"/>
              </a:buBlip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 </a:t>
            </a:r>
            <a:r>
              <a:rPr lang="es-MX" sz="2800">
                <a:latin typeface="Arial Narrow" pitchFamily="34" charset="0"/>
              </a:rPr>
              <a:t>Administra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 el almacenamiento de información.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04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04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04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04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04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04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04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04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04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04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20" grpId="0" autoUpdateAnimBg="0"/>
      <p:bldP spid="60422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7"/>
          <p:cNvSpPr txBox="1">
            <a:spLocks noChangeArrowheads="1"/>
          </p:cNvSpPr>
          <p:nvPr/>
        </p:nvSpPr>
        <p:spPr bwMode="auto">
          <a:xfrm>
            <a:off x="152400" y="1339850"/>
            <a:ext cx="8839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3600">
                <a:solidFill>
                  <a:srgbClr val="800080"/>
                </a:solidFill>
                <a:latin typeface="Arial Narrow" pitchFamily="34" charset="0"/>
              </a:rPr>
              <a:t>Software de aplicación</a:t>
            </a:r>
          </a:p>
        </p:txBody>
      </p:sp>
      <p:sp>
        <p:nvSpPr>
          <p:cNvPr id="41992" name="Text Box 8"/>
          <p:cNvSpPr txBox="1">
            <a:spLocks noChangeArrowheads="1"/>
          </p:cNvSpPr>
          <p:nvPr/>
        </p:nvSpPr>
        <p:spPr bwMode="auto">
          <a:xfrm>
            <a:off x="304800" y="3232150"/>
            <a:ext cx="8534400" cy="316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20000"/>
              </a:lnSpc>
            </a:pPr>
            <a:r>
              <a:rPr lang="es-MX" sz="2800" b="1">
                <a:solidFill>
                  <a:srgbClr val="800080"/>
                </a:solidFill>
                <a:latin typeface="Arial Narrow" pitchFamily="34" charset="0"/>
              </a:rPr>
              <a:t>¿Qué es una aplicación?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 </a:t>
            </a:r>
          </a:p>
          <a:p>
            <a:pPr algn="ctr">
              <a:lnSpc>
                <a:spcPct val="120000"/>
              </a:lnSpc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Es un </a:t>
            </a:r>
            <a:r>
              <a:rPr lang="es-MX" sz="2800">
                <a:latin typeface="Arial Narrow" pitchFamily="34" charset="0"/>
              </a:rPr>
              <a:t>programa diseñado y desarrollado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 para que los usuarios de un ordenador, ejecuten una </a:t>
            </a:r>
            <a:r>
              <a:rPr lang="es-MX" sz="2800">
                <a:latin typeface="Arial Narrow" pitchFamily="34" charset="0"/>
              </a:rPr>
              <a:t>tarea específica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.</a:t>
            </a:r>
          </a:p>
          <a:p>
            <a:pPr algn="ctr">
              <a:lnSpc>
                <a:spcPct val="120000"/>
              </a:lnSpc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Las aplicaciones </a:t>
            </a:r>
            <a:r>
              <a:rPr lang="es-MX" sz="2800">
                <a:latin typeface="Arial Narrow" pitchFamily="34" charset="0"/>
              </a:rPr>
              <a:t>requieren un sistema operativo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 para cumplir su función y deben estar desarrolladas bajo los requerimientos y características de ese sistema operativo.</a:t>
            </a:r>
          </a:p>
        </p:txBody>
      </p:sp>
      <p:sp>
        <p:nvSpPr>
          <p:cNvPr id="41993" name="Text Box 9"/>
          <p:cNvSpPr txBox="1">
            <a:spLocks noChangeArrowheads="1"/>
          </p:cNvSpPr>
          <p:nvPr/>
        </p:nvSpPr>
        <p:spPr bwMode="auto">
          <a:xfrm>
            <a:off x="152400" y="2089150"/>
            <a:ext cx="88392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A esta categoría pertenecen todos los programas que denominamos </a:t>
            </a:r>
            <a:r>
              <a:rPr lang="es-MX" sz="2800" b="1">
                <a:latin typeface="Arial Narrow" pitchFamily="34" charset="0"/>
              </a:rPr>
              <a:t>Aplicaciones.</a:t>
            </a:r>
            <a:endParaRPr lang="es-MX" sz="2800">
              <a:solidFill>
                <a:schemeClr val="hlink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9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9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19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19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92" grpId="0" autoUpdateAnimBg="0"/>
      <p:bldP spid="41993" grpId="0" build="p" autoUpdateAnimBg="0" advAuto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" y="5043488"/>
            <a:ext cx="88392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2800">
                <a:solidFill>
                  <a:srgbClr val="800080"/>
                </a:solidFill>
                <a:latin typeface="Arial Narrow" pitchFamily="34" charset="0"/>
              </a:rPr>
              <a:t>Programas</a:t>
            </a:r>
            <a:r>
              <a:rPr lang="es-ES" sz="2800">
                <a:solidFill>
                  <a:srgbClr val="800080"/>
                </a:solidFill>
                <a:latin typeface="Arial Narrow" pitchFamily="34" charset="0"/>
              </a:rPr>
              <a:t> de productividad</a:t>
            </a:r>
          </a:p>
        </p:txBody>
      </p:sp>
      <p:sp>
        <p:nvSpPr>
          <p:cNvPr id="75779" name="Text Box 3"/>
          <p:cNvSpPr txBox="1">
            <a:spLocks noChangeArrowheads="1"/>
          </p:cNvSpPr>
          <p:nvPr/>
        </p:nvSpPr>
        <p:spPr bwMode="auto">
          <a:xfrm>
            <a:off x="152400" y="3200400"/>
            <a:ext cx="8839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2800">
                <a:solidFill>
                  <a:srgbClr val="800080"/>
                </a:solidFill>
                <a:latin typeface="Arial Narrow" pitchFamily="34" charset="0"/>
              </a:rPr>
              <a:t>Programas</a:t>
            </a:r>
            <a:r>
              <a:rPr lang="es-ES" sz="2800">
                <a:solidFill>
                  <a:srgbClr val="800080"/>
                </a:solidFill>
                <a:latin typeface="Arial Narrow" pitchFamily="34" charset="0"/>
              </a:rPr>
              <a:t> básicos (o utilitarios)</a:t>
            </a:r>
          </a:p>
        </p:txBody>
      </p:sp>
      <p:sp>
        <p:nvSpPr>
          <p:cNvPr id="30724" name="Text Box 5"/>
          <p:cNvSpPr txBox="1">
            <a:spLocks noChangeArrowheads="1"/>
          </p:cNvSpPr>
          <p:nvPr/>
        </p:nvSpPr>
        <p:spPr bwMode="auto">
          <a:xfrm>
            <a:off x="152400" y="1339850"/>
            <a:ext cx="8839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3600">
                <a:solidFill>
                  <a:srgbClr val="800080"/>
                </a:solidFill>
                <a:latin typeface="Arial Narrow" pitchFamily="34" charset="0"/>
              </a:rPr>
              <a:t>Software de aplicación</a:t>
            </a:r>
          </a:p>
        </p:txBody>
      </p:sp>
      <p:sp>
        <p:nvSpPr>
          <p:cNvPr id="75782" name="Text Box 6"/>
          <p:cNvSpPr txBox="1">
            <a:spLocks noChangeArrowheads="1"/>
          </p:cNvSpPr>
          <p:nvPr/>
        </p:nvSpPr>
        <p:spPr bwMode="auto">
          <a:xfrm>
            <a:off x="152400" y="2089150"/>
            <a:ext cx="88392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Las funciones de una aplicación dependen de su propósito,</a:t>
            </a:r>
            <a:r>
              <a:rPr lang="es-MX" sz="2800">
                <a:solidFill>
                  <a:srgbClr val="FF9966"/>
                </a:solidFill>
                <a:latin typeface="Arial Narrow" pitchFamily="34" charset="0"/>
              </a:rPr>
              <a:t> según el cual pueden clasificarse en dos categorías:</a:t>
            </a:r>
          </a:p>
        </p:txBody>
      </p:sp>
      <p:sp>
        <p:nvSpPr>
          <p:cNvPr id="75783" name="Text Box 7"/>
          <p:cNvSpPr txBox="1">
            <a:spLocks noChangeArrowheads="1"/>
          </p:cNvSpPr>
          <p:nvPr/>
        </p:nvSpPr>
        <p:spPr bwMode="auto">
          <a:xfrm>
            <a:off x="152400" y="3854450"/>
            <a:ext cx="88392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Son aplicaciones cuyo propósito es mejorar, en alguna forma, el desempeño del ordenador</a:t>
            </a:r>
            <a:r>
              <a:rPr lang="es-MX" sz="2800">
                <a:solidFill>
                  <a:srgbClr val="FF9966"/>
                </a:solidFill>
                <a:latin typeface="Arial Narrow" pitchFamily="34" charset="0"/>
              </a:rPr>
              <a:t>.</a:t>
            </a:r>
          </a:p>
        </p:txBody>
      </p:sp>
      <p:sp>
        <p:nvSpPr>
          <p:cNvPr id="75784" name="Text Box 8"/>
          <p:cNvSpPr txBox="1">
            <a:spLocks noChangeArrowheads="1"/>
          </p:cNvSpPr>
          <p:nvPr/>
        </p:nvSpPr>
        <p:spPr bwMode="auto">
          <a:xfrm>
            <a:off x="152400" y="5715000"/>
            <a:ext cx="88392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Son aplicaciones cuyo propósito es facilitar, agilizar y mejorar para el usuario, la ejecución de ciertas tareas</a:t>
            </a:r>
            <a:r>
              <a:rPr lang="es-MX" sz="2800">
                <a:solidFill>
                  <a:srgbClr val="FF9966"/>
                </a:solidFill>
                <a:latin typeface="Arial Narrow" pitchFamily="34" charset="0"/>
              </a:rPr>
              <a:t>.</a:t>
            </a:r>
          </a:p>
        </p:txBody>
      </p:sp>
      <p:sp>
        <p:nvSpPr>
          <p:cNvPr id="30728" name="Text Box 9"/>
          <p:cNvSpPr txBox="1">
            <a:spLocks noChangeArrowheads="1"/>
          </p:cNvSpPr>
          <p:nvPr/>
        </p:nvSpPr>
        <p:spPr bwMode="auto">
          <a:xfrm>
            <a:off x="76200" y="76200"/>
            <a:ext cx="891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s-ES" sz="3600" dirty="0">
              <a:solidFill>
                <a:srgbClr val="336699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57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57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5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5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57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57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57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57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57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57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78" grpId="0" build="p" autoUpdateAnimBg="0"/>
      <p:bldP spid="75779" grpId="0" build="p" autoUpdateAnimBg="0"/>
      <p:bldP spid="75782" grpId="0" build="p" autoUpdateAnimBg="0" advAuto="0"/>
      <p:bldP spid="75783" grpId="0" build="p" autoUpdateAnimBg="0" advAuto="0"/>
      <p:bldP spid="75784" grpId="0" build="p" autoUpdateAnimBg="0" advAuto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ext Box 3"/>
          <p:cNvSpPr txBox="1">
            <a:spLocks noChangeArrowheads="1"/>
          </p:cNvSpPr>
          <p:nvPr/>
        </p:nvSpPr>
        <p:spPr bwMode="auto">
          <a:xfrm>
            <a:off x="152400" y="1339850"/>
            <a:ext cx="8839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3600">
                <a:solidFill>
                  <a:srgbClr val="800080"/>
                </a:solidFill>
                <a:latin typeface="Arial Narrow" pitchFamily="34" charset="0"/>
              </a:rPr>
              <a:t>La programación</a:t>
            </a:r>
          </a:p>
        </p:txBody>
      </p:sp>
      <p:sp>
        <p:nvSpPr>
          <p:cNvPr id="88068" name="Text Box 4"/>
          <p:cNvSpPr txBox="1">
            <a:spLocks noChangeArrowheads="1"/>
          </p:cNvSpPr>
          <p:nvPr/>
        </p:nvSpPr>
        <p:spPr bwMode="auto">
          <a:xfrm>
            <a:off x="304800" y="2362200"/>
            <a:ext cx="8534400" cy="418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r>
              <a:rPr lang="es-MX" sz="2800">
                <a:latin typeface="Arial Narrow" pitchFamily="34" charset="0"/>
              </a:rPr>
              <a:t>Lenguajes de programación</a:t>
            </a:r>
          </a:p>
          <a:p>
            <a:pPr algn="ctr">
              <a:lnSpc>
                <a:spcPct val="80000"/>
              </a:lnSpc>
            </a:pPr>
            <a:endParaRPr lang="es-MX" sz="2800">
              <a:latin typeface="Arial Narrow" pitchFamily="34" charset="0"/>
            </a:endParaRPr>
          </a:p>
          <a:p>
            <a:pPr algn="ctr">
              <a:lnSpc>
                <a:spcPct val="80000"/>
              </a:lnSpc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Las instrucciones que se incluyen en un programa, deben estar en un lenguaje que entienda el ordenador.</a:t>
            </a:r>
          </a:p>
          <a:p>
            <a:pPr algn="ctr">
              <a:lnSpc>
                <a:spcPct val="80000"/>
              </a:lnSpc>
            </a:pPr>
            <a:endParaRPr lang="es-MX" sz="2800">
              <a:solidFill>
                <a:schemeClr val="hlink"/>
              </a:solidFill>
              <a:latin typeface="Arial Narrow" pitchFamily="34" charset="0"/>
              <a:cs typeface="Arial" charset="0"/>
            </a:endParaRPr>
          </a:p>
          <a:p>
            <a:pPr algn="ctr">
              <a:lnSpc>
                <a:spcPct val="80000"/>
              </a:lnSpc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Los lenguajes de programación emplean </a:t>
            </a:r>
            <a:r>
              <a:rPr lang="es-MX" sz="2800">
                <a:latin typeface="Arial Narrow" pitchFamily="34" charset="0"/>
                <a:cs typeface="Arial" charset="0"/>
              </a:rPr>
              <a:t>palabras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 similares a las que usan las personas para comunicarse, pero con una </a:t>
            </a:r>
            <a:r>
              <a:rPr lang="es-MX" sz="2800">
                <a:latin typeface="Arial Narrow" pitchFamily="34" charset="0"/>
                <a:cs typeface="Arial" charset="0"/>
              </a:rPr>
              <a:t>sintaxis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 (estructura, orden, gramática y ortografía) </a:t>
            </a:r>
            <a:r>
              <a:rPr lang="es-MX" sz="2800">
                <a:latin typeface="Arial Narrow" pitchFamily="34" charset="0"/>
                <a:cs typeface="Arial" charset="0"/>
              </a:rPr>
              <a:t>específica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, cuyas normas establece el propio lenguaje.</a:t>
            </a:r>
          </a:p>
          <a:p>
            <a:pPr algn="ctr">
              <a:lnSpc>
                <a:spcPct val="80000"/>
              </a:lnSpc>
            </a:pPr>
            <a:endParaRPr lang="es-MX" sz="2800">
              <a:solidFill>
                <a:schemeClr val="hlink"/>
              </a:solidFill>
              <a:latin typeface="Arial Narrow" pitchFamily="34" charset="0"/>
              <a:cs typeface="Arial" charset="0"/>
            </a:endParaRPr>
          </a:p>
          <a:p>
            <a:pPr algn="ctr">
              <a:lnSpc>
                <a:spcPct val="80000"/>
              </a:lnSpc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Las personas que desarrollan estos conjuntos de instrucciones se conocen como </a:t>
            </a:r>
            <a:r>
              <a:rPr lang="es-MX" sz="2800">
                <a:latin typeface="Arial Narrow" pitchFamily="34" charset="0"/>
                <a:cs typeface="Arial" charset="0"/>
              </a:rPr>
              <a:t>programadores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.</a:t>
            </a:r>
          </a:p>
        </p:txBody>
      </p:sp>
      <p:sp>
        <p:nvSpPr>
          <p:cNvPr id="45060" name="Text Box 6"/>
          <p:cNvSpPr txBox="1">
            <a:spLocks noChangeArrowheads="1"/>
          </p:cNvSpPr>
          <p:nvPr/>
        </p:nvSpPr>
        <p:spPr bwMode="auto">
          <a:xfrm>
            <a:off x="76200" y="76200"/>
            <a:ext cx="891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s-ES" sz="3600" dirty="0">
              <a:solidFill>
                <a:srgbClr val="336699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80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80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80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80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80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80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806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806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068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ext Box 3"/>
          <p:cNvSpPr txBox="1">
            <a:spLocks noChangeArrowheads="1"/>
          </p:cNvSpPr>
          <p:nvPr/>
        </p:nvSpPr>
        <p:spPr bwMode="auto">
          <a:xfrm>
            <a:off x="152400" y="1339850"/>
            <a:ext cx="8839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3600">
                <a:solidFill>
                  <a:srgbClr val="800080"/>
                </a:solidFill>
                <a:latin typeface="Arial Narrow" pitchFamily="34" charset="0"/>
              </a:rPr>
              <a:t>La programación</a:t>
            </a:r>
          </a:p>
        </p:txBody>
      </p:sp>
      <p:sp>
        <p:nvSpPr>
          <p:cNvPr id="89092" name="Text Box 4"/>
          <p:cNvSpPr txBox="1">
            <a:spLocks noChangeArrowheads="1"/>
          </p:cNvSpPr>
          <p:nvPr/>
        </p:nvSpPr>
        <p:spPr bwMode="auto">
          <a:xfrm>
            <a:off x="304800" y="2362200"/>
            <a:ext cx="8534400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r>
              <a:rPr lang="es-MX" sz="2800">
                <a:latin typeface="Arial Narrow" pitchFamily="34" charset="0"/>
              </a:rPr>
              <a:t>Lenguajes de programación</a:t>
            </a:r>
          </a:p>
          <a:p>
            <a:pPr algn="ctr">
              <a:lnSpc>
                <a:spcPct val="80000"/>
              </a:lnSpc>
            </a:pPr>
            <a:endParaRPr lang="es-MX" sz="2800">
              <a:latin typeface="Arial Narrow" pitchFamily="34" charset="0"/>
            </a:endParaRPr>
          </a:p>
          <a:p>
            <a:pPr algn="ctr">
              <a:lnSpc>
                <a:spcPct val="80000"/>
              </a:lnSpc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El programador debe </a:t>
            </a:r>
            <a:r>
              <a:rPr lang="es-MX" sz="2800">
                <a:latin typeface="Arial Narrow" pitchFamily="34" charset="0"/>
                <a:cs typeface="Arial" charset="0"/>
              </a:rPr>
              <a:t>conocer los comandos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 del lenguaje que va a utilizar y debe </a:t>
            </a:r>
            <a:r>
              <a:rPr lang="es-MX" sz="2800">
                <a:latin typeface="Arial Narrow" pitchFamily="34" charset="0"/>
                <a:cs typeface="Arial" charset="0"/>
              </a:rPr>
              <a:t>dividir el problema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 que quiere resolver, en pasos detallados que pueda convertir en instrucciones precisas, que no dejen lugar a ambigüedades.</a:t>
            </a:r>
          </a:p>
          <a:p>
            <a:pPr algn="ctr">
              <a:lnSpc>
                <a:spcPct val="80000"/>
              </a:lnSpc>
            </a:pPr>
            <a:endParaRPr lang="es-MX" sz="2800">
              <a:solidFill>
                <a:schemeClr val="hlink"/>
              </a:solidFill>
              <a:latin typeface="Arial Narrow" pitchFamily="34" charset="0"/>
              <a:cs typeface="Arial" charset="0"/>
            </a:endParaRPr>
          </a:p>
          <a:p>
            <a:pPr algn="ctr">
              <a:lnSpc>
                <a:spcPct val="80000"/>
              </a:lnSpc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Una vez listo el programa, </a:t>
            </a:r>
            <a:r>
              <a:rPr lang="es-MX" sz="2800">
                <a:latin typeface="Arial Narrow" pitchFamily="34" charset="0"/>
                <a:cs typeface="Arial" charset="0"/>
              </a:rPr>
              <a:t>el ordenador traducirá los comandos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 del lenguaje de programación al lenguaje de ceros y unos que ella puede procesar. </a:t>
            </a:r>
          </a:p>
        </p:txBody>
      </p:sp>
      <p:sp>
        <p:nvSpPr>
          <p:cNvPr id="46084" name="Text Box 6"/>
          <p:cNvSpPr txBox="1">
            <a:spLocks noChangeArrowheads="1"/>
          </p:cNvSpPr>
          <p:nvPr/>
        </p:nvSpPr>
        <p:spPr bwMode="auto">
          <a:xfrm>
            <a:off x="76200" y="76200"/>
            <a:ext cx="891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3600">
                <a:solidFill>
                  <a:srgbClr val="336699"/>
                </a:solidFill>
                <a:latin typeface="Arial Narrow" pitchFamily="34" charset="0"/>
              </a:rPr>
              <a:t>Tema: Componentes lógicos de un ordenador</a:t>
            </a:r>
            <a:endParaRPr lang="es-ES" sz="3600">
              <a:solidFill>
                <a:srgbClr val="336699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90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90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90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90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90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90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092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ext Box 3"/>
          <p:cNvSpPr txBox="1">
            <a:spLocks noChangeArrowheads="1"/>
          </p:cNvSpPr>
          <p:nvPr/>
        </p:nvSpPr>
        <p:spPr bwMode="auto">
          <a:xfrm>
            <a:off x="152400" y="1339850"/>
            <a:ext cx="8839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3600">
                <a:solidFill>
                  <a:srgbClr val="800080"/>
                </a:solidFill>
                <a:latin typeface="Arial Narrow" pitchFamily="34" charset="0"/>
              </a:rPr>
              <a:t>Uso ilegal del software</a:t>
            </a:r>
          </a:p>
        </p:txBody>
      </p:sp>
      <p:sp>
        <p:nvSpPr>
          <p:cNvPr id="95236" name="Text Box 4"/>
          <p:cNvSpPr txBox="1">
            <a:spLocks noChangeArrowheads="1"/>
          </p:cNvSpPr>
          <p:nvPr/>
        </p:nvSpPr>
        <p:spPr bwMode="auto">
          <a:xfrm>
            <a:off x="304800" y="2138363"/>
            <a:ext cx="8534400" cy="436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Times New Roman" pitchFamily="18" charset="0"/>
              </a:rPr>
              <a:t>L</a:t>
            </a:r>
            <a:r>
              <a:rPr lang="es-ES" sz="2800">
                <a:solidFill>
                  <a:schemeClr val="hlink"/>
                </a:solidFill>
                <a:latin typeface="Arial Narrow" pitchFamily="34" charset="0"/>
                <a:cs typeface="Times New Roman" pitchFamily="18" charset="0"/>
              </a:rPr>
              <a:t>os usuarios 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Times New Roman" pitchFamily="18" charset="0"/>
              </a:rPr>
              <a:t>utilizan el software ilegalmente</a:t>
            </a:r>
            <a:r>
              <a:rPr lang="es-ES" sz="2800">
                <a:solidFill>
                  <a:schemeClr val="hlink"/>
                </a:solidFill>
                <a:latin typeface="Arial Narrow" pitchFamily="34" charset="0"/>
                <a:cs typeface="Times New Roman" pitchFamily="18" charset="0"/>
              </a:rPr>
              <a:t> cuando 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Times New Roman" pitchFamily="18" charset="0"/>
              </a:rPr>
              <a:t>lo </a:t>
            </a:r>
            <a:r>
              <a:rPr lang="es-ES" sz="2800">
                <a:solidFill>
                  <a:schemeClr val="hlink"/>
                </a:solidFill>
                <a:latin typeface="Arial Narrow" pitchFamily="34" charset="0"/>
                <a:cs typeface="Times New Roman" pitchFamily="18" charset="0"/>
              </a:rPr>
              <a:t>copian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Times New Roman" pitchFamily="18" charset="0"/>
              </a:rPr>
              <a:t>, usan</a:t>
            </a:r>
            <a:r>
              <a:rPr lang="es-ES" sz="2800">
                <a:solidFill>
                  <a:schemeClr val="hlink"/>
                </a:solidFill>
                <a:latin typeface="Arial Narrow" pitchFamily="34" charset="0"/>
                <a:cs typeface="Times New Roman" pitchFamily="18" charset="0"/>
              </a:rPr>
              <a:t> y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Times New Roman" pitchFamily="18" charset="0"/>
              </a:rPr>
              <a:t>/o</a:t>
            </a:r>
            <a:r>
              <a:rPr lang="es-ES" sz="2800">
                <a:solidFill>
                  <a:schemeClr val="hlink"/>
                </a:solidFill>
                <a:latin typeface="Arial Narrow" pitchFamily="34" charset="0"/>
                <a:cs typeface="Times New Roman" pitchFamily="18" charset="0"/>
              </a:rPr>
              <a:t> distribuyen </a:t>
            </a:r>
            <a:r>
              <a:rPr lang="es-ES" sz="2800">
                <a:latin typeface="Arial Narrow" pitchFamily="34" charset="0"/>
                <a:cs typeface="Times New Roman" pitchFamily="18" charset="0"/>
              </a:rPr>
              <a:t>sin </a:t>
            </a:r>
            <a:r>
              <a:rPr lang="es-MX" sz="2800">
                <a:latin typeface="Arial Narrow" pitchFamily="34" charset="0"/>
                <a:cs typeface="Times New Roman" pitchFamily="18" charset="0"/>
              </a:rPr>
              <a:t>la debida autorización</a:t>
            </a:r>
            <a:r>
              <a:rPr lang="es-ES" sz="2800">
                <a:solidFill>
                  <a:schemeClr val="hlink"/>
                </a:solidFill>
                <a:latin typeface="Arial Narrow" pitchFamily="34" charset="0"/>
                <a:cs typeface="Times New Roman" pitchFamily="18" charset="0"/>
              </a:rPr>
              <a:t>. </a:t>
            </a:r>
            <a:endParaRPr lang="es-MX" sz="2800">
              <a:solidFill>
                <a:schemeClr val="hlink"/>
              </a:solidFill>
              <a:latin typeface="Arial Narrow" pitchFamily="34" charset="0"/>
              <a:cs typeface="Times New Roman" pitchFamily="18" charset="0"/>
            </a:endParaRPr>
          </a:p>
          <a:p>
            <a:pPr algn="just"/>
            <a:endParaRPr lang="es-MX" sz="2800">
              <a:solidFill>
                <a:schemeClr val="hlink"/>
              </a:solidFill>
              <a:latin typeface="Arial Narrow" pitchFamily="34" charset="0"/>
              <a:cs typeface="Times New Roman" pitchFamily="18" charset="0"/>
            </a:endParaRPr>
          </a:p>
          <a:p>
            <a:pPr algn="just"/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Times New Roman" pitchFamily="18" charset="0"/>
              </a:rPr>
              <a:t>Estas actividades se denominan comúnmente “</a:t>
            </a:r>
            <a:r>
              <a:rPr lang="es-MX" sz="2800">
                <a:latin typeface="Arial Narrow" pitchFamily="34" charset="0"/>
                <a:cs typeface="Times New Roman" pitchFamily="18" charset="0"/>
              </a:rPr>
              <a:t>piratería de software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Times New Roman" pitchFamily="18" charset="0"/>
              </a:rPr>
              <a:t>” y ha</a:t>
            </a:r>
            <a:r>
              <a:rPr lang="es-ES" sz="2800">
                <a:solidFill>
                  <a:schemeClr val="hlink"/>
                </a:solidFill>
                <a:latin typeface="Arial Narrow" pitchFamily="34" charset="0"/>
                <a:cs typeface="Times New Roman" pitchFamily="18" charset="0"/>
              </a:rPr>
              <a:t> sido prácticamente imposible 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Times New Roman" pitchFamily="18" charset="0"/>
              </a:rPr>
              <a:t>detenerlas</a:t>
            </a:r>
            <a:r>
              <a:rPr lang="es-ES" sz="2800">
                <a:solidFill>
                  <a:schemeClr val="hlink"/>
                </a:solidFill>
                <a:latin typeface="Arial Narrow" pitchFamily="34" charset="0"/>
                <a:cs typeface="Times New Roman" pitchFamily="18" charset="0"/>
              </a:rPr>
              <a:t>, 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Times New Roman" pitchFamily="18" charset="0"/>
              </a:rPr>
              <a:t>a pesar de las sanciones legales y las múltiples demandas que se han aplicado a los infractores descubiertos</a:t>
            </a:r>
            <a:r>
              <a:rPr lang="es-ES" sz="2800">
                <a:solidFill>
                  <a:schemeClr val="hlink"/>
                </a:solidFill>
                <a:latin typeface="Arial Narrow" pitchFamily="34" charset="0"/>
                <a:cs typeface="Times New Roman" pitchFamily="18" charset="0"/>
              </a:rPr>
              <a:t>. </a:t>
            </a:r>
            <a:endParaRPr lang="es-MX" sz="2800">
              <a:solidFill>
                <a:schemeClr val="hlink"/>
              </a:solidFill>
              <a:latin typeface="Arial Narrow" pitchFamily="34" charset="0"/>
              <a:cs typeface="Times New Roman" pitchFamily="18" charset="0"/>
            </a:endParaRPr>
          </a:p>
          <a:p>
            <a:pPr algn="just"/>
            <a:endParaRPr lang="es-MX" sz="2800">
              <a:solidFill>
                <a:schemeClr val="hlink"/>
              </a:solidFill>
              <a:latin typeface="Arial Narrow" pitchFamily="34" charset="0"/>
              <a:cs typeface="Times New Roman" pitchFamily="18" charset="0"/>
            </a:endParaRPr>
          </a:p>
          <a:p>
            <a:pPr algn="just"/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Times New Roman" pitchFamily="18" charset="0"/>
              </a:rPr>
              <a:t>En </a:t>
            </a:r>
            <a:r>
              <a:rPr lang="es-MX" sz="2800">
                <a:latin typeface="Arial Narrow" pitchFamily="34" charset="0"/>
                <a:cs typeface="Times New Roman" pitchFamily="18" charset="0"/>
              </a:rPr>
              <a:t>Venezuela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Times New Roman" pitchFamily="18" charset="0"/>
              </a:rPr>
              <a:t>, estos delitos se sancionan mediante la aplicación de la</a:t>
            </a:r>
            <a:r>
              <a:rPr lang="es-MX" sz="2800">
                <a:latin typeface="Arial Narrow" pitchFamily="34" charset="0"/>
                <a:cs typeface="Times New Roman" pitchFamily="18" charset="0"/>
              </a:rPr>
              <a:t> Ley Especial Contra Delitos Informáticos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Times New Roman" pitchFamily="18" charset="0"/>
              </a:rPr>
              <a:t>. </a:t>
            </a:r>
          </a:p>
        </p:txBody>
      </p:sp>
      <p:sp>
        <p:nvSpPr>
          <p:cNvPr id="51204" name="Text Box 5"/>
          <p:cNvSpPr txBox="1">
            <a:spLocks noChangeArrowheads="1"/>
          </p:cNvSpPr>
          <p:nvPr/>
        </p:nvSpPr>
        <p:spPr bwMode="auto">
          <a:xfrm>
            <a:off x="76200" y="76200"/>
            <a:ext cx="891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3600">
                <a:solidFill>
                  <a:srgbClr val="336699"/>
                </a:solidFill>
                <a:latin typeface="Arial Narrow" pitchFamily="34" charset="0"/>
              </a:rPr>
              <a:t>Tema: Componentes lógicos de un ordenador</a:t>
            </a:r>
            <a:endParaRPr lang="es-ES" sz="3600">
              <a:solidFill>
                <a:srgbClr val="336699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52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52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52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52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52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52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236" grpId="0" build="p" autoUpdateAnimBg="0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609</Words>
  <Application>Microsoft Office PowerPoint</Application>
  <PresentationFormat>Presentación en pantalla (4:3)</PresentationFormat>
  <Paragraphs>71</Paragraphs>
  <Slides>9</Slides>
  <Notes>9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0" baseType="lpstr">
      <vt:lpstr>Tema de Office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</vt:vector>
  </TitlesOfParts>
  <Company>monarca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monarca</dc:creator>
  <cp:lastModifiedBy>monarca</cp:lastModifiedBy>
  <cp:revision>1</cp:revision>
  <dcterms:created xsi:type="dcterms:W3CDTF">2009-10-22T22:24:37Z</dcterms:created>
  <dcterms:modified xsi:type="dcterms:W3CDTF">2009-10-22T22:28:58Z</dcterms:modified>
</cp:coreProperties>
</file>